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9dbcc408-f884-db0a-585e-b64dbbfcccfb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3.2 Particles" id="{311f906b-2b07-8887-45c1-405cd8af473e}">
          <p14:sldIdLst>
            <p14:sldId id="262"/>
            <p14:sldId id="263"/>
            <p14:sldId id="264"/>
            <p14:sldId id="265"/>
          </p14:sldIdLst>
        </p14:section>
        <p14:section name="3.3 Waves" id="{09ec32e8-42c8-0999-ea41-7ecf9caf0f36}">
          <p14:sldIdLst>
            <p14:sldId id="266"/>
            <p14:sldId id="267"/>
            <p14:sldId id="268"/>
            <p14:sldId id="269"/>
            <p14:sldId id="270"/>
          </p14:sldIdLst>
        </p14:section>
        <p14:section name="3.4 Mechanics" id="{d2deb3f9-1b18-2229-84f2-75b94ad6b59f}">
          <p14:sldIdLst>
            <p14:sldId id="271"/>
            <p14:sldId id="272"/>
            <p14:sldId id="273"/>
            <p14:sldId id="274"/>
            <p14:sldId id="275"/>
          </p14:sldIdLst>
        </p14:section>
        <p14:section name="3.5 Electricity" id="{f37a2635-7d5a-5993-2b2b-6b474dea2ed8}">
          <p14:sldIdLst>
            <p14:sldId id="276"/>
          </p14:sldIdLst>
        </p14:section>
        <p14:section name="3.6.1 Periodic motion" id="{677a859a-495d-f92e-02fb-235f0bbce378}">
          <p14:sldIdLst>
            <p14:sldId id="277"/>
          </p14:sldIdLst>
        </p14:section>
        <p14:section name="3.6.2 Thermal" id="{042bdddc-8ed2-2bcb-803a-2d0d276a4f4b}">
          <p14:sldIdLst>
            <p14:sldId id="278"/>
            <p14:sldId id="279"/>
            <p14:sldId id="280"/>
            <p14:sldId id="281"/>
            <p14:sldId id="282"/>
          </p14:sldIdLst>
        </p14:section>
        <p14:section name="3.7 Fields" id="{f15cc4f3-49cc-0d99-cd3e-b28ef11686c5}">
          <p14:sldIdLst>
            <p14:sldId id="283"/>
            <p14:sldId id="284"/>
            <p14:sldId id="285"/>
            <p14:sldId id="286"/>
          </p14:sldIdLst>
        </p14:section>
        <p14:section name="3.8 Nuclear" id="{3a8927aa-d409-08ba-e4dc-98488a8809cd}">
          <p14:sldIdLst>
            <p14:sldId id="287"/>
          </p14:sldIdLst>
        </p14:section>
        <p14:section name="3.9 Astrophysics" id="{61625cb0-63f0-7acc-9f12-f621887d0bea}">
          <p14:sldIdLst>
            <p14:sldId id="288"/>
            <p14:sldId id="289"/>
            <p14:sldId id="290"/>
            <p14:sldId id="291"/>
          </p14:sldIdLst>
        </p14:section>
        <p14:section name="3.10 Medical" id="{3f392f5d-470d-e364-80b9-ffb1ed4f163a}">
          <p14:sldIdLst>
            <p14:sldId id="292"/>
          </p14:sldIdLst>
        </p14:section>
        <p14:section name="3.11 Engineering" id="{96265afd-68fe-9e6c-6651-e5b93d50afb3}">
          <p14:sldIdLst>
            <p14:sldId id="293"/>
          </p14:sldIdLst>
        </p14:section>
        <p14:section name="3.12 Turning points" id="{c2c6c21c-3e08-ad91-2d1c-0ee2c11b4d57}">
          <p14:sldIdLst>
            <p14:sldId id="294"/>
          </p14:sldIdLst>
        </p14:section>
        <p14:section name="3.13 Electronics" id="{d2995c63-12a7-9d15-8658-b28f4fefd1de}">
          <p14:sldIdLst>
            <p14:sldId id="295"/>
          </p14:sldIdLst>
        </p14:section>
        <p14:section name="Full version" id="{ed5692af-78fc-8f14-5e72-ed95624b78b7}">
          <p14:sldIdLst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as a slideshow so the links work. Each equation has three slides: Learn, Practise and Check. Derivations sit straight after their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Photon energy: E = hf = hc / λ. On the data sheet. Tip: To convert J → eV divide by 1.60 × 10⁻¹⁹. Shorter wavelength = higher frequency = more energetic photon.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E = hf = 6.63 × 10⁻³⁴ × 5.0 × 10¹⁴; E = 3.3 × 10⁻¹⁹ J   (2) E = 2.5 × 1.60 × 10⁻¹⁹ = 4.0 × 10⁻¹⁹ J; λ = hc / E; λ = 4.97 × 10⁻⁷ m (497 nm)   (3) E per photon = hc/λ = 3.06 × 10⁻¹⁹ J; N = P / E = 5.0 × 10⁻³ / 3.06 × 10⁻¹⁹; N = 1.6 × 10¹⁶ s⁻¹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 (AQA A-level Physics report on the examination, June 2022): In pair production, the photon energy calculated is a MINIMUM – it assumes the particles produced are stationary. Few students spotted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Diffraction grating: d sin θ = nλ. On the data sheet. Tip: Lines per mm → lines per m (× 1000), then d = 1 / that. An answer like 10⁻¹⁰ degrees means d was wrong – check it's sensible.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d = 1.67 × 10⁻⁶ m; sin θ = 532 × 10⁻⁹ / 1.67 × 10⁻⁶; θ = 18.6°   (2) d = 2.0 × 10⁻⁶ m; λ = d sin 17.1°; λ = 588 nm   (3) nmax = d / λ = 2.5 × 10⁻⁶ / 633 × 10⁻⁹ = 3.9 → 3; Total = 2 × 3 + 1 (central); 7 maxima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 (AQA A-level Physics report on the examination, June 2022): Asked for the number of maxima seen, most students gave the highest ORDER. Count both sides plus the central maximum: 2n + 1.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NEEDED (named in the AQA specification): Diffraction grating equation. Result: d sin θ = nλ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Equation of motion: v²: v2 = u2 + 2as. On the data sheet. Tip: Rearrange carefully: s = (v² − u²) / 2a. Remember the square root at the end when finding 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v² = 0 + 2 × 4.0 × 18 = 144; v = 12 m s⁻¹   (2) 0 = 30² + 2 × (−6.0) × s; s = 75 m   (3) 0 = 20² − 2 × 9.81 × s; s = 20.4 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 (AQA A-level Physics report on the examination, June 2019): In multi-step motion questions, using the wrong suvat equation was a common error. List the knowns first and pick the equation that fits.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STRETCH: Equations of motion from a v–t graph. Result: v = u + at;  s = ut + ½at²;  v² = u² + 2as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Kinetic theory model: pV = ⅓ N m (crms)2. On the data sheet. Tip: The model assumes elastic collisions, negligible molecular volume, no forces except during collisions, and collision time much less than the time between collisions.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Any two: elastic collisions; molecules' volume negligible;; no intermolecular forces except in collisions;; large number moving randomly   (2) mean c² = (90 000 + 160 000 + 250 000) / 3; crms = √166 667; crms = 408 m s⁻¹   (3) (crms)² ∝ T; crms increases by √2 (≈ 1.41)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mistake: The rms speed is NOT the mean speed. Square each speed, find the mean, then square root.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NEEDED (named in the AQA specification): Kinetic theory: pV = ⅓Nm(c_{rms)}². Result: pV = ⅓ N m (crms)²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Capacitor discharge: Q = Q0 e−t / RC. On the data sheet. Tip: Take natural logs to find t: t = −RC ln(Q/Q₀). A graph of ln Q against t is a straight line with gradient −1/RC.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Q/Q₀ = e⁻¹; 0.37 (37%)   (2) 25% = two half-lives;  t½ = 0.69RC = 1.38 s; t = 2.8 s   (3) V = 9.0 e⁻²; V = 1.2 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mistake: Convert μF and kΩ before finding RC: 470 μF × 10 kΩ = 4.7 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Stefan's law: P = σAT4. On the data sheet. Tip: Combine with Wien's law: get T from λmax, then r from P = σ4πr²T⁴.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P ∝ T⁴ = 2⁴; 16 times   (2) r = √(P / 4πσT⁴); r = 1.6 × 10⁹ m   (3) P ∝ r²T⁴ = 4 × (1/16); PB = ¼ PA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mistake: Use the SURFACE AREA 4πr², not the cross-section πr², and raise T to the fourth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737360"/>
            <a:ext cx="768096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5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NU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QUATION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-1.png"/><Relationship Id="rId3" Type="http://schemas.openxmlformats.org/officeDocument/2006/relationships/image" Target="../media/image-1-2.png"/><Relationship Id="rId4" Type="http://schemas.openxmlformats.org/officeDocument/2006/relationships/image" Target="../media/image-1-3.png"/><Relationship Id="rId5" Type="http://schemas.openxmlformats.org/officeDocument/2006/relationships/image" Target="../media/image-1-4.png"/><Relationship Id="rId6" Type="http://schemas.openxmlformats.org/officeDocument/2006/relationships/image" Target="../media/image-1-5.png"/><Relationship Id="rId7" Type="http://schemas.openxmlformats.org/officeDocument/2006/relationships/image" Target="../media/image-1-6.png"/><Relationship Id="rId8" Type="http://schemas.openxmlformats.org/officeDocument/2006/relationships/image" Target="../media/image-1-7.png"/><Relationship Id="rId9" Type="http://schemas.openxmlformats.org/officeDocument/2006/relationships/image" Target="../media/image-1-8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4" Type="http://schemas.openxmlformats.org/officeDocument/2006/relationships/slide" Target="slide11.xml"/><Relationship Id="rId6" Type="http://schemas.openxmlformats.org/officeDocument/2006/relationships/slide" Target="slide16.xml"/><Relationship Id="rId8" Type="http://schemas.openxmlformats.org/officeDocument/2006/relationships/slide" Target="slide21.xml"/><Relationship Id="rId10" Type="http://schemas.openxmlformats.org/officeDocument/2006/relationships/slide" Target="slide22.xml"/><Relationship Id="rId12" Type="http://schemas.openxmlformats.org/officeDocument/2006/relationships/slide" Target="slide23.xml"/><Relationship Id="rId14" Type="http://schemas.openxmlformats.org/officeDocument/2006/relationships/slide" Target="slide28.xml"/><Relationship Id="rId16" Type="http://schemas.openxmlformats.org/officeDocument/2006/relationships/slide" Target="slide32.xml"/><Relationship Id="rId18" Type="http://schemas.openxmlformats.org/officeDocument/2006/relationships/slide" Target="slide6.xml"/><Relationship Id="rId20" Type="http://schemas.openxmlformats.org/officeDocument/2006/relationships/slide" Target="slide3.xml"/><Relationship Id="rId22" Type="http://schemas.openxmlformats.org/officeDocument/2006/relationships/slide" Target="slide4.xml"/><Relationship Id="rId24" Type="http://schemas.openxmlformats.org/officeDocument/2006/relationships/slide" Target="slide5.xml"/><Relationship Id="rId1" Type="http://schemas.openxmlformats.org/officeDocument/2006/relationships/image" Target="../media/image-2-1.png"/><Relationship Id="rId3" Type="http://schemas.openxmlformats.org/officeDocument/2006/relationships/image" Target="../media/image-2-2.png"/><Relationship Id="rId5" Type="http://schemas.openxmlformats.org/officeDocument/2006/relationships/image" Target="../media/image-2-3.png"/><Relationship Id="rId7" Type="http://schemas.openxmlformats.org/officeDocument/2006/relationships/image" Target="../media/image-2-4.png"/><Relationship Id="rId9" Type="http://schemas.openxmlformats.org/officeDocument/2006/relationships/image" Target="../media/image-2-5.png"/><Relationship Id="rId11" Type="http://schemas.openxmlformats.org/officeDocument/2006/relationships/image" Target="../media/image-2-6.png"/><Relationship Id="rId13" Type="http://schemas.openxmlformats.org/officeDocument/2006/relationships/image" Target="../media/image-2-7.png"/><Relationship Id="rId15" Type="http://schemas.openxmlformats.org/officeDocument/2006/relationships/image" Target="../media/image-2-8.png"/><Relationship Id="rId17" Type="http://schemas.openxmlformats.org/officeDocument/2006/relationships/image" Target="../media/image-2-9.png"/><Relationship Id="rId19" Type="http://schemas.openxmlformats.org/officeDocument/2006/relationships/image" Target="../media/image-2-10.png"/><Relationship Id="rId21" Type="http://schemas.openxmlformats.org/officeDocument/2006/relationships/image" Target="../media/image-2-11.png"/><Relationship Id="rId23" Type="http://schemas.openxmlformats.org/officeDocument/2006/relationships/image" Target="../media/image-2-12.png"/><Relationship Id="rId25" Type="http://schemas.openxmlformats.org/officeDocument/2006/relationships/slideLayout" Target="../slideLayouts/slideLayout3.xml"/><Relationship Id="rId2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1.xml"/><Relationship Id="rId12" Type="http://schemas.openxmlformats.org/officeDocument/2006/relationships/slide" Target="slide41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41.xml"/><Relationship Id="rId16" Type="http://schemas.openxmlformats.org/officeDocument/2006/relationships/slide" Target="slide41.xml"/><Relationship Id="rId17" Type="http://schemas.openxmlformats.org/officeDocument/2006/relationships/slide" Target="slide41.xml"/><Relationship Id="rId18" Type="http://schemas.openxmlformats.org/officeDocument/2006/relationships/slideLayout" Target="../slideLayouts/slideLayout3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.xml"/><Relationship Id="rId3" Type="http://schemas.openxmlformats.org/officeDocument/2006/relationships/slide" Target="slide41.xml"/><Relationship Id="rId4" Type="http://schemas.openxmlformats.org/officeDocument/2006/relationships/slide" Target="slide27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20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1.xml"/><Relationship Id="rId12" Type="http://schemas.openxmlformats.org/officeDocument/2006/relationships/slide" Target="slide41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41.xml"/><Relationship Id="rId16" Type="http://schemas.openxmlformats.org/officeDocument/2006/relationships/slide" Target="slide41.xml"/><Relationship Id="rId17" Type="http://schemas.openxmlformats.org/officeDocument/2006/relationships/slideLayout" Target="../slideLayouts/slideLayout3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5-1.png"/><Relationship Id="rId3" Type="http://schemas.openxmlformats.org/officeDocument/2006/relationships/image" Target="../media/image-5-2.png"/><Relationship Id="rId4" Type="http://schemas.openxmlformats.org/officeDocument/2006/relationships/image" Target="../media/image-5-3.png"/><Relationship Id="rId5" Type="http://schemas.openxmlformats.org/officeDocument/2006/relationships/image" Target="../media/image-5-4.png"/><Relationship Id="rId6" Type="http://schemas.openxmlformats.org/officeDocument/2006/relationships/image" Target="../media/image-5-5.png"/><Relationship Id="rId7" Type="http://schemas.openxmlformats.org/officeDocument/2006/relationships/image" Target="../media/image-5-6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33.xml"/><Relationship Id="rId5" Type="http://schemas.openxmlformats.org/officeDocument/2006/relationships/slide" Target="slide37.xml"/><Relationship Id="rId7" Type="http://schemas.openxmlformats.org/officeDocument/2006/relationships/slide" Target="slide38.xml"/><Relationship Id="rId9" Type="http://schemas.openxmlformats.org/officeDocument/2006/relationships/slide" Target="slide39.xml"/><Relationship Id="rId11" Type="http://schemas.openxmlformats.org/officeDocument/2006/relationships/slide" Target="slide40.xml"/><Relationship Id="rId2" Type="http://schemas.openxmlformats.org/officeDocument/2006/relationships/image" Target="../media/image-6-1.png"/><Relationship Id="rId4" Type="http://schemas.openxmlformats.org/officeDocument/2006/relationships/image" Target="../media/image-6-2.png"/><Relationship Id="rId6" Type="http://schemas.openxmlformats.org/officeDocument/2006/relationships/image" Target="../media/image-6-3.png"/><Relationship Id="rId8" Type="http://schemas.openxmlformats.org/officeDocument/2006/relationships/image" Target="../media/image-6-4.png"/><Relationship Id="rId10" Type="http://schemas.openxmlformats.org/officeDocument/2006/relationships/image" Target="../media/image-6-5.png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2.xml"/><Relationship Id="rId3" Type="http://schemas.openxmlformats.org/officeDocument/2006/relationships/slide" Target="slide8.xml"/><Relationship Id="rId4" Type="http://schemas.openxmlformats.org/officeDocument/2006/relationships/slide" Target="slide9.xml"/><Relationship Id="rId5" Type="http://schemas.openxmlformats.org/officeDocument/2006/relationships/slide" Target="slide10.xml"/><Relationship Id="rId7" Type="http://schemas.openxmlformats.org/officeDocument/2006/relationships/slide" Target="slide9.xml"/><Relationship Id="rId6" Type="http://schemas.openxmlformats.org/officeDocument/2006/relationships/image" Target="../media/image-8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2.xml"/><Relationship Id="rId3" Type="http://schemas.openxmlformats.org/officeDocument/2006/relationships/slide" Target="slide8.xml"/><Relationship Id="rId4" Type="http://schemas.openxmlformats.org/officeDocument/2006/relationships/slide" Target="slide9.xml"/><Relationship Id="rId5" Type="http://schemas.openxmlformats.org/officeDocument/2006/relationships/slide" Target="slide10.xml"/><Relationship Id="rId6" Type="http://schemas.openxmlformats.org/officeDocument/2006/relationships/slide" Target="slide10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2.xml"/><Relationship Id="rId3" Type="http://schemas.openxmlformats.org/officeDocument/2006/relationships/slide" Target="slide8.xml"/><Relationship Id="rId4" Type="http://schemas.openxmlformats.org/officeDocument/2006/relationships/slide" Target="slide9.xml"/><Relationship Id="rId5" Type="http://schemas.openxmlformats.org/officeDocument/2006/relationships/slide" Target="slide10.xml"/><Relationship Id="rId6" Type="http://schemas.openxmlformats.org/officeDocument/2006/relationships/slide" Target="slide9.xml"/><Relationship Id="rId7" Type="http://schemas.openxmlformats.org/officeDocument/2006/relationships/slide" Target="slide12.xml"/><Relationship Id="rId8" Type="http://schemas.openxmlformats.org/officeDocument/2006/relationships/image" Target="../media/image-10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12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" Target="slide2.xml"/><Relationship Id="rId3" Type="http://schemas.openxmlformats.org/officeDocument/2006/relationships/slide" Target="slide12.xml"/><Relationship Id="rId4" Type="http://schemas.openxmlformats.org/officeDocument/2006/relationships/slide" Target="slide13.xml"/><Relationship Id="rId5" Type="http://schemas.openxmlformats.org/officeDocument/2006/relationships/slide" Target="slide14.xml"/><Relationship Id="rId7" Type="http://schemas.openxmlformats.org/officeDocument/2006/relationships/slide" Target="slide15.xml"/><Relationship Id="rId8" Type="http://schemas.openxmlformats.org/officeDocument/2006/relationships/slide" Target="slide13.xml"/><Relationship Id="rId6" Type="http://schemas.openxmlformats.org/officeDocument/2006/relationships/image" Target="../media/image-12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" Target="slide2.xml"/><Relationship Id="rId3" Type="http://schemas.openxmlformats.org/officeDocument/2006/relationships/slide" Target="slide12.xml"/><Relationship Id="rId4" Type="http://schemas.openxmlformats.org/officeDocument/2006/relationships/slide" Target="slide13.xml"/><Relationship Id="rId5" Type="http://schemas.openxmlformats.org/officeDocument/2006/relationships/slide" Target="slide14.xml"/><Relationship Id="rId6" Type="http://schemas.openxmlformats.org/officeDocument/2006/relationships/slide" Target="slide14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" Target="slide2.xml"/><Relationship Id="rId3" Type="http://schemas.openxmlformats.org/officeDocument/2006/relationships/slide" Target="slide12.xml"/><Relationship Id="rId4" Type="http://schemas.openxmlformats.org/officeDocument/2006/relationships/slide" Target="slide13.xml"/><Relationship Id="rId5" Type="http://schemas.openxmlformats.org/officeDocument/2006/relationships/slide" Target="slide14.xml"/><Relationship Id="rId6" Type="http://schemas.openxmlformats.org/officeDocument/2006/relationships/slide" Target="slide13.xml"/><Relationship Id="rId7" Type="http://schemas.openxmlformats.org/officeDocument/2006/relationships/slide" Target="slide15.xml"/><Relationship Id="rId8" Type="http://schemas.openxmlformats.org/officeDocument/2006/relationships/image" Target="../media/image-14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" Target="slide4.xml"/><Relationship Id="rId3" Type="http://schemas.openxmlformats.org/officeDocument/2006/relationships/slide" Target="slide2.xml"/><Relationship Id="rId5" Type="http://schemas.openxmlformats.org/officeDocument/2006/relationships/slide" Target="slide12.xml"/><Relationship Id="rId6" Type="http://schemas.openxmlformats.org/officeDocument/2006/relationships/slide" Target="slide17.xml"/><Relationship Id="rId4" Type="http://schemas.openxmlformats.org/officeDocument/2006/relationships/image" Target="../media/image-15-1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17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1.xml"/><Relationship Id="rId12" Type="http://schemas.openxmlformats.org/officeDocument/2006/relationships/slide" Target="slide41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41.xml"/><Relationship Id="rId16" Type="http://schemas.openxmlformats.org/officeDocument/2006/relationships/slide" Target="slide41.xml"/><Relationship Id="rId17" Type="http://schemas.openxmlformats.org/officeDocument/2006/relationships/slide" Target="slide41.xml"/><Relationship Id="rId18" Type="http://schemas.openxmlformats.org/officeDocument/2006/relationships/slide" Target="slide41.xml"/><Relationship Id="rId19" Type="http://schemas.openxmlformats.org/officeDocument/2006/relationships/slideLayout" Target="../slideLayouts/slideLayout3.xml"/><Relationship Id="rId2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" Target="slide2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9.xml"/><Relationship Id="rId7" Type="http://schemas.openxmlformats.org/officeDocument/2006/relationships/slide" Target="slide20.xml"/><Relationship Id="rId8" Type="http://schemas.openxmlformats.org/officeDocument/2006/relationships/slide" Target="slide18.xml"/><Relationship Id="rId6" Type="http://schemas.openxmlformats.org/officeDocument/2006/relationships/image" Target="../media/image-17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" Target="slide2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9.xml"/><Relationship Id="rId6" Type="http://schemas.openxmlformats.org/officeDocument/2006/relationships/slide" Target="slide19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" Target="slide2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9.xml"/><Relationship Id="rId6" Type="http://schemas.openxmlformats.org/officeDocument/2006/relationships/slide" Target="slide18.xml"/><Relationship Id="rId7" Type="http://schemas.openxmlformats.org/officeDocument/2006/relationships/slide" Target="slide20.xml"/><Relationship Id="rId8" Type="http://schemas.openxmlformats.org/officeDocument/2006/relationships/image" Target="../media/image-19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" Target="slide4.xml"/><Relationship Id="rId3" Type="http://schemas.openxmlformats.org/officeDocument/2006/relationships/slide" Target="slide2.xml"/><Relationship Id="rId5" Type="http://schemas.openxmlformats.org/officeDocument/2006/relationships/slide" Target="slide17.xml"/><Relationship Id="rId6" Type="http://schemas.openxmlformats.org/officeDocument/2006/relationships/slide" Target="slide24.xml"/><Relationship Id="rId4" Type="http://schemas.openxmlformats.org/officeDocument/2006/relationships/image" Target="../media/image-20-1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1.xml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24.xml"/><Relationship Id="rId7" Type="http://schemas.openxmlformats.org/officeDocument/2006/relationships/slide" Target="slide41.xml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23.xml"/><Relationship Id="rId2" Type="http://schemas.openxmlformats.org/officeDocument/2006/relationships/slide" Target="slide2.xml"/><Relationship Id="rId3" Type="http://schemas.openxmlformats.org/officeDocument/2006/relationships/slide" Target="slide24.xml"/><Relationship Id="rId4" Type="http://schemas.openxmlformats.org/officeDocument/2006/relationships/slide" Target="slide25.xml"/><Relationship Id="rId5" Type="http://schemas.openxmlformats.org/officeDocument/2006/relationships/slide" Target="slide26.xml"/><Relationship Id="rId7" Type="http://schemas.openxmlformats.org/officeDocument/2006/relationships/slide" Target="slide27.xml"/><Relationship Id="rId8" Type="http://schemas.openxmlformats.org/officeDocument/2006/relationships/slide" Target="slide25.xml"/><Relationship Id="rId6" Type="http://schemas.openxmlformats.org/officeDocument/2006/relationships/image" Target="../media/image-24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23.xml"/><Relationship Id="rId2" Type="http://schemas.openxmlformats.org/officeDocument/2006/relationships/slide" Target="slide2.xml"/><Relationship Id="rId3" Type="http://schemas.openxmlformats.org/officeDocument/2006/relationships/slide" Target="slide24.xml"/><Relationship Id="rId4" Type="http://schemas.openxmlformats.org/officeDocument/2006/relationships/slide" Target="slide25.xml"/><Relationship Id="rId5" Type="http://schemas.openxmlformats.org/officeDocument/2006/relationships/slide" Target="slide26.xml"/><Relationship Id="rId6" Type="http://schemas.openxmlformats.org/officeDocument/2006/relationships/slide" Target="slide26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23.xml"/><Relationship Id="rId2" Type="http://schemas.openxmlformats.org/officeDocument/2006/relationships/slide" Target="slide2.xml"/><Relationship Id="rId3" Type="http://schemas.openxmlformats.org/officeDocument/2006/relationships/slide" Target="slide24.xml"/><Relationship Id="rId4" Type="http://schemas.openxmlformats.org/officeDocument/2006/relationships/slide" Target="slide25.xml"/><Relationship Id="rId5" Type="http://schemas.openxmlformats.org/officeDocument/2006/relationships/slide" Target="slide26.xml"/><Relationship Id="rId6" Type="http://schemas.openxmlformats.org/officeDocument/2006/relationships/slide" Target="slide25.xml"/><Relationship Id="rId7" Type="http://schemas.openxmlformats.org/officeDocument/2006/relationships/slide" Target="slide27.xml"/><Relationship Id="rId8" Type="http://schemas.openxmlformats.org/officeDocument/2006/relationships/image" Target="../media/image-26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23.xml"/><Relationship Id="rId2" Type="http://schemas.openxmlformats.org/officeDocument/2006/relationships/slide" Target="slide4.xml"/><Relationship Id="rId3" Type="http://schemas.openxmlformats.org/officeDocument/2006/relationships/slide" Target="slide2.xml"/><Relationship Id="rId5" Type="http://schemas.openxmlformats.org/officeDocument/2006/relationships/slide" Target="slide24.xml"/><Relationship Id="rId6" Type="http://schemas.openxmlformats.org/officeDocument/2006/relationships/slide" Target="slide29.xml"/><Relationship Id="rId4" Type="http://schemas.openxmlformats.org/officeDocument/2006/relationships/image" Target="../media/image-27-1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1.xml"/><Relationship Id="rId12" Type="http://schemas.openxmlformats.org/officeDocument/2006/relationships/slide" Target="slide41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41.xml"/><Relationship Id="rId16" Type="http://schemas.openxmlformats.org/officeDocument/2006/relationships/slide" Target="slide41.xml"/><Relationship Id="rId17" Type="http://schemas.openxmlformats.org/officeDocument/2006/relationships/slide" Target="slide29.xml"/><Relationship Id="rId18" Type="http://schemas.openxmlformats.org/officeDocument/2006/relationships/slide" Target="slide41.xml"/><Relationship Id="rId19" Type="http://schemas.openxmlformats.org/officeDocument/2006/relationships/slide" Target="slide41.xml"/><Relationship Id="rId20" Type="http://schemas.openxmlformats.org/officeDocument/2006/relationships/slide" Target="slide41.xml"/><Relationship Id="rId21" Type="http://schemas.openxmlformats.org/officeDocument/2006/relationships/slide" Target="slide41.xml"/><Relationship Id="rId22" Type="http://schemas.openxmlformats.org/officeDocument/2006/relationships/slide" Target="slide41.xml"/><Relationship Id="rId23" Type="http://schemas.openxmlformats.org/officeDocument/2006/relationships/slide" Target="slide41.xml"/><Relationship Id="rId24" Type="http://schemas.openxmlformats.org/officeDocument/2006/relationships/slide" Target="slide41.xml"/><Relationship Id="rId25" Type="http://schemas.openxmlformats.org/officeDocument/2006/relationships/slide" Target="slide41.xml"/><Relationship Id="rId26" Type="http://schemas.openxmlformats.org/officeDocument/2006/relationships/slide" Target="slide41.xml"/><Relationship Id="rId27" Type="http://schemas.openxmlformats.org/officeDocument/2006/relationships/slideLayout" Target="../slideLayouts/slideLayout3.xml"/><Relationship Id="rId28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" Target="slide28.xml"/><Relationship Id="rId2" Type="http://schemas.openxmlformats.org/officeDocument/2006/relationships/slide" Target="slide2.xml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7" Type="http://schemas.openxmlformats.org/officeDocument/2006/relationships/slide" Target="slide30.xml"/><Relationship Id="rId6" Type="http://schemas.openxmlformats.org/officeDocument/2006/relationships/image" Target="../media/image-29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" Target="slide28.xml"/><Relationship Id="rId2" Type="http://schemas.openxmlformats.org/officeDocument/2006/relationships/slide" Target="slide2.xml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6" Type="http://schemas.openxmlformats.org/officeDocument/2006/relationships/slide" Target="slide31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" Target="slide28.xml"/><Relationship Id="rId2" Type="http://schemas.openxmlformats.org/officeDocument/2006/relationships/slide" Target="slide2.xml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6" Type="http://schemas.openxmlformats.org/officeDocument/2006/relationships/slide" Target="slide30.xml"/><Relationship Id="rId7" Type="http://schemas.openxmlformats.org/officeDocument/2006/relationships/slide" Target="slide34.xml"/><Relationship Id="rId8" Type="http://schemas.openxmlformats.org/officeDocument/2006/relationships/image" Target="../media/image-31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" Target="slide6.xml"/><Relationship Id="rId2" Type="http://schemas.openxmlformats.org/officeDocument/2006/relationships/slide" Target="slide2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34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1.xml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" Target="slide33.xml"/><Relationship Id="rId2" Type="http://schemas.openxmlformats.org/officeDocument/2006/relationships/slide" Target="slide2.xml"/><Relationship Id="rId3" Type="http://schemas.openxmlformats.org/officeDocument/2006/relationships/slide" Target="slide34.xml"/><Relationship Id="rId4" Type="http://schemas.openxmlformats.org/officeDocument/2006/relationships/slide" Target="slide35.xml"/><Relationship Id="rId5" Type="http://schemas.openxmlformats.org/officeDocument/2006/relationships/slide" Target="slide36.xml"/><Relationship Id="rId7" Type="http://schemas.openxmlformats.org/officeDocument/2006/relationships/slide" Target="slide35.xml"/><Relationship Id="rId6" Type="http://schemas.openxmlformats.org/officeDocument/2006/relationships/image" Target="../media/image-34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" Target="slide33.xml"/><Relationship Id="rId2" Type="http://schemas.openxmlformats.org/officeDocument/2006/relationships/slide" Target="slide2.xml"/><Relationship Id="rId3" Type="http://schemas.openxmlformats.org/officeDocument/2006/relationships/slide" Target="slide34.xml"/><Relationship Id="rId4" Type="http://schemas.openxmlformats.org/officeDocument/2006/relationships/slide" Target="slide35.xml"/><Relationship Id="rId5" Type="http://schemas.openxmlformats.org/officeDocument/2006/relationships/slide" Target="slide36.xml"/><Relationship Id="rId6" Type="http://schemas.openxmlformats.org/officeDocument/2006/relationships/slide" Target="slide36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" Target="slide33.xml"/><Relationship Id="rId2" Type="http://schemas.openxmlformats.org/officeDocument/2006/relationships/slide" Target="slide2.xml"/><Relationship Id="rId3" Type="http://schemas.openxmlformats.org/officeDocument/2006/relationships/slide" Target="slide34.xml"/><Relationship Id="rId4" Type="http://schemas.openxmlformats.org/officeDocument/2006/relationships/slide" Target="slide35.xml"/><Relationship Id="rId5" Type="http://schemas.openxmlformats.org/officeDocument/2006/relationships/slide" Target="slide36.xml"/><Relationship Id="rId6" Type="http://schemas.openxmlformats.org/officeDocument/2006/relationships/slide" Target="slide35.xml"/><Relationship Id="rId7" Type="http://schemas.openxmlformats.org/officeDocument/2006/relationships/slide" Target="slide41.xml"/><Relationship Id="rId8" Type="http://schemas.openxmlformats.org/officeDocument/2006/relationships/image" Target="../media/image-36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" Target="slide6.xml"/><Relationship Id="rId2" Type="http://schemas.openxmlformats.org/officeDocument/2006/relationships/slide" Target="slide2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" Target="slide6.xml"/><Relationship Id="rId2" Type="http://schemas.openxmlformats.org/officeDocument/2006/relationships/slide" Target="slide2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1.xml"/><Relationship Id="rId12" Type="http://schemas.openxmlformats.org/officeDocument/2006/relationships/slide" Target="slide41.xml"/><Relationship Id="rId13" Type="http://schemas.openxmlformats.org/officeDocument/2006/relationships/slide" Target="slide41.xml"/><Relationship Id="rId14" Type="http://schemas.openxmlformats.org/officeDocument/2006/relationships/slideLayout" Target="../slideLayouts/slideLayout3.xml"/><Relationship Id="rId15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" Target="slide6.xml"/><Relationship Id="rId2" Type="http://schemas.openxmlformats.org/officeDocument/2006/relationships/slide" Target="slide2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1.xml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" Target="slide6.xml"/><Relationship Id="rId2" Type="http://schemas.openxmlformats.org/officeDocument/2006/relationships/slide" Target="slide2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1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hyperlink" Target="https://thephysicsquestionbank.com/shop/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18872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chemeClr val="accent5"/>
                </a:solidFill>
              </a:rPr>
              <a:t>AQA A-LEVEL PHYSICS  ·  7408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737360"/>
            <a:ext cx="7680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Key Equation</a:t>
            </a:r>
            <a:endParaRPr lang="en-US" sz="5400" dirty="0"/>
          </a:p>
        </p:txBody>
      </p:sp>
      <p:sp>
        <p:nvSpPr>
          <p:cNvPr id="4" name="Label: FREE SAMPLE"/>
          <p:cNvSpPr txBox="1"/>
          <p:nvPr/>
        </p:nvSpPr>
        <p:spPr>
          <a:xfrm>
            <a:off x="548640" y="548640"/>
            <a:ext cx="2011680" cy="34747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FREE SAMPLE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7033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Learn it  •  Practise it  •  Check it  •  Derivations  •  Examiners' tips</a:t>
            </a:r>
            <a:endParaRPr lang="en-US" sz="1600" dirty="0"/>
          </a:p>
        </p:txBody>
      </p:sp>
      <p:sp>
        <p:nvSpPr>
          <p:cNvPr id="6" name="Button: START  →"/>
          <p:cNvSpPr txBox="1"/>
          <p:nvPr/>
        </p:nvSpPr>
        <p:spPr>
          <a:xfrm>
            <a:off x="548640" y="448056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START  →</a:t>
            </a:r>
            <a:endParaRPr lang="en-US" sz="2000" dirty="0"/>
          </a:p>
        </p:txBody>
      </p:sp>
      <p:sp>
        <p:nvSpPr>
          <p:cNvPr id="7" name="Link: START  →">
            <a:hlinkClick r:id="rId1" tooltip="START  →" action="ppaction://hlinksldjump"/>
          </p:cNvPr>
          <p:cNvSpPr/>
          <p:nvPr/>
        </p:nvSpPr>
        <p:spPr>
          <a:xfrm>
            <a:off x="548640" y="4480560"/>
            <a:ext cx="2926080" cy="6858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5486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127 equations  •  381 questions  •  15 derivations  •  all 5 options</a:t>
            </a:r>
            <a:endParaRPr lang="en-US" sz="1400" dirty="0"/>
          </a:p>
        </p:txBody>
      </p:sp>
      <p:sp>
        <p:nvSpPr>
          <p:cNvPr id="9" name="Topic tile particles"/>
          <p:cNvSpPr/>
          <p:nvPr/>
        </p:nvSpPr>
        <p:spPr>
          <a:xfrm>
            <a:off x="8412480" y="502920"/>
            <a:ext cx="1371600" cy="1325880"/>
          </a:xfrm>
          <a:prstGeom prst="roundRect">
            <a:avLst>
              <a:gd name="adj" fmla="val 9655"/>
            </a:avLst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392" y="731520"/>
            <a:ext cx="502920" cy="50292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8412480" y="13258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Particles</a:t>
            </a:r>
            <a:endParaRPr lang="en-US" sz="1100" dirty="0"/>
          </a:p>
        </p:txBody>
      </p:sp>
      <p:sp>
        <p:nvSpPr>
          <p:cNvPr id="12" name="Topic tile waves"/>
          <p:cNvSpPr/>
          <p:nvPr/>
        </p:nvSpPr>
        <p:spPr>
          <a:xfrm>
            <a:off x="9966960" y="502920"/>
            <a:ext cx="1371600" cy="1325880"/>
          </a:xfrm>
          <a:prstGeom prst="roundRect">
            <a:avLst>
              <a:gd name="adj" fmla="val 9655"/>
            </a:avLst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5872" y="731520"/>
            <a:ext cx="502920" cy="5029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9966960" y="13258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Waves</a:t>
            </a:r>
            <a:endParaRPr lang="en-US" sz="1100" dirty="0"/>
          </a:p>
        </p:txBody>
      </p:sp>
      <p:sp>
        <p:nvSpPr>
          <p:cNvPr id="15" name="Topic tile mech"/>
          <p:cNvSpPr/>
          <p:nvPr/>
        </p:nvSpPr>
        <p:spPr>
          <a:xfrm>
            <a:off x="8412480" y="1965960"/>
            <a:ext cx="1371600" cy="1325880"/>
          </a:xfrm>
          <a:prstGeom prst="roundRect">
            <a:avLst>
              <a:gd name="adj" fmla="val 9655"/>
            </a:avLst>
          </a:prstGeom>
          <a:solidFill>
            <a:schemeClr val="accent3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1392" y="2194560"/>
            <a:ext cx="502920" cy="5029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412480" y="27889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Mechanics</a:t>
            </a:r>
            <a:endParaRPr lang="en-US" sz="1100" dirty="0"/>
          </a:p>
        </p:txBody>
      </p:sp>
      <p:sp>
        <p:nvSpPr>
          <p:cNvPr id="18" name="Topic tile elec"/>
          <p:cNvSpPr/>
          <p:nvPr/>
        </p:nvSpPr>
        <p:spPr>
          <a:xfrm>
            <a:off x="9966960" y="1965960"/>
            <a:ext cx="1371600" cy="1325880"/>
          </a:xfrm>
          <a:prstGeom prst="roundRect">
            <a:avLst>
              <a:gd name="adj" fmla="val 9655"/>
            </a:avLst>
          </a:prstGeom>
          <a:solidFill>
            <a:schemeClr val="accent4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5872" y="2194560"/>
            <a:ext cx="502920" cy="50292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966960" y="27889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Electricity</a:t>
            </a:r>
            <a:endParaRPr lang="en-US" sz="1100" dirty="0"/>
          </a:p>
        </p:txBody>
      </p:sp>
      <p:sp>
        <p:nvSpPr>
          <p:cNvPr id="21" name="Topic tile periodic"/>
          <p:cNvSpPr/>
          <p:nvPr/>
        </p:nvSpPr>
        <p:spPr>
          <a:xfrm>
            <a:off x="8412480" y="3429000"/>
            <a:ext cx="1371600" cy="1325880"/>
          </a:xfrm>
          <a:prstGeom prst="roundRect">
            <a:avLst>
              <a:gd name="adj" fmla="val 9655"/>
            </a:avLst>
          </a:prstGeom>
          <a:solidFill>
            <a:schemeClr val="accent6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1392" y="3657600"/>
            <a:ext cx="502920" cy="5029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8412480" y="4251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Periodic motion</a:t>
            </a:r>
            <a:endParaRPr lang="en-US" sz="1100" dirty="0"/>
          </a:p>
        </p:txBody>
      </p:sp>
      <p:sp>
        <p:nvSpPr>
          <p:cNvPr id="24" name="Topic tile thermal"/>
          <p:cNvSpPr/>
          <p:nvPr/>
        </p:nvSpPr>
        <p:spPr>
          <a:xfrm>
            <a:off x="9966960" y="3429000"/>
            <a:ext cx="1371600" cy="1325880"/>
          </a:xfrm>
          <a:prstGeom prst="roundRect">
            <a:avLst>
              <a:gd name="adj" fmla="val 9655"/>
            </a:avLst>
          </a:prstGeom>
          <a:solidFill>
            <a:schemeClr val="accent1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05872" y="3657600"/>
            <a:ext cx="502920" cy="50292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9966960" y="4251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Thermal</a:t>
            </a:r>
            <a:endParaRPr lang="en-US" sz="1100" dirty="0"/>
          </a:p>
        </p:txBody>
      </p:sp>
      <p:sp>
        <p:nvSpPr>
          <p:cNvPr id="27" name="Topic tile fields"/>
          <p:cNvSpPr/>
          <p:nvPr/>
        </p:nvSpPr>
        <p:spPr>
          <a:xfrm>
            <a:off x="8412480" y="4892040"/>
            <a:ext cx="1371600" cy="1325880"/>
          </a:xfrm>
          <a:prstGeom prst="roundRect">
            <a:avLst>
              <a:gd name="adj" fmla="val 9655"/>
            </a:avLst>
          </a:prstGeom>
          <a:solidFill>
            <a:schemeClr val="accent2"/>
          </a:solidFill>
          <a:ln/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1392" y="5120640"/>
            <a:ext cx="502920" cy="50292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8412480" y="57150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Fields</a:t>
            </a:r>
            <a:endParaRPr lang="en-US" sz="1100" dirty="0"/>
          </a:p>
        </p:txBody>
      </p:sp>
      <p:sp>
        <p:nvSpPr>
          <p:cNvPr id="30" name="Topic tile nuclear"/>
          <p:cNvSpPr/>
          <p:nvPr/>
        </p:nvSpPr>
        <p:spPr>
          <a:xfrm>
            <a:off x="9966960" y="4892040"/>
            <a:ext cx="1371600" cy="1325880"/>
          </a:xfrm>
          <a:prstGeom prst="roundRect">
            <a:avLst>
              <a:gd name="adj" fmla="val 9655"/>
            </a:avLst>
          </a:prstGeom>
          <a:solidFill>
            <a:schemeClr val="accent3"/>
          </a:solidFill>
          <a:ln/>
        </p:spPr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05872" y="5120640"/>
            <a:ext cx="502920" cy="50292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9966960" y="57150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Nuclear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menu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Choose a section.   </a:t>
            </a:r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 in a topic menu = not (fully) on the data sheet – learn it.</a:t>
            </a:r>
            <a:endParaRPr lang="en-US" sz="1500" dirty="0"/>
          </a:p>
        </p:txBody>
      </p:sp>
      <p:sp>
        <p:nvSpPr>
          <p:cNvPr id="4" name="Section tile Particles and radiation"/>
          <p:cNvSpPr/>
          <p:nvPr/>
        </p:nvSpPr>
        <p:spPr>
          <a:xfrm>
            <a:off x="548640" y="1645920"/>
            <a:ext cx="2602154" cy="16002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5" name="Particles and radiation circle"/>
          <p:cNvSpPr/>
          <p:nvPr/>
        </p:nvSpPr>
        <p:spPr>
          <a:xfrm>
            <a:off x="731520" y="18288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Particles and radiation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98882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847088"/>
            <a:ext cx="15505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1"/>
                </a:solidFill>
              </a:rPr>
              <a:t>3.2  ·  PAPER 1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1508760" y="2103120"/>
            <a:ext cx="15505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Particles and radiation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2862072"/>
            <a:ext cx="23278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5 equations  →</a:t>
            </a:r>
            <a:endParaRPr lang="en-US" sz="1100" dirty="0"/>
          </a:p>
        </p:txBody>
      </p:sp>
      <p:sp>
        <p:nvSpPr>
          <p:cNvPr id="10" name="Link: Particles and radiation">
            <a:hlinkClick r:id="rId2" tooltip="Particles and radiation" action="ppaction://hlinksldjump"/>
          </p:cNvPr>
          <p:cNvSpPr/>
          <p:nvPr/>
        </p:nvSpPr>
        <p:spPr>
          <a:xfrm>
            <a:off x="548640" y="1645920"/>
            <a:ext cx="2602154" cy="1600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Section tile Waves"/>
          <p:cNvSpPr/>
          <p:nvPr/>
        </p:nvSpPr>
        <p:spPr>
          <a:xfrm>
            <a:off x="3379394" y="1645920"/>
            <a:ext cx="2602154" cy="16002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12" name="Waves circle"/>
          <p:cNvSpPr/>
          <p:nvPr/>
        </p:nvSpPr>
        <p:spPr>
          <a:xfrm>
            <a:off x="3562274" y="182880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Waves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294" y="198882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339514" y="1847088"/>
            <a:ext cx="15505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2"/>
                </a:solidFill>
              </a:rPr>
              <a:t>3.3  ·  PAPER 1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339514" y="2103120"/>
            <a:ext cx="15505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Waves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3562274" y="2862072"/>
            <a:ext cx="23278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8 equations  →</a:t>
            </a:r>
            <a:endParaRPr lang="en-US" sz="1100" dirty="0"/>
          </a:p>
        </p:txBody>
      </p:sp>
      <p:sp>
        <p:nvSpPr>
          <p:cNvPr id="17" name="Link: Waves">
            <a:hlinkClick r:id="rId4" tooltip="Waves" action="ppaction://hlinksldjump"/>
          </p:cNvPr>
          <p:cNvSpPr/>
          <p:nvPr/>
        </p:nvSpPr>
        <p:spPr>
          <a:xfrm>
            <a:off x="3379394" y="1645920"/>
            <a:ext cx="2602154" cy="1600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Section tile Mechanics and materials"/>
          <p:cNvSpPr/>
          <p:nvPr/>
        </p:nvSpPr>
        <p:spPr>
          <a:xfrm>
            <a:off x="6210148" y="1645920"/>
            <a:ext cx="2602154" cy="16002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19" name="Mechanics and materials circle"/>
          <p:cNvSpPr/>
          <p:nvPr/>
        </p:nvSpPr>
        <p:spPr>
          <a:xfrm>
            <a:off x="6393028" y="182880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0" name="Mechanics and materials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048" y="198882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7170268" y="1847088"/>
            <a:ext cx="15505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3"/>
                </a:solidFill>
              </a:rPr>
              <a:t>3.4  ·  PAPER 1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7170268" y="2103120"/>
            <a:ext cx="15505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Mechanics and materials</a:t>
            </a:r>
            <a:endParaRPr lang="en-US" sz="1600" dirty="0"/>
          </a:p>
        </p:txBody>
      </p:sp>
      <p:sp>
        <p:nvSpPr>
          <p:cNvPr id="23" name="Text 18"/>
          <p:cNvSpPr txBox="1"/>
          <p:nvPr/>
        </p:nvSpPr>
        <p:spPr>
          <a:xfrm>
            <a:off x="6393028" y="2862072"/>
            <a:ext cx="23278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17 equations  →</a:t>
            </a:r>
            <a:endParaRPr lang="en-US" sz="1100" dirty="0"/>
          </a:p>
        </p:txBody>
      </p:sp>
      <p:sp>
        <p:nvSpPr>
          <p:cNvPr id="24" name="Link: Mechanics and materials">
            <a:hlinkClick r:id="rId6" tooltip="Mechanics and materials" action="ppaction://hlinksldjump"/>
          </p:cNvPr>
          <p:cNvSpPr/>
          <p:nvPr/>
        </p:nvSpPr>
        <p:spPr>
          <a:xfrm>
            <a:off x="6210148" y="1645920"/>
            <a:ext cx="2602154" cy="1600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ection tile Electricity"/>
          <p:cNvSpPr/>
          <p:nvPr/>
        </p:nvSpPr>
        <p:spPr>
          <a:xfrm>
            <a:off x="9040901" y="1645920"/>
            <a:ext cx="2602154" cy="16002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26" name="Electricity circle"/>
          <p:cNvSpPr/>
          <p:nvPr/>
        </p:nvSpPr>
        <p:spPr>
          <a:xfrm>
            <a:off x="9223781" y="182880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7" name="Electricity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3801" y="1988820"/>
            <a:ext cx="320040" cy="32004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10001021" y="1847088"/>
            <a:ext cx="15505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4"/>
                </a:solidFill>
              </a:rPr>
              <a:t>3.5  ·  PAPER 1</a:t>
            </a:r>
            <a:endParaRPr lang="en-US" sz="1000" dirty="0"/>
          </a:p>
        </p:txBody>
      </p:sp>
      <p:sp>
        <p:nvSpPr>
          <p:cNvPr id="29" name="Text 23"/>
          <p:cNvSpPr txBox="1"/>
          <p:nvPr/>
        </p:nvSpPr>
        <p:spPr>
          <a:xfrm>
            <a:off x="10001021" y="2103120"/>
            <a:ext cx="15505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Electricity</a:t>
            </a:r>
            <a:endParaRPr lang="en-US" sz="1600" dirty="0"/>
          </a:p>
        </p:txBody>
      </p:sp>
      <p:sp>
        <p:nvSpPr>
          <p:cNvPr id="30" name="Text 24"/>
          <p:cNvSpPr txBox="1"/>
          <p:nvPr/>
        </p:nvSpPr>
        <p:spPr>
          <a:xfrm>
            <a:off x="9223781" y="2862072"/>
            <a:ext cx="23278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6 equations  →</a:t>
            </a:r>
            <a:endParaRPr lang="en-US" sz="1100" dirty="0"/>
          </a:p>
        </p:txBody>
      </p:sp>
      <p:sp>
        <p:nvSpPr>
          <p:cNvPr id="31" name="Link: Electricity">
            <a:hlinkClick r:id="rId8" tooltip="Electricity" action="ppaction://hlinksldjump"/>
          </p:cNvPr>
          <p:cNvSpPr/>
          <p:nvPr/>
        </p:nvSpPr>
        <p:spPr>
          <a:xfrm>
            <a:off x="9040901" y="1645920"/>
            <a:ext cx="2602154" cy="1600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2" name="Section tile Periodic motion"/>
          <p:cNvSpPr/>
          <p:nvPr/>
        </p:nvSpPr>
        <p:spPr>
          <a:xfrm>
            <a:off x="548640" y="3429000"/>
            <a:ext cx="2602154" cy="16002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33" name="Periodic motion circle"/>
          <p:cNvSpPr/>
          <p:nvPr/>
        </p:nvSpPr>
        <p:spPr>
          <a:xfrm>
            <a:off x="731520" y="361188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4" name="Periodic motion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540" y="3771900"/>
            <a:ext cx="320040" cy="320040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1508760" y="3630168"/>
            <a:ext cx="15505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6"/>
                </a:solidFill>
              </a:rPr>
              <a:t>3.6.1  ·  PAPER 1</a:t>
            </a:r>
            <a:endParaRPr lang="en-US" sz="1000" dirty="0"/>
          </a:p>
        </p:txBody>
      </p:sp>
      <p:sp>
        <p:nvSpPr>
          <p:cNvPr id="36" name="Text 29"/>
          <p:cNvSpPr txBox="1"/>
          <p:nvPr/>
        </p:nvSpPr>
        <p:spPr>
          <a:xfrm>
            <a:off x="1508760" y="3886200"/>
            <a:ext cx="15505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Periodic motion</a:t>
            </a:r>
            <a:endParaRPr lang="en-US" sz="1600" dirty="0"/>
          </a:p>
        </p:txBody>
      </p:sp>
      <p:sp>
        <p:nvSpPr>
          <p:cNvPr id="37" name="Text 30"/>
          <p:cNvSpPr txBox="1"/>
          <p:nvPr/>
        </p:nvSpPr>
        <p:spPr>
          <a:xfrm>
            <a:off x="731520" y="4645152"/>
            <a:ext cx="23278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10 equations  →</a:t>
            </a:r>
            <a:endParaRPr lang="en-US" sz="1100" dirty="0"/>
          </a:p>
        </p:txBody>
      </p:sp>
      <p:sp>
        <p:nvSpPr>
          <p:cNvPr id="38" name="Link: Periodic motion">
            <a:hlinkClick r:id="rId10" tooltip="Periodic motion" action="ppaction://hlinksldjump"/>
          </p:cNvPr>
          <p:cNvSpPr/>
          <p:nvPr/>
        </p:nvSpPr>
        <p:spPr>
          <a:xfrm>
            <a:off x="548640" y="3429000"/>
            <a:ext cx="2602154" cy="1600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9" name="Section tile Thermal physics"/>
          <p:cNvSpPr/>
          <p:nvPr/>
        </p:nvSpPr>
        <p:spPr>
          <a:xfrm>
            <a:off x="3379394" y="3429000"/>
            <a:ext cx="2602154" cy="16002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40" name="Thermal physics circle"/>
          <p:cNvSpPr/>
          <p:nvPr/>
        </p:nvSpPr>
        <p:spPr>
          <a:xfrm>
            <a:off x="3562274" y="3611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1" name="Thermal physic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2294" y="3771900"/>
            <a:ext cx="320040" cy="32004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4339514" y="3630168"/>
            <a:ext cx="15505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1"/>
                </a:solidFill>
              </a:rPr>
              <a:t>3.6.2  ·  PAPER 2</a:t>
            </a:r>
            <a:endParaRPr lang="en-US" sz="1000" dirty="0"/>
          </a:p>
        </p:txBody>
      </p:sp>
      <p:sp>
        <p:nvSpPr>
          <p:cNvPr id="43" name="Text 35"/>
          <p:cNvSpPr txBox="1"/>
          <p:nvPr/>
        </p:nvSpPr>
        <p:spPr>
          <a:xfrm>
            <a:off x="4339514" y="3886200"/>
            <a:ext cx="15505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Thermal physics</a:t>
            </a:r>
            <a:endParaRPr lang="en-US" sz="1600" dirty="0"/>
          </a:p>
        </p:txBody>
      </p:sp>
      <p:sp>
        <p:nvSpPr>
          <p:cNvPr id="44" name="Text 36"/>
          <p:cNvSpPr txBox="1"/>
          <p:nvPr/>
        </p:nvSpPr>
        <p:spPr>
          <a:xfrm>
            <a:off x="3562274" y="4645152"/>
            <a:ext cx="23278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6 equations  →</a:t>
            </a:r>
            <a:endParaRPr lang="en-US" sz="1100" dirty="0"/>
          </a:p>
        </p:txBody>
      </p:sp>
      <p:sp>
        <p:nvSpPr>
          <p:cNvPr id="45" name="Link: Thermal physics">
            <a:hlinkClick r:id="rId12" tooltip="Thermal physics" action="ppaction://hlinksldjump"/>
          </p:cNvPr>
          <p:cNvSpPr/>
          <p:nvPr/>
        </p:nvSpPr>
        <p:spPr>
          <a:xfrm>
            <a:off x="3379394" y="3429000"/>
            <a:ext cx="2602154" cy="1600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6" name="Section tile Fields and their consequences"/>
          <p:cNvSpPr/>
          <p:nvPr/>
        </p:nvSpPr>
        <p:spPr>
          <a:xfrm>
            <a:off x="6210148" y="3429000"/>
            <a:ext cx="2602154" cy="16002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47" name="Fields and their consequences circle"/>
          <p:cNvSpPr/>
          <p:nvPr/>
        </p:nvSpPr>
        <p:spPr>
          <a:xfrm>
            <a:off x="6393028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8" name="Fields and their consequences icon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3048" y="3771900"/>
            <a:ext cx="320040" cy="320040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7170268" y="3630168"/>
            <a:ext cx="15505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2"/>
                </a:solidFill>
              </a:rPr>
              <a:t>3.7  ·  PAPER 2</a:t>
            </a:r>
            <a:endParaRPr lang="en-US" sz="1000" dirty="0"/>
          </a:p>
        </p:txBody>
      </p:sp>
      <p:sp>
        <p:nvSpPr>
          <p:cNvPr id="50" name="Text 41"/>
          <p:cNvSpPr txBox="1"/>
          <p:nvPr/>
        </p:nvSpPr>
        <p:spPr>
          <a:xfrm>
            <a:off x="7170268" y="3886200"/>
            <a:ext cx="15505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Fields and their consequences</a:t>
            </a:r>
            <a:endParaRPr lang="en-US" sz="1600" dirty="0"/>
          </a:p>
        </p:txBody>
      </p:sp>
      <p:sp>
        <p:nvSpPr>
          <p:cNvPr id="51" name="Text 42"/>
          <p:cNvSpPr txBox="1"/>
          <p:nvPr/>
        </p:nvSpPr>
        <p:spPr>
          <a:xfrm>
            <a:off x="6393028" y="4645152"/>
            <a:ext cx="23278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25 equations  →</a:t>
            </a:r>
            <a:endParaRPr lang="en-US" sz="1100" dirty="0"/>
          </a:p>
        </p:txBody>
      </p:sp>
      <p:sp>
        <p:nvSpPr>
          <p:cNvPr id="52" name="Link: Fields and their consequences">
            <a:hlinkClick r:id="rId14" tooltip="Fields and their consequences" action="ppaction://hlinksldjump"/>
          </p:cNvPr>
          <p:cNvSpPr/>
          <p:nvPr/>
        </p:nvSpPr>
        <p:spPr>
          <a:xfrm>
            <a:off x="6210148" y="3429000"/>
            <a:ext cx="2602154" cy="1600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3" name="Section tile Nuclear physics"/>
          <p:cNvSpPr/>
          <p:nvPr/>
        </p:nvSpPr>
        <p:spPr>
          <a:xfrm>
            <a:off x="9040901" y="3429000"/>
            <a:ext cx="2602154" cy="16002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54" name="Nuclear physics circle"/>
          <p:cNvSpPr/>
          <p:nvPr/>
        </p:nvSpPr>
        <p:spPr>
          <a:xfrm>
            <a:off x="9223781" y="36118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5" name="Nuclear physics icon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83801" y="3771900"/>
            <a:ext cx="320040" cy="320040"/>
          </a:xfrm>
          <a:prstGeom prst="rect">
            <a:avLst/>
          </a:prstGeom>
        </p:spPr>
      </p:pic>
      <p:sp>
        <p:nvSpPr>
          <p:cNvPr id="56" name="Text 46"/>
          <p:cNvSpPr txBox="1"/>
          <p:nvPr/>
        </p:nvSpPr>
        <p:spPr>
          <a:xfrm>
            <a:off x="10001021" y="3630168"/>
            <a:ext cx="15505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chemeClr val="accent3"/>
                </a:solidFill>
              </a:rPr>
              <a:t>3.8  ·  PAPER 2</a:t>
            </a:r>
            <a:endParaRPr lang="en-US" sz="1000" dirty="0"/>
          </a:p>
        </p:txBody>
      </p:sp>
      <p:sp>
        <p:nvSpPr>
          <p:cNvPr id="57" name="Text 47"/>
          <p:cNvSpPr txBox="1"/>
          <p:nvPr/>
        </p:nvSpPr>
        <p:spPr>
          <a:xfrm>
            <a:off x="10001021" y="3886200"/>
            <a:ext cx="15505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Nuclear physics</a:t>
            </a:r>
            <a:endParaRPr lang="en-US" sz="1600" dirty="0"/>
          </a:p>
        </p:txBody>
      </p:sp>
      <p:sp>
        <p:nvSpPr>
          <p:cNvPr id="58" name="Text 48"/>
          <p:cNvSpPr txBox="1"/>
          <p:nvPr/>
        </p:nvSpPr>
        <p:spPr>
          <a:xfrm>
            <a:off x="9223781" y="4645152"/>
            <a:ext cx="23278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7 equations  →</a:t>
            </a:r>
            <a:endParaRPr lang="en-US" sz="1100" dirty="0"/>
          </a:p>
        </p:txBody>
      </p:sp>
      <p:sp>
        <p:nvSpPr>
          <p:cNvPr id="59" name="Link: Nuclear physics">
            <a:hlinkClick r:id="rId16" tooltip="Nuclear physics" action="ppaction://hlinksldjump"/>
          </p:cNvPr>
          <p:cNvSpPr/>
          <p:nvPr/>
        </p:nvSpPr>
        <p:spPr>
          <a:xfrm>
            <a:off x="9040901" y="3429000"/>
            <a:ext cx="2602154" cy="1600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0" name="Extra tile Options"/>
          <p:cNvSpPr/>
          <p:nvPr/>
        </p:nvSpPr>
        <p:spPr>
          <a:xfrm>
            <a:off x="548640" y="5349240"/>
            <a:ext cx="2602154" cy="914400"/>
          </a:xfrm>
          <a:prstGeom prst="roundRect">
            <a:avLst>
              <a:gd name="adj" fmla="val 14000"/>
            </a:avLst>
          </a:prstGeom>
          <a:solidFill>
            <a:schemeClr val="accent5"/>
          </a:solidFill>
          <a:ln/>
        </p:spPr>
      </p:sp>
      <p:sp>
        <p:nvSpPr>
          <p:cNvPr id="61" name="Options circle"/>
          <p:cNvSpPr/>
          <p:nvPr/>
        </p:nvSpPr>
        <p:spPr>
          <a:xfrm>
            <a:off x="713232" y="553212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62" name="Options icon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0392" y="5669280"/>
            <a:ext cx="274320" cy="274320"/>
          </a:xfrm>
          <a:prstGeom prst="rect">
            <a:avLst/>
          </a:prstGeom>
        </p:spPr>
      </p:pic>
      <p:sp>
        <p:nvSpPr>
          <p:cNvPr id="63" name="Text 52"/>
          <p:cNvSpPr txBox="1"/>
          <p:nvPr/>
        </p:nvSpPr>
        <p:spPr>
          <a:xfrm>
            <a:off x="1389888" y="5477256"/>
            <a:ext cx="16877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Options</a:t>
            </a:r>
            <a:endParaRPr lang="en-US" sz="1600" dirty="0"/>
          </a:p>
        </p:txBody>
      </p:sp>
      <p:sp>
        <p:nvSpPr>
          <p:cNvPr id="64" name="Text 53"/>
          <p:cNvSpPr txBox="1"/>
          <p:nvPr/>
        </p:nvSpPr>
        <p:spPr>
          <a:xfrm>
            <a:off x="1389888" y="5843016"/>
            <a:ext cx="1687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Section B · 43 equations</a:t>
            </a:r>
            <a:endParaRPr lang="en-US" sz="1100" dirty="0"/>
          </a:p>
        </p:txBody>
      </p:sp>
      <p:sp>
        <p:nvSpPr>
          <p:cNvPr id="65" name="Link: Options">
            <a:hlinkClick r:id="rId18" tooltip="Options" action="ppaction://hlinksldjump"/>
          </p:cNvPr>
          <p:cNvSpPr/>
          <p:nvPr/>
        </p:nvSpPr>
        <p:spPr>
          <a:xfrm>
            <a:off x="548640" y="5349240"/>
            <a:ext cx="2602154" cy="9144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6" name="Extra tile Data sheet"/>
          <p:cNvSpPr/>
          <p:nvPr/>
        </p:nvSpPr>
        <p:spPr>
          <a:xfrm>
            <a:off x="3379394" y="5349240"/>
            <a:ext cx="2602154" cy="914400"/>
          </a:xfrm>
          <a:prstGeom prst="roundRect">
            <a:avLst>
              <a:gd name="adj" fmla="val 14000"/>
            </a:avLst>
          </a:prstGeom>
          <a:solidFill>
            <a:schemeClr val="tx2"/>
          </a:solidFill>
          <a:ln/>
        </p:spPr>
      </p:sp>
      <p:sp>
        <p:nvSpPr>
          <p:cNvPr id="67" name="Data sheet circle"/>
          <p:cNvSpPr/>
          <p:nvPr/>
        </p:nvSpPr>
        <p:spPr>
          <a:xfrm>
            <a:off x="3543986" y="553212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68" name="Data sheet icon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81146" y="5669280"/>
            <a:ext cx="274320" cy="274320"/>
          </a:xfrm>
          <a:prstGeom prst="rect">
            <a:avLst/>
          </a:prstGeom>
        </p:spPr>
      </p:pic>
      <p:sp>
        <p:nvSpPr>
          <p:cNvPr id="69" name="Text 57"/>
          <p:cNvSpPr txBox="1"/>
          <p:nvPr/>
        </p:nvSpPr>
        <p:spPr>
          <a:xfrm>
            <a:off x="4220642" y="5477256"/>
            <a:ext cx="16877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Data sheet</a:t>
            </a:r>
            <a:endParaRPr lang="en-US" sz="1600" dirty="0"/>
          </a:p>
        </p:txBody>
      </p:sp>
      <p:sp>
        <p:nvSpPr>
          <p:cNvPr id="70" name="Text 58"/>
          <p:cNvSpPr txBox="1"/>
          <p:nvPr/>
        </p:nvSpPr>
        <p:spPr>
          <a:xfrm>
            <a:off x="4220642" y="5843016"/>
            <a:ext cx="1687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What isn't on it</a:t>
            </a:r>
            <a:endParaRPr lang="en-US" sz="1100" dirty="0"/>
          </a:p>
        </p:txBody>
      </p:sp>
      <p:sp>
        <p:nvSpPr>
          <p:cNvPr id="71" name="Link: Data sheet">
            <a:hlinkClick r:id="rId20" tooltip="Data sheet" action="ppaction://hlinksldjump"/>
          </p:cNvPr>
          <p:cNvSpPr/>
          <p:nvPr/>
        </p:nvSpPr>
        <p:spPr>
          <a:xfrm>
            <a:off x="3379394" y="5349240"/>
            <a:ext cx="2602154" cy="9144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2" name="Extra tile Derivations"/>
          <p:cNvSpPr/>
          <p:nvPr/>
        </p:nvSpPr>
        <p:spPr>
          <a:xfrm>
            <a:off x="6210148" y="5349240"/>
            <a:ext cx="2602154" cy="914400"/>
          </a:xfrm>
          <a:prstGeom prst="roundRect">
            <a:avLst>
              <a:gd name="adj" fmla="val 14000"/>
            </a:avLst>
          </a:prstGeom>
          <a:solidFill>
            <a:schemeClr val="tx2"/>
          </a:solidFill>
          <a:ln/>
        </p:spPr>
      </p:sp>
      <p:sp>
        <p:nvSpPr>
          <p:cNvPr id="73" name="Derivations circle"/>
          <p:cNvSpPr/>
          <p:nvPr/>
        </p:nvSpPr>
        <p:spPr>
          <a:xfrm>
            <a:off x="6374740" y="553212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74" name="Derivations icon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11900" y="5669280"/>
            <a:ext cx="274320" cy="274320"/>
          </a:xfrm>
          <a:prstGeom prst="rect">
            <a:avLst/>
          </a:prstGeom>
        </p:spPr>
      </p:pic>
      <p:sp>
        <p:nvSpPr>
          <p:cNvPr id="75" name="Text 62"/>
          <p:cNvSpPr txBox="1"/>
          <p:nvPr/>
        </p:nvSpPr>
        <p:spPr>
          <a:xfrm>
            <a:off x="7051396" y="5477256"/>
            <a:ext cx="16877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Derivations</a:t>
            </a:r>
            <a:endParaRPr lang="en-US" sz="1600" dirty="0"/>
          </a:p>
        </p:txBody>
      </p:sp>
      <p:sp>
        <p:nvSpPr>
          <p:cNvPr id="76" name="Text 63"/>
          <p:cNvSpPr txBox="1"/>
          <p:nvPr/>
        </p:nvSpPr>
        <p:spPr>
          <a:xfrm>
            <a:off x="7051396" y="5843016"/>
            <a:ext cx="1687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5 needed · 10 stretch</a:t>
            </a:r>
            <a:endParaRPr lang="en-US" sz="1100" dirty="0"/>
          </a:p>
        </p:txBody>
      </p:sp>
      <p:sp>
        <p:nvSpPr>
          <p:cNvPr id="77" name="Link: Derivations">
            <a:hlinkClick r:id="rId22" tooltip="Derivations" action="ppaction://hlinksldjump"/>
          </p:cNvPr>
          <p:cNvSpPr/>
          <p:nvPr/>
        </p:nvSpPr>
        <p:spPr>
          <a:xfrm>
            <a:off x="6210148" y="5349240"/>
            <a:ext cx="2602154" cy="9144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8" name="Extra tile Examiners say"/>
          <p:cNvSpPr/>
          <p:nvPr/>
        </p:nvSpPr>
        <p:spPr>
          <a:xfrm>
            <a:off x="9040901" y="5349240"/>
            <a:ext cx="2602154" cy="914400"/>
          </a:xfrm>
          <a:prstGeom prst="roundRect">
            <a:avLst>
              <a:gd name="adj" fmla="val 14000"/>
            </a:avLst>
          </a:prstGeom>
          <a:solidFill>
            <a:schemeClr val="tx2"/>
          </a:solidFill>
          <a:ln/>
        </p:spPr>
      </p:sp>
      <p:sp>
        <p:nvSpPr>
          <p:cNvPr id="79" name="Examiners say circle"/>
          <p:cNvSpPr/>
          <p:nvPr/>
        </p:nvSpPr>
        <p:spPr>
          <a:xfrm>
            <a:off x="9205493" y="553212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80" name="Examiners say icon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42653" y="5669280"/>
            <a:ext cx="274320" cy="274320"/>
          </a:xfrm>
          <a:prstGeom prst="rect">
            <a:avLst/>
          </a:prstGeom>
        </p:spPr>
      </p:pic>
      <p:sp>
        <p:nvSpPr>
          <p:cNvPr id="81" name="Text 67"/>
          <p:cNvSpPr txBox="1"/>
          <p:nvPr/>
        </p:nvSpPr>
        <p:spPr>
          <a:xfrm>
            <a:off x="9882149" y="5477256"/>
            <a:ext cx="16877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Examiners say</a:t>
            </a:r>
            <a:endParaRPr lang="en-US" sz="1600" dirty="0"/>
          </a:p>
        </p:txBody>
      </p:sp>
      <p:sp>
        <p:nvSpPr>
          <p:cNvPr id="82" name="Text 68"/>
          <p:cNvSpPr txBox="1"/>
          <p:nvPr/>
        </p:nvSpPr>
        <p:spPr>
          <a:xfrm>
            <a:off x="9882149" y="5843016"/>
            <a:ext cx="1687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From AQA's reports</a:t>
            </a:r>
            <a:endParaRPr lang="en-US" sz="1100" dirty="0"/>
          </a:p>
        </p:txBody>
      </p:sp>
      <p:sp>
        <p:nvSpPr>
          <p:cNvPr id="83" name="Link: Examiners say">
            <a:hlinkClick r:id="rId24" tooltip="Examiners say" action="ppaction://hlinksldjump"/>
          </p:cNvPr>
          <p:cNvSpPr/>
          <p:nvPr/>
        </p:nvSpPr>
        <p:spPr>
          <a:xfrm>
            <a:off x="9040901" y="5349240"/>
            <a:ext cx="2602154" cy="9144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 the data sheet: learn these</a:t>
            </a:r>
            <a:endParaRPr lang="en-US" sz="32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097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Everything else in this deck is on the AQA data sheet (Version 1.6). Tap one to open it.</a:t>
            </a:r>
            <a:endParaRPr lang="en-US" sz="1500" dirty="0"/>
          </a:p>
        </p:txBody>
      </p:sp>
      <p:sp>
        <p:nvSpPr>
          <p:cNvPr id="6" name="Learn tile Photoelectric equation"/>
          <p:cNvSpPr/>
          <p:nvPr/>
        </p:nvSpPr>
        <p:spPr>
          <a:xfrm>
            <a:off x="548640" y="1600200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664208"/>
            <a:ext cx="73152" cy="438912"/>
          </a:xfrm>
          <a:prstGeom prst="rect">
            <a:avLst/>
          </a:prstGeom>
          <a:solidFill>
            <a:srgbClr val="FF7A2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600200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Photoelectric equation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Learn: Ek(max) = eVs  and  φ = hf0</a:t>
            </a:r>
            <a:endParaRPr lang="en-US" sz="1200" dirty="0"/>
          </a:p>
        </p:txBody>
      </p:sp>
      <p:sp>
        <p:nvSpPr>
          <p:cNvPr id="9" name="Link: Photoelectric equation">
            <a:hlinkClick r:id="rId2" tooltip="Photoelectric equation" action="ppaction://hlinksldjump"/>
          </p:cNvPr>
          <p:cNvSpPr/>
          <p:nvPr/>
        </p:nvSpPr>
        <p:spPr>
          <a:xfrm>
            <a:off x="548640" y="1600200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Learn tile Specific charge"/>
          <p:cNvSpPr/>
          <p:nvPr/>
        </p:nvSpPr>
        <p:spPr>
          <a:xfrm>
            <a:off x="548640" y="2295144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8640" y="2359152"/>
            <a:ext cx="73152" cy="438912"/>
          </a:xfrm>
          <a:prstGeom prst="rect">
            <a:avLst/>
          </a:prstGeom>
          <a:solidFill>
            <a:srgbClr val="FF7A2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2295144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Specific charge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 charge = Q / m</a:t>
            </a:r>
            <a:endParaRPr lang="en-US" sz="1200" dirty="0"/>
          </a:p>
        </p:txBody>
      </p:sp>
      <p:sp>
        <p:nvSpPr>
          <p:cNvPr id="13" name="Link: Specific charge">
            <a:hlinkClick r:id="rId3" tooltip="Specific charge" action="ppaction://hlinksldjump"/>
          </p:cNvPr>
          <p:cNvSpPr/>
          <p:nvPr/>
        </p:nvSpPr>
        <p:spPr>
          <a:xfrm>
            <a:off x="548640" y="2295144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Learn tile Stationary waves: harmonics"/>
          <p:cNvSpPr/>
          <p:nvPr/>
        </p:nvSpPr>
        <p:spPr>
          <a:xfrm>
            <a:off x="548640" y="2990088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" y="3054096"/>
            <a:ext cx="73152" cy="43891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2990088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Stationary waves: harmonics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λn = 2l / n     fn = n f1</a:t>
            </a:r>
            <a:endParaRPr lang="en-US" sz="1200" dirty="0"/>
          </a:p>
        </p:txBody>
      </p:sp>
      <p:sp>
        <p:nvSpPr>
          <p:cNvPr id="17" name="Link: Stationary waves: harmonics">
            <a:hlinkClick r:id="rId4" tooltip="Stationary waves: harmonics" action="ppaction://hlinksldjump"/>
          </p:cNvPr>
          <p:cNvSpPr/>
          <p:nvPr/>
        </p:nvSpPr>
        <p:spPr>
          <a:xfrm>
            <a:off x="548640" y="2990088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Learn tile Moments"/>
          <p:cNvSpPr/>
          <p:nvPr/>
        </p:nvSpPr>
        <p:spPr>
          <a:xfrm>
            <a:off x="548640" y="3685032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3749040"/>
            <a:ext cx="73152" cy="438912"/>
          </a:xfrm>
          <a:prstGeom prst="rect">
            <a:avLst/>
          </a:prstGeom>
          <a:solidFill>
            <a:srgbClr val="FF4F8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" y="3685032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Moments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Learn: the principle of moments</a:t>
            </a:r>
            <a:endParaRPr lang="en-US" sz="1200" dirty="0"/>
          </a:p>
        </p:txBody>
      </p:sp>
      <p:sp>
        <p:nvSpPr>
          <p:cNvPr id="21" name="Link: Moments">
            <a:hlinkClick r:id="rId5" tooltip="Moments" action="ppaction://hlinksldjump"/>
          </p:cNvPr>
          <p:cNvSpPr/>
          <p:nvPr/>
        </p:nvSpPr>
        <p:spPr>
          <a:xfrm>
            <a:off x="548640" y="3685032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2" name="Learn tile Projectile motion"/>
          <p:cNvSpPr/>
          <p:nvPr/>
        </p:nvSpPr>
        <p:spPr>
          <a:xfrm>
            <a:off x="548640" y="4379976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48640" y="4443984"/>
            <a:ext cx="73152" cy="438912"/>
          </a:xfrm>
          <a:prstGeom prst="rect">
            <a:avLst/>
          </a:prstGeom>
          <a:solidFill>
            <a:srgbClr val="FF4F8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31520" y="4379976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Projectile motion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uh = u cos θ     uv = u sin θ</a:t>
            </a:r>
            <a:endParaRPr lang="en-US" sz="1200" dirty="0"/>
          </a:p>
        </p:txBody>
      </p:sp>
      <p:sp>
        <p:nvSpPr>
          <p:cNvPr id="25" name="Link: Projectile motion">
            <a:hlinkClick r:id="rId6" tooltip="Projectile motion" action="ppaction://hlinksldjump"/>
          </p:cNvPr>
          <p:cNvSpPr/>
          <p:nvPr/>
        </p:nvSpPr>
        <p:spPr>
          <a:xfrm>
            <a:off x="548640" y="4379976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6" name="Learn tile Conservation of momentum"/>
          <p:cNvSpPr/>
          <p:nvPr/>
        </p:nvSpPr>
        <p:spPr>
          <a:xfrm>
            <a:off x="548640" y="5074920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8640" y="5138928"/>
            <a:ext cx="73152" cy="438912"/>
          </a:xfrm>
          <a:prstGeom prst="rect">
            <a:avLst/>
          </a:prstGeom>
          <a:solidFill>
            <a:srgbClr val="FF4F8B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731520" y="5074920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Conservation of momentum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 momentum before = total momentum after</a:t>
            </a:r>
            <a:endParaRPr lang="en-US" sz="1200" dirty="0"/>
          </a:p>
        </p:txBody>
      </p:sp>
      <p:sp>
        <p:nvSpPr>
          <p:cNvPr id="29" name="Link: Conservation of momentum">
            <a:hlinkClick r:id="rId7" tooltip="Conservation of momentum" action="ppaction://hlinksldjump"/>
          </p:cNvPr>
          <p:cNvSpPr/>
          <p:nvPr/>
        </p:nvSpPr>
        <p:spPr>
          <a:xfrm>
            <a:off x="548640" y="5074920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0" name="Learn tile Elastic strain energy"/>
          <p:cNvSpPr/>
          <p:nvPr/>
        </p:nvSpPr>
        <p:spPr>
          <a:xfrm>
            <a:off x="4289450" y="1600200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289450" y="1664208"/>
            <a:ext cx="73152" cy="438912"/>
          </a:xfrm>
          <a:prstGeom prst="rect">
            <a:avLst/>
          </a:prstGeom>
          <a:solidFill>
            <a:srgbClr val="FF4F8B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472330" y="1600200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Elastic strain energy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Learn: E = ½ k ΔL²</a:t>
            </a:r>
            <a:endParaRPr lang="en-US" sz="1200" dirty="0"/>
          </a:p>
        </p:txBody>
      </p:sp>
      <p:sp>
        <p:nvSpPr>
          <p:cNvPr id="33" name="Link: Elastic strain energy">
            <a:hlinkClick r:id="rId8" tooltip="Elastic strain energy" action="ppaction://hlinksldjump"/>
          </p:cNvPr>
          <p:cNvSpPr/>
          <p:nvPr/>
        </p:nvSpPr>
        <p:spPr>
          <a:xfrm>
            <a:off x="4289450" y="1600200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4" name="Learn tile Potential divider"/>
          <p:cNvSpPr/>
          <p:nvPr/>
        </p:nvSpPr>
        <p:spPr>
          <a:xfrm>
            <a:off x="4289450" y="2295144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289450" y="2359152"/>
            <a:ext cx="73152" cy="438912"/>
          </a:xfrm>
          <a:prstGeom prst="rect">
            <a:avLst/>
          </a:prstGeom>
          <a:solidFill>
            <a:srgbClr val="A3E635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4472330" y="2295144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Potential divider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Vout = Vin × R2 / (R1 + R2)</a:t>
            </a:r>
            <a:endParaRPr lang="en-US" sz="1200" dirty="0"/>
          </a:p>
        </p:txBody>
      </p:sp>
      <p:sp>
        <p:nvSpPr>
          <p:cNvPr id="37" name="Link: Potential divider">
            <a:hlinkClick r:id="rId9" tooltip="Potential divider" action="ppaction://hlinksldjump"/>
          </p:cNvPr>
          <p:cNvSpPr/>
          <p:nvPr/>
        </p:nvSpPr>
        <p:spPr>
          <a:xfrm>
            <a:off x="4289450" y="2295144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8" name="Learn tile SHM: energy"/>
          <p:cNvSpPr/>
          <p:nvPr/>
        </p:nvSpPr>
        <p:spPr>
          <a:xfrm>
            <a:off x="4289450" y="2990088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289450" y="3054096"/>
            <a:ext cx="73152" cy="438912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4472330" y="2990088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SHM: energy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Etotal = ½ k A2</a:t>
            </a:r>
            <a:endParaRPr lang="en-US" sz="1200" dirty="0"/>
          </a:p>
        </p:txBody>
      </p:sp>
      <p:sp>
        <p:nvSpPr>
          <p:cNvPr id="41" name="Link: SHM: energy">
            <a:hlinkClick r:id="rId10" tooltip="SHM: energy" action="ppaction://hlinksldjump"/>
          </p:cNvPr>
          <p:cNvSpPr/>
          <p:nvPr/>
        </p:nvSpPr>
        <p:spPr>
          <a:xfrm>
            <a:off x="4289450" y="2990088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2" name="Learn tile Gas laws"/>
          <p:cNvSpPr/>
          <p:nvPr/>
        </p:nvSpPr>
        <p:spPr>
          <a:xfrm>
            <a:off x="4289450" y="3685032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289450" y="3749040"/>
            <a:ext cx="73152" cy="438912"/>
          </a:xfrm>
          <a:prstGeom prst="rect">
            <a:avLst/>
          </a:prstGeom>
          <a:solidFill>
            <a:srgbClr val="FF7A2F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4472330" y="3685032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Gas laws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constant     V / T = constant     p / T = constant</a:t>
            </a:r>
            <a:endParaRPr lang="en-US" sz="1200" dirty="0"/>
          </a:p>
        </p:txBody>
      </p:sp>
      <p:sp>
        <p:nvSpPr>
          <p:cNvPr id="45" name="Link: Gas laws">
            <a:hlinkClick r:id="rId11" tooltip="Gas laws" action="ppaction://hlinksldjump"/>
          </p:cNvPr>
          <p:cNvSpPr/>
          <p:nvPr/>
        </p:nvSpPr>
        <p:spPr>
          <a:xfrm>
            <a:off x="4289450" y="3685032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6" name="Learn tile Orbits: speed and period"/>
          <p:cNvSpPr/>
          <p:nvPr/>
        </p:nvSpPr>
        <p:spPr>
          <a:xfrm>
            <a:off x="4289450" y="4379976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289450" y="4443984"/>
            <a:ext cx="73152" cy="43891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4472330" y="4379976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Orbits: speed and period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√(GM / r)     T2 = (4π2 / GM) r3</a:t>
            </a:r>
            <a:endParaRPr lang="en-US" sz="1200" dirty="0"/>
          </a:p>
        </p:txBody>
      </p:sp>
      <p:sp>
        <p:nvSpPr>
          <p:cNvPr id="49" name="Link: Orbits: speed and period">
            <a:hlinkClick r:id="rId12" tooltip="Orbits: speed and period" action="ppaction://hlinksldjump"/>
          </p:cNvPr>
          <p:cNvSpPr/>
          <p:nvPr/>
        </p:nvSpPr>
        <p:spPr>
          <a:xfrm>
            <a:off x="4289450" y="4379976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0" name="Learn tile Escape velocity"/>
          <p:cNvSpPr/>
          <p:nvPr/>
        </p:nvSpPr>
        <p:spPr>
          <a:xfrm>
            <a:off x="4289450" y="5074920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289450" y="5138928"/>
            <a:ext cx="73152" cy="43891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4472330" y="5074920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Escape velocity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vesc = √(2GM / r)</a:t>
            </a:r>
            <a:endParaRPr lang="en-US" sz="1200" dirty="0"/>
          </a:p>
        </p:txBody>
      </p:sp>
      <p:sp>
        <p:nvSpPr>
          <p:cNvPr id="53" name="Link: Escape velocity">
            <a:hlinkClick r:id="rId13" tooltip="Escape velocity" action="ppaction://hlinksldjump"/>
          </p:cNvPr>
          <p:cNvSpPr/>
          <p:nvPr/>
        </p:nvSpPr>
        <p:spPr>
          <a:xfrm>
            <a:off x="4289450" y="5074920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4" name="Learn tile Orbital energy"/>
          <p:cNvSpPr/>
          <p:nvPr/>
        </p:nvSpPr>
        <p:spPr>
          <a:xfrm>
            <a:off x="8030261" y="1600200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30261" y="1664208"/>
            <a:ext cx="73152" cy="43891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56" name="Text 54"/>
          <p:cNvSpPr txBox="1"/>
          <p:nvPr/>
        </p:nvSpPr>
        <p:spPr>
          <a:xfrm>
            <a:off x="8213141" y="1600200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Orbital energy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Ep = −GMm / r     Etotal = −GMm / 2r</a:t>
            </a:r>
            <a:endParaRPr lang="en-US" sz="1200" dirty="0"/>
          </a:p>
        </p:txBody>
      </p:sp>
      <p:sp>
        <p:nvSpPr>
          <p:cNvPr id="57" name="Link: Orbital energy">
            <a:hlinkClick r:id="rId14" tooltip="Orbital energy" action="ppaction://hlinksldjump"/>
          </p:cNvPr>
          <p:cNvSpPr/>
          <p:nvPr/>
        </p:nvSpPr>
        <p:spPr>
          <a:xfrm>
            <a:off x="8030261" y="1600200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8" name="Learn tile Time constant"/>
          <p:cNvSpPr/>
          <p:nvPr/>
        </p:nvSpPr>
        <p:spPr>
          <a:xfrm>
            <a:off x="8030261" y="2295144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030261" y="2359152"/>
            <a:ext cx="73152" cy="43891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60" name="Text 58"/>
          <p:cNvSpPr txBox="1"/>
          <p:nvPr/>
        </p:nvSpPr>
        <p:spPr>
          <a:xfrm>
            <a:off x="8213141" y="2295144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Time constant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Learn: t½ = 0.69RC</a:t>
            </a:r>
            <a:endParaRPr lang="en-US" sz="1200" dirty="0"/>
          </a:p>
        </p:txBody>
      </p:sp>
      <p:sp>
        <p:nvSpPr>
          <p:cNvPr id="61" name="Link: Time constant">
            <a:hlinkClick r:id="rId15" tooltip="Time constant" action="ppaction://hlinksldjump"/>
          </p:cNvPr>
          <p:cNvSpPr/>
          <p:nvPr/>
        </p:nvSpPr>
        <p:spPr>
          <a:xfrm>
            <a:off x="8030261" y="2295144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2" name="Learn tile Force on a moving charge"/>
          <p:cNvSpPr/>
          <p:nvPr/>
        </p:nvSpPr>
        <p:spPr>
          <a:xfrm>
            <a:off x="8030261" y="2990088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030261" y="3054096"/>
            <a:ext cx="73152" cy="438912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64" name="Text 62"/>
          <p:cNvSpPr txBox="1"/>
          <p:nvPr/>
        </p:nvSpPr>
        <p:spPr>
          <a:xfrm>
            <a:off x="8213141" y="2990088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Force on a moving charge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Learn: r = mv / BQ</a:t>
            </a:r>
            <a:endParaRPr lang="en-US" sz="1200" dirty="0"/>
          </a:p>
        </p:txBody>
      </p:sp>
      <p:sp>
        <p:nvSpPr>
          <p:cNvPr id="65" name="Link: Force on a moving charge">
            <a:hlinkClick r:id="rId16" tooltip="Force on a moving charge" action="ppaction://hlinksldjump"/>
          </p:cNvPr>
          <p:cNvSpPr/>
          <p:nvPr/>
        </p:nvSpPr>
        <p:spPr>
          <a:xfrm>
            <a:off x="8030261" y="2990088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6" name="Learn tile Distance of closest approach"/>
          <p:cNvSpPr/>
          <p:nvPr/>
        </p:nvSpPr>
        <p:spPr>
          <a:xfrm>
            <a:off x="8030261" y="3685032"/>
            <a:ext cx="3612794" cy="566928"/>
          </a:xfrm>
          <a:prstGeom prst="roundRect">
            <a:avLst>
              <a:gd name="adj" fmla="val 22581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8030261" y="3749040"/>
            <a:ext cx="73152" cy="438912"/>
          </a:xfrm>
          <a:prstGeom prst="rect">
            <a:avLst/>
          </a:prstGeom>
          <a:solidFill>
            <a:srgbClr val="FF4F8B"/>
          </a:solidFill>
          <a:ln/>
        </p:spPr>
      </p:sp>
      <p:sp>
        <p:nvSpPr>
          <p:cNvPr id="68" name="Text 66"/>
          <p:cNvSpPr txBox="1"/>
          <p:nvPr/>
        </p:nvSpPr>
        <p:spPr>
          <a:xfrm>
            <a:off x="8213141" y="3685032"/>
            <a:ext cx="33384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Distance of closest approach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 = (1 / 4πε0) × Qq / r</a:t>
            </a:r>
            <a:endParaRPr lang="en-US" sz="1200" dirty="0"/>
          </a:p>
        </p:txBody>
      </p:sp>
      <p:sp>
        <p:nvSpPr>
          <p:cNvPr id="69" name="Link: Distance of closest approach">
            <a:hlinkClick r:id="rId17" tooltip="Distance of closest approach" action="ppaction://hlinksldjump"/>
          </p:cNvPr>
          <p:cNvSpPr/>
          <p:nvPr/>
        </p:nvSpPr>
        <p:spPr>
          <a:xfrm>
            <a:off x="8030261" y="3685032"/>
            <a:ext cx="3612794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Derivations</a:t>
            </a:r>
            <a:endParaRPr lang="en-US" sz="32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097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Each one sits in the deck straight after its equation. Tap to jump there.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D23F"/>
                </a:solidFill>
              </a:rPr>
              <a:t>NEEDED   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Named in the AQA specification – learn to reproduce these.</a:t>
            </a:r>
            <a:endParaRPr lang="en-US" sz="1300" dirty="0"/>
          </a:p>
        </p:txBody>
      </p:sp>
      <p:sp>
        <p:nvSpPr>
          <p:cNvPr id="7" name="Derivation tile grating"/>
          <p:cNvSpPr/>
          <p:nvPr/>
        </p:nvSpPr>
        <p:spPr>
          <a:xfrm>
            <a:off x="548640" y="1984248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sp>
        <p:nvSpPr>
          <p:cNvPr id="8" name="Shape 6"/>
          <p:cNvSpPr/>
          <p:nvPr/>
        </p:nvSpPr>
        <p:spPr>
          <a:xfrm>
            <a:off x="548640" y="2048256"/>
            <a:ext cx="73152" cy="512064"/>
          </a:xfrm>
          <a:prstGeom prst="rect">
            <a:avLst/>
          </a:prstGeom>
          <a:solidFill>
            <a:srgbClr val="FFD23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1520" y="1984248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Diffraction grating equation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Waves  ·  Spec 3.3.2.2</a:t>
            </a:r>
            <a:endParaRPr lang="en-US" sz="1200" dirty="0"/>
          </a:p>
        </p:txBody>
      </p:sp>
      <p:sp>
        <p:nvSpPr>
          <p:cNvPr id="10" name="Link: Diffraction grating equation">
            <a:hlinkClick r:id="rId2" tooltip="Diffraction grating equation" action="ppaction://hlinksldjump"/>
          </p:cNvPr>
          <p:cNvSpPr/>
          <p:nvPr/>
        </p:nvSpPr>
        <p:spPr>
          <a:xfrm>
            <a:off x="548640" y="1984248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Derivation tile uniformE"/>
          <p:cNvSpPr/>
          <p:nvPr/>
        </p:nvSpPr>
        <p:spPr>
          <a:xfrm>
            <a:off x="3356534" y="1984248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" name="Locked tag"/>
          <p:cNvSpPr txBox="1"/>
          <p:nvPr/>
        </p:nvSpPr>
        <p:spPr>
          <a:xfrm>
            <a:off x="4838548" y="23500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3356534" y="2048256"/>
            <a:ext cx="73152" cy="512064"/>
          </a:xfrm>
          <a:prstGeom prst="rect">
            <a:avLst/>
          </a:prstGeom>
          <a:solidFill>
            <a:srgbClr val="FFD23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539414" y="1984248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Field between parallel plates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Fields  ·  Spec 3.7.3.2</a:t>
            </a:r>
            <a:endParaRPr lang="en-US" sz="1200" dirty="0"/>
          </a:p>
        </p:txBody>
      </p:sp>
      <p:sp>
        <p:nvSpPr>
          <p:cNvPr id="15" name="Link: Field between parallel plates">
            <a:hlinkClick r:id="rId3" tooltip="Field between parallel plates" action="ppaction://hlinksldjump"/>
          </p:cNvPr>
          <p:cNvSpPr/>
          <p:nvPr/>
        </p:nvSpPr>
        <p:spPr>
          <a:xfrm>
            <a:off x="3356534" y="1984248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Derivation tile kt"/>
          <p:cNvSpPr/>
          <p:nvPr/>
        </p:nvSpPr>
        <p:spPr>
          <a:xfrm>
            <a:off x="6164428" y="1984248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64428" y="2048256"/>
            <a:ext cx="73152" cy="512064"/>
          </a:xfrm>
          <a:prstGeom prst="rect">
            <a:avLst/>
          </a:prstGeom>
          <a:solidFill>
            <a:srgbClr val="FFD23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47308" y="1984248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Kinetic theory: pV = ⅓Nm(crms)²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Thermal  ·  Spec 3.6.2.3</a:t>
            </a:r>
            <a:endParaRPr lang="en-US" sz="1200" dirty="0"/>
          </a:p>
        </p:txBody>
      </p:sp>
      <p:sp>
        <p:nvSpPr>
          <p:cNvPr id="19" name="Link: Kinetic theory: pV = ⅓Nm(c_{rms)}²">
            <a:hlinkClick r:id="rId4" tooltip="Kinetic theory: pV = ⅓Nm(c_{rms)}²" action="ppaction://hlinksldjump"/>
          </p:cNvPr>
          <p:cNvSpPr/>
          <p:nvPr/>
        </p:nvSpPr>
        <p:spPr>
          <a:xfrm>
            <a:off x="6164428" y="1984248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Derivation tile kepler"/>
          <p:cNvSpPr/>
          <p:nvPr/>
        </p:nvSpPr>
        <p:spPr>
          <a:xfrm>
            <a:off x="8972321" y="1984248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1" name="Locked tag"/>
          <p:cNvSpPr txBox="1"/>
          <p:nvPr/>
        </p:nvSpPr>
        <p:spPr>
          <a:xfrm>
            <a:off x="10454335" y="23500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8972321" y="2048256"/>
            <a:ext cx="73152" cy="512064"/>
          </a:xfrm>
          <a:prstGeom prst="rect">
            <a:avLst/>
          </a:prstGeom>
          <a:solidFill>
            <a:srgbClr val="FFD23F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55201" y="1984248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Orbits: T² ∝ r³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Fields  ·  Spec 3.7.2.4</a:t>
            </a:r>
            <a:endParaRPr lang="en-US" sz="1200" dirty="0"/>
          </a:p>
        </p:txBody>
      </p:sp>
      <p:sp>
        <p:nvSpPr>
          <p:cNvPr id="24" name="Link: Orbits: T² ∝ r³">
            <a:hlinkClick r:id="rId5" tooltip="Orbits: T² ∝ r³" action="ppaction://hlinksldjump"/>
          </p:cNvPr>
          <p:cNvSpPr/>
          <p:nvPr/>
        </p:nvSpPr>
        <p:spPr>
          <a:xfrm>
            <a:off x="8972321" y="1984248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Derivation tile inverting"/>
          <p:cNvSpPr/>
          <p:nvPr/>
        </p:nvSpPr>
        <p:spPr>
          <a:xfrm>
            <a:off x="548640" y="2761488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6" name="Locked tag"/>
          <p:cNvSpPr txBox="1"/>
          <p:nvPr/>
        </p:nvSpPr>
        <p:spPr>
          <a:xfrm>
            <a:off x="2030654" y="31272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548640" y="2825496"/>
            <a:ext cx="73152" cy="512064"/>
          </a:xfrm>
          <a:prstGeom prst="rect">
            <a:avLst/>
          </a:prstGeom>
          <a:solidFill>
            <a:srgbClr val="FFD23F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731520" y="2761488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Inverting amplifier gain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Electronics  ·  Spec 3.13.4.1 (Electronics option)</a:t>
            </a:r>
            <a:endParaRPr lang="en-US" sz="1200" dirty="0"/>
          </a:p>
        </p:txBody>
      </p:sp>
      <p:sp>
        <p:nvSpPr>
          <p:cNvPr id="29" name="Link: Inverting amplifier gain">
            <a:hlinkClick r:id="rId6" tooltip="Inverting amplifier gain" action="ppaction://hlinksldjump"/>
          </p:cNvPr>
          <p:cNvSpPr/>
          <p:nvPr/>
        </p:nvSpPr>
        <p:spPr>
          <a:xfrm>
            <a:off x="548640" y="2761488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48640" y="372160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A78BFA"/>
                </a:solidFill>
              </a:rPr>
              <a:t>STRETCH   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Not required, but they show where the equations come from.</a:t>
            </a:r>
            <a:endParaRPr lang="en-US" sz="1300" dirty="0"/>
          </a:p>
        </p:txBody>
      </p:sp>
      <p:sp>
        <p:nvSpPr>
          <p:cNvPr id="31" name="Derivation tile suvat"/>
          <p:cNvSpPr/>
          <p:nvPr/>
        </p:nvSpPr>
        <p:spPr>
          <a:xfrm>
            <a:off x="548640" y="410565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sp>
        <p:nvSpPr>
          <p:cNvPr id="32" name="Shape 30"/>
          <p:cNvSpPr/>
          <p:nvPr/>
        </p:nvSpPr>
        <p:spPr>
          <a:xfrm>
            <a:off x="548640" y="416966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31520" y="410565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Equations of motion from a v–t graph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Mechanics  ·  Stretch</a:t>
            </a:r>
            <a:endParaRPr lang="en-US" sz="1200" dirty="0"/>
          </a:p>
        </p:txBody>
      </p:sp>
      <p:sp>
        <p:nvSpPr>
          <p:cNvPr id="34" name="Link: Equations of motion from a v–t graph">
            <a:hlinkClick r:id="rId7" tooltip="Equations of motion from a v–t graph" action="ppaction://hlinksldjump"/>
          </p:cNvPr>
          <p:cNvSpPr/>
          <p:nvPr/>
        </p:nvSpPr>
        <p:spPr>
          <a:xfrm>
            <a:off x="548640" y="410565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5" name="Derivation tile molKE"/>
          <p:cNvSpPr/>
          <p:nvPr/>
        </p:nvSpPr>
        <p:spPr>
          <a:xfrm>
            <a:off x="3356534" y="410565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6" name="Locked tag"/>
          <p:cNvSpPr txBox="1"/>
          <p:nvPr/>
        </p:nvSpPr>
        <p:spPr>
          <a:xfrm>
            <a:off x="4838548" y="447141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3356534" y="416966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3539414" y="410565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Mean molecular kinetic energy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Thermal  ·  Stretch</a:t>
            </a:r>
            <a:endParaRPr lang="en-US" sz="1200" dirty="0"/>
          </a:p>
        </p:txBody>
      </p:sp>
      <p:sp>
        <p:nvSpPr>
          <p:cNvPr id="39" name="Link: Mean molecular kinetic energy">
            <a:hlinkClick r:id="rId8" tooltip="Mean molecular kinetic energy" action="ppaction://hlinksldjump"/>
          </p:cNvPr>
          <p:cNvSpPr/>
          <p:nvPr/>
        </p:nvSpPr>
        <p:spPr>
          <a:xfrm>
            <a:off x="3356534" y="410565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0" name="Derivation tile escape"/>
          <p:cNvSpPr/>
          <p:nvPr/>
        </p:nvSpPr>
        <p:spPr>
          <a:xfrm>
            <a:off x="6164428" y="410565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1" name="Locked tag"/>
          <p:cNvSpPr txBox="1"/>
          <p:nvPr/>
        </p:nvSpPr>
        <p:spPr>
          <a:xfrm>
            <a:off x="7646441" y="447141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6164428" y="416966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6347308" y="410565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Escape velocity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Fields  ·  Stretch</a:t>
            </a:r>
            <a:endParaRPr lang="en-US" sz="1200" dirty="0"/>
          </a:p>
        </p:txBody>
      </p:sp>
      <p:sp>
        <p:nvSpPr>
          <p:cNvPr id="44" name="Link: Escape velocity">
            <a:hlinkClick r:id="rId9" tooltip="Escape velocity" action="ppaction://hlinksldjump"/>
          </p:cNvPr>
          <p:cNvSpPr/>
          <p:nvPr/>
        </p:nvSpPr>
        <p:spPr>
          <a:xfrm>
            <a:off x="6164428" y="410565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5" name="Derivation tile centripetal"/>
          <p:cNvSpPr/>
          <p:nvPr/>
        </p:nvSpPr>
        <p:spPr>
          <a:xfrm>
            <a:off x="8972321" y="410565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6" name="Locked tag"/>
          <p:cNvSpPr txBox="1"/>
          <p:nvPr/>
        </p:nvSpPr>
        <p:spPr>
          <a:xfrm>
            <a:off x="10454335" y="447141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8972321" y="416966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9155201" y="410565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Centripetal acceleration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Periodic motion  ·  Stretch – not examined</a:t>
            </a:r>
            <a:endParaRPr lang="en-US" sz="1200" dirty="0"/>
          </a:p>
        </p:txBody>
      </p:sp>
      <p:sp>
        <p:nvSpPr>
          <p:cNvPr id="49" name="Link: Centripetal acceleration">
            <a:hlinkClick r:id="rId10" tooltip="Centripetal acceleration" action="ppaction://hlinksldjump"/>
          </p:cNvPr>
          <p:cNvSpPr/>
          <p:nvPr/>
        </p:nvSpPr>
        <p:spPr>
          <a:xfrm>
            <a:off x="8972321" y="410565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0" name="Derivation tile shmspeed"/>
          <p:cNvSpPr/>
          <p:nvPr/>
        </p:nvSpPr>
        <p:spPr>
          <a:xfrm>
            <a:off x="548640" y="488289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1" name="Locked tag"/>
          <p:cNvSpPr txBox="1"/>
          <p:nvPr/>
        </p:nvSpPr>
        <p:spPr>
          <a:xfrm>
            <a:off x="2030654" y="524865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548640" y="494690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731520" y="488289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SHM speed from energy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Periodic motion  ·  Stretch</a:t>
            </a:r>
            <a:endParaRPr lang="en-US" sz="1200" dirty="0"/>
          </a:p>
        </p:txBody>
      </p:sp>
      <p:sp>
        <p:nvSpPr>
          <p:cNvPr id="54" name="Link: SHM speed from energy">
            <a:hlinkClick r:id="rId11" tooltip="SHM speed from energy" action="ppaction://hlinksldjump"/>
          </p:cNvPr>
          <p:cNvSpPr/>
          <p:nvPr/>
        </p:nvSpPr>
        <p:spPr>
          <a:xfrm>
            <a:off x="548640" y="488289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5" name="Derivation tile capE"/>
          <p:cNvSpPr/>
          <p:nvPr/>
        </p:nvSpPr>
        <p:spPr>
          <a:xfrm>
            <a:off x="3356534" y="488289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6" name="Locked tag"/>
          <p:cNvSpPr txBox="1"/>
          <p:nvPr/>
        </p:nvSpPr>
        <p:spPr>
          <a:xfrm>
            <a:off x="4838548" y="524865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3356534" y="494690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58" name="Text 56"/>
          <p:cNvSpPr txBox="1"/>
          <p:nvPr/>
        </p:nvSpPr>
        <p:spPr>
          <a:xfrm>
            <a:off x="3539414" y="488289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Energy stored by a capacitor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Fields  ·  Stretch</a:t>
            </a:r>
            <a:endParaRPr lang="en-US" sz="1200" dirty="0"/>
          </a:p>
        </p:txBody>
      </p:sp>
      <p:sp>
        <p:nvSpPr>
          <p:cNvPr id="59" name="Link: Energy stored by a capacitor">
            <a:hlinkClick r:id="rId12" tooltip="Energy stored by a capacitor" action="ppaction://hlinksldjump"/>
          </p:cNvPr>
          <p:cNvSpPr/>
          <p:nvPr/>
        </p:nvSpPr>
        <p:spPr>
          <a:xfrm>
            <a:off x="3356534" y="488289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0" name="Derivation tile rcHalf"/>
          <p:cNvSpPr/>
          <p:nvPr/>
        </p:nvSpPr>
        <p:spPr>
          <a:xfrm>
            <a:off x="6164428" y="488289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1" name="Locked tag"/>
          <p:cNvSpPr txBox="1"/>
          <p:nvPr/>
        </p:nvSpPr>
        <p:spPr>
          <a:xfrm>
            <a:off x="7646441" y="524865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62" name="Shape 60"/>
          <p:cNvSpPr/>
          <p:nvPr/>
        </p:nvSpPr>
        <p:spPr>
          <a:xfrm>
            <a:off x="6164428" y="494690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6347308" y="488289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Capacitor half-life: 0.69RC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Fields  ·  Stretch</a:t>
            </a:r>
            <a:endParaRPr lang="en-US" sz="1200" dirty="0"/>
          </a:p>
        </p:txBody>
      </p:sp>
      <p:sp>
        <p:nvSpPr>
          <p:cNvPr id="64" name="Link: Capacitor half-life: 0.69RC">
            <a:hlinkClick r:id="rId13" tooltip="Capacitor half-life: 0.69RC" action="ppaction://hlinksldjump"/>
          </p:cNvPr>
          <p:cNvSpPr/>
          <p:nvPr/>
        </p:nvSpPr>
        <p:spPr>
          <a:xfrm>
            <a:off x="6164428" y="488289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5" name="Derivation tile coil"/>
          <p:cNvSpPr/>
          <p:nvPr/>
        </p:nvSpPr>
        <p:spPr>
          <a:xfrm>
            <a:off x="8972321" y="488289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6" name="Locked tag"/>
          <p:cNvSpPr txBox="1"/>
          <p:nvPr/>
        </p:nvSpPr>
        <p:spPr>
          <a:xfrm>
            <a:off x="10454335" y="524865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67" name="Shape 65"/>
          <p:cNvSpPr/>
          <p:nvPr/>
        </p:nvSpPr>
        <p:spPr>
          <a:xfrm>
            <a:off x="8972321" y="494690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68" name="Text 66"/>
          <p:cNvSpPr txBox="1"/>
          <p:nvPr/>
        </p:nvSpPr>
        <p:spPr>
          <a:xfrm>
            <a:off x="9155201" y="488289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EMF in a rotating coil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Fields  ·  Stretch</a:t>
            </a:r>
            <a:endParaRPr lang="en-US" sz="1200" dirty="0"/>
          </a:p>
        </p:txBody>
      </p:sp>
      <p:sp>
        <p:nvSpPr>
          <p:cNvPr id="69" name="Link: EMF in a rotating coil">
            <a:hlinkClick r:id="rId14" tooltip="EMF in a rotating coil" action="ppaction://hlinksldjump"/>
          </p:cNvPr>
          <p:cNvSpPr/>
          <p:nvPr/>
        </p:nvSpPr>
        <p:spPr>
          <a:xfrm>
            <a:off x="8972321" y="488289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0" name="Derivation tile halfLife"/>
          <p:cNvSpPr/>
          <p:nvPr/>
        </p:nvSpPr>
        <p:spPr>
          <a:xfrm>
            <a:off x="548640" y="566013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1" name="Locked tag"/>
          <p:cNvSpPr txBox="1"/>
          <p:nvPr/>
        </p:nvSpPr>
        <p:spPr>
          <a:xfrm>
            <a:off x="2030654" y="602589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72" name="Shape 70"/>
          <p:cNvSpPr/>
          <p:nvPr/>
        </p:nvSpPr>
        <p:spPr>
          <a:xfrm>
            <a:off x="548640" y="572414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73" name="Text 71"/>
          <p:cNvSpPr txBox="1"/>
          <p:nvPr/>
        </p:nvSpPr>
        <p:spPr>
          <a:xfrm>
            <a:off x="731520" y="566013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Half-life and decay constant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Nuclear  ·  Stretch</a:t>
            </a:r>
            <a:endParaRPr lang="en-US" sz="1200" dirty="0"/>
          </a:p>
        </p:txBody>
      </p:sp>
      <p:sp>
        <p:nvSpPr>
          <p:cNvPr id="74" name="Link: Half-life and decay constant">
            <a:hlinkClick r:id="rId15" tooltip="Half-life and decay constant" action="ppaction://hlinksldjump"/>
          </p:cNvPr>
          <p:cNvSpPr/>
          <p:nvPr/>
        </p:nvSpPr>
        <p:spPr>
          <a:xfrm>
            <a:off x="548640" y="566013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5" name="Derivation tile dbElectron"/>
          <p:cNvSpPr/>
          <p:nvPr/>
        </p:nvSpPr>
        <p:spPr>
          <a:xfrm>
            <a:off x="3356534" y="5660136"/>
            <a:ext cx="2670734" cy="64008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6" name="Locked tag"/>
          <p:cNvSpPr txBox="1"/>
          <p:nvPr/>
        </p:nvSpPr>
        <p:spPr>
          <a:xfrm>
            <a:off x="4838548" y="6025896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77" name="Shape 75"/>
          <p:cNvSpPr/>
          <p:nvPr/>
        </p:nvSpPr>
        <p:spPr>
          <a:xfrm>
            <a:off x="3356534" y="5724144"/>
            <a:ext cx="73152" cy="512064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78" name="Text 76"/>
          <p:cNvSpPr txBox="1"/>
          <p:nvPr/>
        </p:nvSpPr>
        <p:spPr>
          <a:xfrm>
            <a:off x="3539414" y="5660136"/>
            <a:ext cx="23964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Wavelength of accelerated electrons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Turning points  ·  Stretch</a:t>
            </a:r>
            <a:endParaRPr lang="en-US" sz="1200" dirty="0"/>
          </a:p>
        </p:txBody>
      </p:sp>
      <p:sp>
        <p:nvSpPr>
          <p:cNvPr id="79" name="Link: Wavelength of accelerated electrons">
            <a:hlinkClick r:id="rId16" tooltip="Wavelength of accelerated electrons" action="ppaction://hlinksldjump"/>
          </p:cNvPr>
          <p:cNvSpPr/>
          <p:nvPr/>
        </p:nvSpPr>
        <p:spPr>
          <a:xfrm>
            <a:off x="3356534" y="5660136"/>
            <a:ext cx="2670734" cy="6400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examiners say</a:t>
            </a:r>
            <a:endParaRPr lang="en-US" sz="32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Examiner card 1"/>
          <p:cNvSpPr/>
          <p:nvPr/>
        </p:nvSpPr>
        <p:spPr>
          <a:xfrm>
            <a:off x="548640" y="137160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6" name="Internal resistance circle"/>
          <p:cNvSpPr/>
          <p:nvPr/>
        </p:nvSpPr>
        <p:spPr>
          <a:xfrm>
            <a:off x="749808" y="1572768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7" name="Internal resistance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714500"/>
            <a:ext cx="283464" cy="28346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63040" y="1572768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Internal resistance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2286000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Assume a cell HAS internal resistance unless told otherwise. Correct answers on it were extremely rare in 2022.</a:t>
            </a:r>
            <a:endParaRPr lang="en-US" sz="1400" dirty="0"/>
          </a:p>
        </p:txBody>
      </p:sp>
      <p:sp>
        <p:nvSpPr>
          <p:cNvPr id="10" name="Examiner card 2"/>
          <p:cNvSpPr/>
          <p:nvPr/>
        </p:nvSpPr>
        <p:spPr>
          <a:xfrm>
            <a:off x="4322978" y="137160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11" name="Powers of ten circle"/>
          <p:cNvSpPr/>
          <p:nvPr/>
        </p:nvSpPr>
        <p:spPr>
          <a:xfrm>
            <a:off x="4524146" y="1572768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2" name="Powers of ten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878" y="1714500"/>
            <a:ext cx="283464" cy="28346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37378" y="1572768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Powers of ten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4524146" y="2286000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About a quarter of students got 1 mm² = 10⁻⁶ m² wrong. Lines per mm ≠ slit spacing – check the answer is sensible.</a:t>
            </a:r>
            <a:endParaRPr lang="en-US" sz="1400" dirty="0"/>
          </a:p>
        </p:txBody>
      </p:sp>
      <p:sp>
        <p:nvSpPr>
          <p:cNvPr id="15" name="Examiner card 3"/>
          <p:cNvSpPr/>
          <p:nvPr/>
        </p:nvSpPr>
        <p:spPr>
          <a:xfrm>
            <a:off x="8097317" y="137160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16" name="Angles and components circle"/>
          <p:cNvSpPr/>
          <p:nvPr/>
        </p:nvSpPr>
        <p:spPr>
          <a:xfrm>
            <a:off x="8298485" y="1572768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7" name="Angles and components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217" y="1714500"/>
            <a:ext cx="283464" cy="28346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011717" y="1572768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Angles and components</a:t>
            </a:r>
            <a:endParaRPr lang="en-US" sz="1700" dirty="0"/>
          </a:p>
        </p:txBody>
      </p:sp>
      <p:sp>
        <p:nvSpPr>
          <p:cNvPr id="19" name="Text 14"/>
          <p:cNvSpPr txBox="1"/>
          <p:nvPr/>
        </p:nvSpPr>
        <p:spPr>
          <a:xfrm>
            <a:off x="8298485" y="2286000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Angles of incidence are measured from the NORMAL. Common errors: sin instead of cos, and the wrong angle for a tension.</a:t>
            </a:r>
            <a:endParaRPr lang="en-US" sz="1400" dirty="0"/>
          </a:p>
        </p:txBody>
      </p:sp>
      <p:sp>
        <p:nvSpPr>
          <p:cNvPr id="20" name="Examiner card 4"/>
          <p:cNvSpPr/>
          <p:nvPr/>
        </p:nvSpPr>
        <p:spPr>
          <a:xfrm>
            <a:off x="548640" y="3675888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21" name="Newton's third law circle"/>
          <p:cNvSpPr/>
          <p:nvPr/>
        </p:nvSpPr>
        <p:spPr>
          <a:xfrm>
            <a:off x="749808" y="387705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2" name="Newton's third law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40" y="4018788"/>
            <a:ext cx="283464" cy="283464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463040" y="3877056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Newton's third law</a:t>
            </a:r>
            <a:endParaRPr lang="en-US" sz="1700" dirty="0"/>
          </a:p>
        </p:txBody>
      </p:sp>
      <p:sp>
        <p:nvSpPr>
          <p:cNvPr id="24" name="Text 18"/>
          <p:cNvSpPr txBox="1"/>
          <p:nvPr/>
        </p:nvSpPr>
        <p:spPr>
          <a:xfrm>
            <a:off x="749808" y="4590288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The two forces act on DIFFERENT objects and are the same type. The correct option was the least popular in 2022.</a:t>
            </a:r>
            <a:endParaRPr lang="en-US" sz="1400" dirty="0"/>
          </a:p>
        </p:txBody>
      </p:sp>
      <p:sp>
        <p:nvSpPr>
          <p:cNvPr id="25" name="Examiner card 5"/>
          <p:cNvSpPr/>
          <p:nvPr/>
        </p:nvSpPr>
        <p:spPr>
          <a:xfrm>
            <a:off x="4322978" y="3675888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26" name="Count the maxima circle"/>
          <p:cNvSpPr/>
          <p:nvPr/>
        </p:nvSpPr>
        <p:spPr>
          <a:xfrm>
            <a:off x="4524146" y="387705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7" name="Count the maxima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5878" y="4018788"/>
            <a:ext cx="283464" cy="283464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237378" y="3877056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Count the maxima</a:t>
            </a:r>
            <a:endParaRPr lang="en-US" sz="1700" dirty="0"/>
          </a:p>
        </p:txBody>
      </p:sp>
      <p:sp>
        <p:nvSpPr>
          <p:cNvPr id="29" name="Text 22"/>
          <p:cNvSpPr txBox="1"/>
          <p:nvPr/>
        </p:nvSpPr>
        <p:spPr>
          <a:xfrm>
            <a:off x="4524146" y="4590288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Asked how many maxima a grating gives, most students gave the highest order. Count both sides plus the centre: 2n + 1.</a:t>
            </a:r>
            <a:endParaRPr lang="en-US" sz="1400" dirty="0"/>
          </a:p>
        </p:txBody>
      </p:sp>
      <p:sp>
        <p:nvSpPr>
          <p:cNvPr id="30" name="Examiner card 6"/>
          <p:cNvSpPr/>
          <p:nvPr/>
        </p:nvSpPr>
        <p:spPr>
          <a:xfrm>
            <a:off x="8097317" y="3675888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31" name="Set out your working circle"/>
          <p:cNvSpPr/>
          <p:nvPr/>
        </p:nvSpPr>
        <p:spPr>
          <a:xfrm>
            <a:off x="8298485" y="387705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2" name="Set out your working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0217" y="4018788"/>
            <a:ext cx="283464" cy="283464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9011717" y="3877056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Set out your working</a:t>
            </a:r>
            <a:endParaRPr lang="en-US" sz="1700" dirty="0"/>
          </a:p>
        </p:txBody>
      </p:sp>
      <p:sp>
        <p:nvSpPr>
          <p:cNvPr id="34" name="Text 26"/>
          <p:cNvSpPr txBox="1"/>
          <p:nvPr/>
        </p:nvSpPr>
        <p:spPr>
          <a:xfrm>
            <a:off x="8298485" y="4590288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In 'show that' and multi-step questions, write the equation and substitution – examiners can then award marks for each step.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548640" y="6172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bg2"/>
                </a:solidFill>
              </a:rPr>
              <a:t>Source: AQA A-level Physics (7408) Paper 1 Reports on the Examination, June 2019 and June 2022 (paraphrased).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Options (Paper 3 Section B)</a:t>
            </a:r>
            <a:endParaRPr lang="en-US" sz="32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097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You study ONE option. Choose yours.</a:t>
            </a:r>
            <a:endParaRPr lang="en-US" sz="1500" dirty="0"/>
          </a:p>
        </p:txBody>
      </p:sp>
      <p:sp>
        <p:nvSpPr>
          <p:cNvPr id="6" name="Option tile Astrophysics"/>
          <p:cNvSpPr/>
          <p:nvPr/>
        </p:nvSpPr>
        <p:spPr>
          <a:xfrm>
            <a:off x="548640" y="164592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7" name="Astrophysics circle"/>
          <p:cNvSpPr/>
          <p:nvPr/>
        </p:nvSpPr>
        <p:spPr>
          <a:xfrm>
            <a:off x="777240" y="1874520"/>
            <a:ext cx="777240" cy="7772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8" name="Astrophysics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2068830"/>
            <a:ext cx="388620" cy="3886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737360" y="1920240"/>
            <a:ext cx="2265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OPTION A  ·  3.9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737360" y="2194560"/>
            <a:ext cx="22655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Astrophysics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3291840"/>
            <a:ext cx="30885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9 equations  →</a:t>
            </a:r>
            <a:endParaRPr lang="en-US" sz="1300" dirty="0"/>
          </a:p>
        </p:txBody>
      </p:sp>
      <p:sp>
        <p:nvSpPr>
          <p:cNvPr id="12" name="Link: Astrophysics">
            <a:hlinkClick r:id="rId3" tooltip="Astrophysics" action="ppaction://hlinksldjump"/>
          </p:cNvPr>
          <p:cNvSpPr/>
          <p:nvPr/>
        </p:nvSpPr>
        <p:spPr>
          <a:xfrm>
            <a:off x="548640" y="1645920"/>
            <a:ext cx="3545738" cy="210312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Option tile Medical physics"/>
          <p:cNvSpPr/>
          <p:nvPr/>
        </p:nvSpPr>
        <p:spPr>
          <a:xfrm>
            <a:off x="4322978" y="164592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14" name="Medical physics circle"/>
          <p:cNvSpPr/>
          <p:nvPr/>
        </p:nvSpPr>
        <p:spPr>
          <a:xfrm>
            <a:off x="4551578" y="1874520"/>
            <a:ext cx="777240" cy="7772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5" name="Medical physics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5888" y="2068830"/>
            <a:ext cx="388620" cy="38862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5511698" y="1920240"/>
            <a:ext cx="2265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OPTION B  ·  3.10</a:t>
            </a:r>
            <a:endParaRPr lang="en-US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5511698" y="2194560"/>
            <a:ext cx="22655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Medical physics</a:t>
            </a:r>
            <a:endParaRPr lang="en-US" sz="2000" dirty="0"/>
          </a:p>
        </p:txBody>
      </p:sp>
      <p:sp>
        <p:nvSpPr>
          <p:cNvPr id="18" name="Text 14"/>
          <p:cNvSpPr txBox="1"/>
          <p:nvPr/>
        </p:nvSpPr>
        <p:spPr>
          <a:xfrm>
            <a:off x="4551578" y="3291840"/>
            <a:ext cx="30885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7 equations  →</a:t>
            </a:r>
            <a:endParaRPr lang="en-US" sz="1300" dirty="0"/>
          </a:p>
        </p:txBody>
      </p:sp>
      <p:sp>
        <p:nvSpPr>
          <p:cNvPr id="19" name="Link: Medical physics">
            <a:hlinkClick r:id="rId5" tooltip="Medical physics" action="ppaction://hlinksldjump"/>
          </p:cNvPr>
          <p:cNvSpPr/>
          <p:nvPr/>
        </p:nvSpPr>
        <p:spPr>
          <a:xfrm>
            <a:off x="4322978" y="1645920"/>
            <a:ext cx="3545738" cy="210312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Option tile Engineering physics"/>
          <p:cNvSpPr/>
          <p:nvPr/>
        </p:nvSpPr>
        <p:spPr>
          <a:xfrm>
            <a:off x="8097317" y="164592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21" name="Engineering physics circle"/>
          <p:cNvSpPr/>
          <p:nvPr/>
        </p:nvSpPr>
        <p:spPr>
          <a:xfrm>
            <a:off x="8325917" y="1874520"/>
            <a:ext cx="777240" cy="7772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2" name="Engineering physic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0227" y="2068830"/>
            <a:ext cx="388620" cy="38862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9286037" y="1920240"/>
            <a:ext cx="2265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OPTION C  ·  3.11</a:t>
            </a:r>
            <a:endParaRPr lang="en-US" sz="1100" dirty="0"/>
          </a:p>
        </p:txBody>
      </p:sp>
      <p:sp>
        <p:nvSpPr>
          <p:cNvPr id="24" name="Text 19"/>
          <p:cNvSpPr txBox="1"/>
          <p:nvPr/>
        </p:nvSpPr>
        <p:spPr>
          <a:xfrm>
            <a:off x="9286037" y="2194560"/>
            <a:ext cx="22655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Engineering physics</a:t>
            </a:r>
            <a:endParaRPr lang="en-US" sz="2000" dirty="0"/>
          </a:p>
        </p:txBody>
      </p:sp>
      <p:sp>
        <p:nvSpPr>
          <p:cNvPr id="25" name="Text 20"/>
          <p:cNvSpPr txBox="1"/>
          <p:nvPr/>
        </p:nvSpPr>
        <p:spPr>
          <a:xfrm>
            <a:off x="8325917" y="3291840"/>
            <a:ext cx="30885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11 equations  →</a:t>
            </a:r>
            <a:endParaRPr lang="en-US" sz="1300" dirty="0"/>
          </a:p>
        </p:txBody>
      </p:sp>
      <p:sp>
        <p:nvSpPr>
          <p:cNvPr id="26" name="Link: Engineering physics">
            <a:hlinkClick r:id="rId7" tooltip="Engineering physics" action="ppaction://hlinksldjump"/>
          </p:cNvPr>
          <p:cNvSpPr/>
          <p:nvPr/>
        </p:nvSpPr>
        <p:spPr>
          <a:xfrm>
            <a:off x="8097317" y="1645920"/>
            <a:ext cx="3545738" cy="210312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7" name="Option tile Turning points in physics"/>
          <p:cNvSpPr/>
          <p:nvPr/>
        </p:nvSpPr>
        <p:spPr>
          <a:xfrm>
            <a:off x="548640" y="397764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28" name="Turning points in physics circle"/>
          <p:cNvSpPr/>
          <p:nvPr/>
        </p:nvSpPr>
        <p:spPr>
          <a:xfrm>
            <a:off x="777240" y="4206240"/>
            <a:ext cx="777240" cy="7772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9" name="Turning points in physic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550" y="4400550"/>
            <a:ext cx="388620" cy="38862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737360" y="4251960"/>
            <a:ext cx="2265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OPTION D  ·  3.12</a:t>
            </a:r>
            <a:endParaRPr lang="en-US" sz="1100" dirty="0"/>
          </a:p>
        </p:txBody>
      </p:sp>
      <p:sp>
        <p:nvSpPr>
          <p:cNvPr id="31" name="Text 25"/>
          <p:cNvSpPr txBox="1"/>
          <p:nvPr/>
        </p:nvSpPr>
        <p:spPr>
          <a:xfrm>
            <a:off x="1737360" y="4526280"/>
            <a:ext cx="22655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Turning points in physics</a:t>
            </a:r>
            <a:endParaRPr lang="en-US" sz="2000" dirty="0"/>
          </a:p>
        </p:txBody>
      </p:sp>
      <p:sp>
        <p:nvSpPr>
          <p:cNvPr id="32" name="Text 26"/>
          <p:cNvSpPr txBox="1"/>
          <p:nvPr/>
        </p:nvSpPr>
        <p:spPr>
          <a:xfrm>
            <a:off x="777240" y="5623560"/>
            <a:ext cx="30885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9 equations  →</a:t>
            </a:r>
            <a:endParaRPr lang="en-US" sz="1300" dirty="0"/>
          </a:p>
        </p:txBody>
      </p:sp>
      <p:sp>
        <p:nvSpPr>
          <p:cNvPr id="33" name="Link: Turning points in physics">
            <a:hlinkClick r:id="rId9" tooltip="Turning points in physics" action="ppaction://hlinksldjump"/>
          </p:cNvPr>
          <p:cNvSpPr/>
          <p:nvPr/>
        </p:nvSpPr>
        <p:spPr>
          <a:xfrm>
            <a:off x="548640" y="3977640"/>
            <a:ext cx="3545738" cy="210312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4" name="Option tile Electronics"/>
          <p:cNvSpPr/>
          <p:nvPr/>
        </p:nvSpPr>
        <p:spPr>
          <a:xfrm>
            <a:off x="4322978" y="397764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35" name="Electronics circle"/>
          <p:cNvSpPr/>
          <p:nvPr/>
        </p:nvSpPr>
        <p:spPr>
          <a:xfrm>
            <a:off x="4551578" y="4206240"/>
            <a:ext cx="777240" cy="7772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Electronics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5888" y="4400550"/>
            <a:ext cx="388620" cy="388620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5511698" y="4251960"/>
            <a:ext cx="2265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OPTION E  ·  3.13</a:t>
            </a:r>
            <a:endParaRPr lang="en-US" sz="1100" dirty="0"/>
          </a:p>
        </p:txBody>
      </p:sp>
      <p:sp>
        <p:nvSpPr>
          <p:cNvPr id="38" name="Text 31"/>
          <p:cNvSpPr txBox="1"/>
          <p:nvPr/>
        </p:nvSpPr>
        <p:spPr>
          <a:xfrm>
            <a:off x="5511698" y="4526280"/>
            <a:ext cx="22655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Electronics</a:t>
            </a:r>
            <a:endParaRPr lang="en-US" sz="2000" dirty="0"/>
          </a:p>
        </p:txBody>
      </p:sp>
      <p:sp>
        <p:nvSpPr>
          <p:cNvPr id="39" name="Text 32"/>
          <p:cNvSpPr txBox="1"/>
          <p:nvPr/>
        </p:nvSpPr>
        <p:spPr>
          <a:xfrm>
            <a:off x="4551578" y="5623560"/>
            <a:ext cx="308853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7 equations  →</a:t>
            </a:r>
            <a:endParaRPr lang="en-US" sz="1300" dirty="0"/>
          </a:p>
        </p:txBody>
      </p:sp>
      <p:sp>
        <p:nvSpPr>
          <p:cNvPr id="40" name="Link: Electronics">
            <a:hlinkClick r:id="rId11" tooltip="Electronics" action="ppaction://hlinksldjump"/>
          </p:cNvPr>
          <p:cNvSpPr/>
          <p:nvPr/>
        </p:nvSpPr>
        <p:spPr>
          <a:xfrm>
            <a:off x="4322978" y="3977640"/>
            <a:ext cx="3545738" cy="210312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Particles and radiation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3.2  ·  PAPER 1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Photon energy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76656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hf = hc / λ</a:t>
            </a:r>
            <a:endParaRPr lang="en-US" sz="1400" dirty="0"/>
          </a:p>
        </p:txBody>
      </p:sp>
      <p:sp>
        <p:nvSpPr>
          <p:cNvPr id="10" name="Link: Photon energy">
            <a:hlinkClick r:id="rId2" tooltip="Photon energy" action="ppaction://hlinksldjump"/>
          </p:cNvPr>
          <p:cNvSpPr/>
          <p:nvPr/>
        </p:nvSpPr>
        <p:spPr>
          <a:xfrm>
            <a:off x="548640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Equation tile 2"/>
          <p:cNvSpPr/>
          <p:nvPr/>
        </p:nvSpPr>
        <p:spPr>
          <a:xfrm>
            <a:off x="3354248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" name="Locked tag"/>
          <p:cNvSpPr txBox="1"/>
          <p:nvPr/>
        </p:nvSpPr>
        <p:spPr>
          <a:xfrm>
            <a:off x="4824832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3" name="Text 11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939464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Photoelectric equation</a:t>
            </a:r>
            <a:endParaRPr lang="en-US" sz="1300" dirty="0"/>
          </a:p>
        </p:txBody>
      </p:sp>
      <p:sp>
        <p:nvSpPr>
          <p:cNvPr id="15" name="Learn marker"/>
          <p:cNvSpPr/>
          <p:nvPr/>
        </p:nvSpPr>
        <p:spPr>
          <a:xfrm>
            <a:off x="5784952" y="1755648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3482264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hf = φ + E</a:t>
            </a:r>
            <a:pPr indent="0" marL="0">
              <a:buNone/>
            </a:pPr>
            <a:r>
              <a:rPr lang="en-US" sz="14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k(max)</a:t>
            </a:r>
            <a:endParaRPr lang="en-US" sz="1400" dirty="0"/>
          </a:p>
        </p:txBody>
      </p:sp>
      <p:sp>
        <p:nvSpPr>
          <p:cNvPr id="17" name="Link: Photoelectric equation">
            <a:hlinkClick r:id="rId3" tooltip="Photoelectric equation" action="ppaction://hlinksldjump"/>
          </p:cNvPr>
          <p:cNvSpPr/>
          <p:nvPr/>
        </p:nvSpPr>
        <p:spPr>
          <a:xfrm>
            <a:off x="3354248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6159856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7630439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745072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Energy levels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287872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hf = E</a:t>
            </a:r>
            <a:pPr indent="0" marL="0">
              <a:buNone/>
            </a:pPr>
            <a:r>
              <a:rPr lang="en-US" sz="14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E</a:t>
            </a:r>
            <a:pPr indent="0" marL="0">
              <a:buNone/>
            </a:pPr>
            <a:r>
              <a:rPr lang="en-US" sz="14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Link: Energy levels">
            <a:hlinkClick r:id="rId4" tooltip="Energy levels" action="ppaction://hlinksldjump"/>
          </p:cNvPr>
          <p:cNvSpPr/>
          <p:nvPr/>
        </p:nvSpPr>
        <p:spPr>
          <a:xfrm>
            <a:off x="6159856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4" name="Equation tile 4"/>
          <p:cNvSpPr/>
          <p:nvPr/>
        </p:nvSpPr>
        <p:spPr>
          <a:xfrm>
            <a:off x="8965463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5" name="Locked tag"/>
          <p:cNvSpPr txBox="1"/>
          <p:nvPr/>
        </p:nvSpPr>
        <p:spPr>
          <a:xfrm>
            <a:off x="10436047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6" name="Text 24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550679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de Broglie wavelength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9093479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 = h / p = h / mv</a:t>
            </a:r>
            <a:endParaRPr lang="en-US" sz="1400" dirty="0"/>
          </a:p>
        </p:txBody>
      </p:sp>
      <p:sp>
        <p:nvSpPr>
          <p:cNvPr id="29" name="Link: de Broglie wavelength">
            <a:hlinkClick r:id="rId5" tooltip="de Broglie wavelength" action="ppaction://hlinksldjump"/>
          </p:cNvPr>
          <p:cNvSpPr/>
          <p:nvPr/>
        </p:nvSpPr>
        <p:spPr>
          <a:xfrm>
            <a:off x="8965463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0" name="Equation tile 5"/>
          <p:cNvSpPr/>
          <p:nvPr/>
        </p:nvSpPr>
        <p:spPr>
          <a:xfrm>
            <a:off x="548640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1" name="Locked tag"/>
          <p:cNvSpPr txBox="1"/>
          <p:nvPr/>
        </p:nvSpPr>
        <p:spPr>
          <a:xfrm>
            <a:off x="2019224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658368" y="360273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133856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Specific charge</a:t>
            </a:r>
            <a:endParaRPr lang="en-US" sz="1300" dirty="0"/>
          </a:p>
        </p:txBody>
      </p:sp>
      <p:sp>
        <p:nvSpPr>
          <p:cNvPr id="34" name="Learn marker"/>
          <p:cNvSpPr/>
          <p:nvPr/>
        </p:nvSpPr>
        <p:spPr>
          <a:xfrm>
            <a:off x="2979344" y="3621024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76656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 charge = Q / m</a:t>
            </a:r>
            <a:endParaRPr lang="en-US" sz="1400" dirty="0"/>
          </a:p>
        </p:txBody>
      </p:sp>
      <p:sp>
        <p:nvSpPr>
          <p:cNvPr id="36" name="Link: Specific charge">
            <a:hlinkClick r:id="rId6" tooltip="Specific charge" action="ppaction://hlinksldjump"/>
          </p:cNvPr>
          <p:cNvSpPr/>
          <p:nvPr/>
        </p:nvSpPr>
        <p:spPr>
          <a:xfrm>
            <a:off x="548640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Photon energy</a:t>
            </a:r>
            <a:endParaRPr lang="en-US" sz="2800" dirty="0"/>
          </a:p>
        </p:txBody>
      </p:sp>
      <p:sp>
        <p:nvSpPr>
          <p:cNvPr id="3" name="Label: 3.2  PARTICLE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3.2  PARTICLES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card"/>
          <p:cNvSpPr/>
          <p:nvPr/>
        </p:nvSpPr>
        <p:spPr>
          <a:xfrm>
            <a:off x="548640" y="1691640"/>
            <a:ext cx="5394960" cy="16002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</p:spPr>
      </p:sp>
      <p:sp>
        <p:nvSpPr>
          <p:cNvPr id="17" name="Data sheet badge"/>
          <p:cNvSpPr txBox="1"/>
          <p:nvPr/>
        </p:nvSpPr>
        <p:spPr>
          <a:xfrm>
            <a:off x="685800" y="1783080"/>
            <a:ext cx="5120640" cy="29260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●  ON THE DATA SHEET</a:t>
            </a:r>
            <a:endParaRPr lang="en-US" sz="1100" dirty="0"/>
          </a:p>
        </p:txBody>
      </p:sp>
      <p:sp>
        <p:nvSpPr>
          <p:cNvPr id="18" name="Equation"/>
          <p:cNvSpPr txBox="1"/>
          <p:nvPr/>
        </p:nvSpPr>
        <p:spPr>
          <a:xfrm>
            <a:off x="731520" y="2121408"/>
            <a:ext cx="50292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hf = hc / λ</a:t>
            </a:r>
            <a:endParaRPr lang="en-US" sz="3600" dirty="0"/>
          </a:p>
        </p:txBody>
      </p:sp>
      <p:sp>
        <p:nvSpPr>
          <p:cNvPr id="19" name="Symbols card"/>
          <p:cNvSpPr/>
          <p:nvPr/>
        </p:nvSpPr>
        <p:spPr>
          <a:xfrm>
            <a:off x="548640" y="3429000"/>
            <a:ext cx="539496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352044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1"/>
                </a:solidFill>
              </a:rPr>
              <a:t>WHERE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3776472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E  photon energy (J)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h  Planck constant = 6.63 × 10⁻³⁴ J 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f  frequency (Hz);  λ  wavelength (m)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1 eV = 1.60 × 10⁻¹⁹ J</a:t>
            </a:r>
            <a:endParaRPr lang="en-US" sz="1250" dirty="0"/>
          </a:p>
        </p:txBody>
      </p:sp>
      <p:sp>
        <p:nvSpPr>
          <p:cNvPr id="22" name="Tip card"/>
          <p:cNvSpPr/>
          <p:nvPr/>
        </p:nvSpPr>
        <p:spPr>
          <a:xfrm>
            <a:off x="548640" y="5029200"/>
            <a:ext cx="5394960" cy="1216152"/>
          </a:xfrm>
          <a:prstGeom prst="roundRect">
            <a:avLst>
              <a:gd name="adj" fmla="val 10526"/>
            </a:avLst>
          </a:prstGeom>
          <a:solidFill>
            <a:schemeClr val="tx2"/>
          </a:solidFill>
          <a:ln/>
        </p:spPr>
      </p:sp>
      <p:sp>
        <p:nvSpPr>
          <p:cNvPr id="23" name="Tip circle"/>
          <p:cNvSpPr/>
          <p:nvPr/>
        </p:nvSpPr>
        <p:spPr>
          <a:xfrm>
            <a:off x="731520" y="5193792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4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319522"/>
            <a:ext cx="251460" cy="25146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417320" y="51023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EXAMINER'S TIP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417320" y="5349240"/>
            <a:ext cx="4343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To convert J → eV divide by 1.60 × 10⁻¹⁹. Shorter wavelength = higher frequency = more energetic photon.</a:t>
            </a:r>
            <a:endParaRPr lang="en-US" sz="1250" dirty="0"/>
          </a:p>
        </p:txBody>
      </p:sp>
      <p:sp>
        <p:nvSpPr>
          <p:cNvPr id="27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WORKED EXAMPLE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446520" y="2176272"/>
            <a:ext cx="492221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Calculate the energy of a photon of green light of wavelength 500 nm, in J and in eV.</a:t>
            </a:r>
            <a:endParaRPr lang="en-US" sz="1500" dirty="0"/>
          </a:p>
        </p:txBody>
      </p:sp>
      <p:sp>
        <p:nvSpPr>
          <p:cNvPr id="30" name="Worked steps"/>
          <p:cNvSpPr txBox="1"/>
          <p:nvPr/>
        </p:nvSpPr>
        <p:spPr>
          <a:xfrm>
            <a:off x="6446520" y="3566160"/>
            <a:ext cx="492221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E = hc / λ = (6.63 × 10⁻³⁴ × 3.00 × 10⁸) / 500 × 10⁻⁹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E = 3.98 × 10⁻¹⁹ J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÷ 1.60 × 10⁻¹⁹:  </a:t>
            </a:r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E = 2.49 eV</a:t>
            </a:r>
            <a:endParaRPr lang="en-US" sz="1500" dirty="0"/>
          </a:p>
        </p:txBody>
      </p:sp>
      <p:sp>
        <p:nvSpPr>
          <p:cNvPr id="31" name="Button: YOUR TURN  →"/>
          <p:cNvSpPr txBox="1"/>
          <p:nvPr/>
        </p:nvSpPr>
        <p:spPr>
          <a:xfrm>
            <a:off x="9357055" y="5623560"/>
            <a:ext cx="2011680" cy="438912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2" name="Link: YOUR TURN  →">
            <a:hlinkClick r:id="rId7" tooltip="YOUR TURN  →" action="ppaction://hlinksldjump"/>
          </p:cNvPr>
          <p:cNvSpPr/>
          <p:nvPr/>
        </p:nvSpPr>
        <p:spPr>
          <a:xfrm>
            <a:off x="9357055" y="5623560"/>
            <a:ext cx="201168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Photon energy</a:t>
            </a:r>
            <a:endParaRPr lang="en-US" sz="2800" dirty="0"/>
          </a:p>
        </p:txBody>
      </p:sp>
      <p:sp>
        <p:nvSpPr>
          <p:cNvPr id="3" name="Label: 3.2  PARTICLE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3.2  PARTICLES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hf = hc / λ</a:t>
            </a:r>
            <a:endParaRPr lang="en-US" sz="1100" dirty="0"/>
          </a:p>
        </p:txBody>
      </p:sp>
      <p:sp>
        <p:nvSpPr>
          <p:cNvPr id="18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19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Calculate the energy of a photon of frequency 5.0 × 10¹⁴ Hz.</a:t>
            </a:r>
            <a:endParaRPr lang="en-US" sz="1700" dirty="0"/>
          </a:p>
        </p:txBody>
      </p:sp>
      <p:sp>
        <p:nvSpPr>
          <p:cNvPr id="24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photon has an energy of 2.5 eV. Calculate its wavelength.</a:t>
            </a:r>
            <a:endParaRPr lang="en-US" sz="1700" dirty="0"/>
          </a:p>
        </p:txBody>
      </p:sp>
      <p:sp>
        <p:nvSpPr>
          <p:cNvPr id="28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5.0 mW laser emits light of wavelength 650 nm. How many photons does it emit per second?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Photon energy</a:t>
            </a:r>
            <a:endParaRPr lang="en-US" sz="2800" dirty="0"/>
          </a:p>
        </p:txBody>
      </p:sp>
      <p:sp>
        <p:nvSpPr>
          <p:cNvPr id="3" name="Label: 3.2  PARTICLE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3.2  PARTICLES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hf = hc / λ</a:t>
            </a:r>
            <a:endParaRPr lang="en-US" sz="1100" dirty="0"/>
          </a:p>
        </p:txBody>
      </p:sp>
      <p:sp>
        <p:nvSpPr>
          <p:cNvPr id="18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19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Button: NEXT EQUATION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NEXT EQUATION  →</a:t>
            </a:r>
            <a:endParaRPr lang="en-US" sz="1300" dirty="0"/>
          </a:p>
        </p:txBody>
      </p:sp>
      <p:sp>
        <p:nvSpPr>
          <p:cNvPr id="21" name="Link: NEXT EQUATION  →">
            <a:hlinkClick r:id="rId7" tooltip="NEXT EQUATION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2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 = hf = 6.63 × 10⁻³⁴ × 5.0 × 10¹⁴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E = 3.3 × 10⁻¹⁹ J</a:t>
            </a:r>
            <a:endParaRPr lang="en-US" sz="1400" dirty="0"/>
          </a:p>
        </p:txBody>
      </p:sp>
      <p:sp>
        <p:nvSpPr>
          <p:cNvPr id="26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 = 2.5 × 1.60 × 10⁻¹⁹ = 4.0 × 10⁻¹⁹ J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λ = hc / E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λ = 4.97 × 10⁻⁷ m (497 nm)</a:t>
            </a:r>
            <a:endParaRPr lang="en-US" sz="1400" dirty="0"/>
          </a:p>
        </p:txBody>
      </p:sp>
      <p:sp>
        <p:nvSpPr>
          <p:cNvPr id="30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 per photon = hc/λ = 3.06 × 10⁻¹⁹ J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N = P / E = 5.0 × 10⁻³ / 3.06 × 10⁻¹⁹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N = 1.6 × 10¹⁶ s⁻¹</a:t>
            </a:r>
            <a:endParaRPr lang="en-US" sz="1400" dirty="0"/>
          </a:p>
        </p:txBody>
      </p:sp>
      <p:sp>
        <p:nvSpPr>
          <p:cNvPr id="34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5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  ·  AQA EXAMINERS' REPORT 2022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In pair production, the photon energy calculated is a MINIMUM – it assumes the particles produced are stationary. Few students spotted this.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2"/>
                </a:solidFill>
              </a:rPr>
              <a:t>3.3  ·  PAPER 1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019224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Wave speed and period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76656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fλ</a:t>
            </a:r>
            <a:endParaRPr lang="en-US" sz="1400" dirty="0"/>
          </a:p>
        </p:txBody>
      </p:sp>
      <p:sp>
        <p:nvSpPr>
          <p:cNvPr id="11" name="Link: Wave speed and period">
            <a:hlinkClick r:id="rId2" tooltip="Wave speed and period" action="ppaction://hlinksldjump"/>
          </p:cNvPr>
          <p:cNvSpPr/>
          <p:nvPr/>
        </p:nvSpPr>
        <p:spPr>
          <a:xfrm>
            <a:off x="548640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3354248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4824832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939464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First harmonic of a string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482264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(1 / 2l) √(T / μ)</a:t>
            </a:r>
            <a:endParaRPr lang="en-US" sz="1400" dirty="0"/>
          </a:p>
        </p:txBody>
      </p:sp>
      <p:sp>
        <p:nvSpPr>
          <p:cNvPr id="17" name="Link: First harmonic of a string">
            <a:hlinkClick r:id="rId3" tooltip="First harmonic of a string" action="ppaction://hlinksldjump"/>
          </p:cNvPr>
          <p:cNvSpPr/>
          <p:nvPr/>
        </p:nvSpPr>
        <p:spPr>
          <a:xfrm>
            <a:off x="3354248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6159856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7630439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745072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Stationary waves: harmonics</a:t>
            </a:r>
            <a:endParaRPr lang="en-US" sz="1300" dirty="0"/>
          </a:p>
        </p:txBody>
      </p:sp>
      <p:sp>
        <p:nvSpPr>
          <p:cNvPr id="22" name="Learn marker"/>
          <p:cNvSpPr/>
          <p:nvPr/>
        </p:nvSpPr>
        <p:spPr>
          <a:xfrm>
            <a:off x="8590559" y="1755648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287872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2l / n</a:t>
            </a:r>
            <a:endParaRPr lang="en-US" sz="1400" dirty="0"/>
          </a:p>
        </p:txBody>
      </p:sp>
      <p:sp>
        <p:nvSpPr>
          <p:cNvPr id="24" name="Link: Stationary waves: harmonics">
            <a:hlinkClick r:id="rId4" tooltip="Stationary waves: harmonics" action="ppaction://hlinksldjump"/>
          </p:cNvPr>
          <p:cNvSpPr/>
          <p:nvPr/>
        </p:nvSpPr>
        <p:spPr>
          <a:xfrm>
            <a:off x="6159856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Equation tile 4"/>
          <p:cNvSpPr/>
          <p:nvPr/>
        </p:nvSpPr>
        <p:spPr>
          <a:xfrm>
            <a:off x="8965463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6" name="Locked tag"/>
          <p:cNvSpPr txBox="1"/>
          <p:nvPr/>
        </p:nvSpPr>
        <p:spPr>
          <a:xfrm>
            <a:off x="10436047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550679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Young's double slits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9093479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λD / s</a:t>
            </a:r>
            <a:endParaRPr lang="en-US" sz="1400" dirty="0"/>
          </a:p>
        </p:txBody>
      </p:sp>
      <p:sp>
        <p:nvSpPr>
          <p:cNvPr id="30" name="Link: Young's double slits">
            <a:hlinkClick r:id="rId5" tooltip="Young's double slits" action="ppaction://hlinksldjump"/>
          </p:cNvPr>
          <p:cNvSpPr/>
          <p:nvPr/>
        </p:nvSpPr>
        <p:spPr>
          <a:xfrm>
            <a:off x="8965463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1" name="Equation tile 5"/>
          <p:cNvSpPr/>
          <p:nvPr/>
        </p:nvSpPr>
        <p:spPr>
          <a:xfrm>
            <a:off x="548640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58368" y="360273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133856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Diffraction grating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sin θ = nλ</a:t>
            </a:r>
            <a:endParaRPr lang="en-US" sz="1400" dirty="0"/>
          </a:p>
        </p:txBody>
      </p:sp>
      <p:sp>
        <p:nvSpPr>
          <p:cNvPr id="35" name="Link: Diffraction grating">
            <a:hlinkClick r:id="rId6" tooltip="Diffraction grating" action="ppaction://hlinksldjump"/>
          </p:cNvPr>
          <p:cNvSpPr/>
          <p:nvPr/>
        </p:nvSpPr>
        <p:spPr>
          <a:xfrm>
            <a:off x="548640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Equation tile 6"/>
          <p:cNvSpPr/>
          <p:nvPr/>
        </p:nvSpPr>
        <p:spPr>
          <a:xfrm>
            <a:off x="3354248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7" name="Locked tag"/>
          <p:cNvSpPr txBox="1"/>
          <p:nvPr/>
        </p:nvSpPr>
        <p:spPr>
          <a:xfrm>
            <a:off x="4824832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3463976" y="360273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3939464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Refractive index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3482264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c / c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1400" dirty="0"/>
          </a:p>
        </p:txBody>
      </p:sp>
      <p:sp>
        <p:nvSpPr>
          <p:cNvPr id="41" name="Link: Refractive index">
            <a:hlinkClick r:id="rId7" tooltip="Refractive index" action="ppaction://hlinksldjump"/>
          </p:cNvPr>
          <p:cNvSpPr/>
          <p:nvPr/>
        </p:nvSpPr>
        <p:spPr>
          <a:xfrm>
            <a:off x="3354248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2" name="Equation tile 7"/>
          <p:cNvSpPr/>
          <p:nvPr/>
        </p:nvSpPr>
        <p:spPr>
          <a:xfrm>
            <a:off x="6159856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3" name="Locked tag"/>
          <p:cNvSpPr txBox="1"/>
          <p:nvPr/>
        </p:nvSpPr>
        <p:spPr>
          <a:xfrm>
            <a:off x="7630439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4" name="Text 42"/>
          <p:cNvSpPr txBox="1"/>
          <p:nvPr/>
        </p:nvSpPr>
        <p:spPr>
          <a:xfrm>
            <a:off x="6269584" y="360273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6745072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Law of refraction (Snell's law)</a:t>
            </a:r>
            <a:endParaRPr lang="en-US" sz="1300" dirty="0"/>
          </a:p>
        </p:txBody>
      </p:sp>
      <p:sp>
        <p:nvSpPr>
          <p:cNvPr id="46" name="Text 44"/>
          <p:cNvSpPr txBox="1"/>
          <p:nvPr/>
        </p:nvSpPr>
        <p:spPr>
          <a:xfrm>
            <a:off x="6287872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sin θ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sin θ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47" name="Link: Law of refraction (Snell's law)">
            <a:hlinkClick r:id="rId8" tooltip="Law of refraction (Snell's law)" action="ppaction://hlinksldjump"/>
          </p:cNvPr>
          <p:cNvSpPr/>
          <p:nvPr/>
        </p:nvSpPr>
        <p:spPr>
          <a:xfrm>
            <a:off x="6159856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8" name="Equation tile 8"/>
          <p:cNvSpPr/>
          <p:nvPr/>
        </p:nvSpPr>
        <p:spPr>
          <a:xfrm>
            <a:off x="8965463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9" name="Locked tag"/>
          <p:cNvSpPr txBox="1"/>
          <p:nvPr/>
        </p:nvSpPr>
        <p:spPr>
          <a:xfrm>
            <a:off x="10436047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0" name="Text 48"/>
          <p:cNvSpPr txBox="1"/>
          <p:nvPr/>
        </p:nvSpPr>
        <p:spPr>
          <a:xfrm>
            <a:off x="9075191" y="360273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8</a:t>
            </a:r>
            <a:endParaRPr lang="en-US" sz="1200" dirty="0"/>
          </a:p>
        </p:txBody>
      </p:sp>
      <p:sp>
        <p:nvSpPr>
          <p:cNvPr id="51" name="Text 49"/>
          <p:cNvSpPr txBox="1"/>
          <p:nvPr/>
        </p:nvSpPr>
        <p:spPr>
          <a:xfrm>
            <a:off x="9550679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Critical angle</a:t>
            </a:r>
            <a:endParaRPr lang="en-US" sz="1300" dirty="0"/>
          </a:p>
        </p:txBody>
      </p:sp>
      <p:sp>
        <p:nvSpPr>
          <p:cNvPr id="52" name="Text 50"/>
          <p:cNvSpPr txBox="1"/>
          <p:nvPr/>
        </p:nvSpPr>
        <p:spPr>
          <a:xfrm>
            <a:off x="9093479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 θ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n</a:t>
            </a:r>
            <a:pPr indent="0" marL="0">
              <a:buNone/>
            </a:pPr>
            <a:r>
              <a:rPr lang="en-US" sz="14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53" name="Link: Critical angle">
            <a:hlinkClick r:id="rId9" tooltip="Critical angle" action="ppaction://hlinksldjump"/>
          </p:cNvPr>
          <p:cNvSpPr/>
          <p:nvPr/>
        </p:nvSpPr>
        <p:spPr>
          <a:xfrm>
            <a:off x="8965463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Diffraction grating</a:t>
            </a:r>
            <a:endParaRPr lang="en-US" sz="2800" dirty="0"/>
          </a:p>
        </p:txBody>
      </p:sp>
      <p:sp>
        <p:nvSpPr>
          <p:cNvPr id="3" name="Label: 3.3  WAVE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3.3  WAVES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card"/>
          <p:cNvSpPr/>
          <p:nvPr/>
        </p:nvSpPr>
        <p:spPr>
          <a:xfrm>
            <a:off x="548640" y="1691640"/>
            <a:ext cx="5394960" cy="1600200"/>
          </a:xfrm>
          <a:prstGeom prst="roundRect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17" name="Data sheet badge"/>
          <p:cNvSpPr txBox="1"/>
          <p:nvPr/>
        </p:nvSpPr>
        <p:spPr>
          <a:xfrm>
            <a:off x="685800" y="1783080"/>
            <a:ext cx="5120640" cy="29260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●  ON THE DATA SHEET</a:t>
            </a:r>
            <a:endParaRPr lang="en-US" sz="1100" dirty="0"/>
          </a:p>
        </p:txBody>
      </p:sp>
      <p:sp>
        <p:nvSpPr>
          <p:cNvPr id="18" name="Equation"/>
          <p:cNvSpPr txBox="1"/>
          <p:nvPr/>
        </p:nvSpPr>
        <p:spPr>
          <a:xfrm>
            <a:off x="731520" y="2121408"/>
            <a:ext cx="50292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sin θ = nλ</a:t>
            </a:r>
            <a:endParaRPr lang="en-US" sz="3600" dirty="0"/>
          </a:p>
        </p:txBody>
      </p:sp>
      <p:sp>
        <p:nvSpPr>
          <p:cNvPr id="19" name="Symbols card"/>
          <p:cNvSpPr/>
          <p:nvPr/>
        </p:nvSpPr>
        <p:spPr>
          <a:xfrm>
            <a:off x="548640" y="3429000"/>
            <a:ext cx="539496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352044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2"/>
                </a:solidFill>
              </a:rPr>
              <a:t>WHERE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3776472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d  slit spacing (m) = 1 / lines per metre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θ  angle from the straight-through direction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n  order of the maximum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λ  wavelength (m)</a:t>
            </a:r>
            <a:endParaRPr lang="en-US" sz="1250" dirty="0"/>
          </a:p>
        </p:txBody>
      </p:sp>
      <p:sp>
        <p:nvSpPr>
          <p:cNvPr id="22" name="Tip card"/>
          <p:cNvSpPr/>
          <p:nvPr/>
        </p:nvSpPr>
        <p:spPr>
          <a:xfrm>
            <a:off x="548640" y="5029200"/>
            <a:ext cx="5394960" cy="1216152"/>
          </a:xfrm>
          <a:prstGeom prst="roundRect">
            <a:avLst>
              <a:gd name="adj" fmla="val 10526"/>
            </a:avLst>
          </a:prstGeom>
          <a:solidFill>
            <a:schemeClr val="tx2"/>
          </a:solidFill>
          <a:ln/>
        </p:spPr>
      </p:sp>
      <p:sp>
        <p:nvSpPr>
          <p:cNvPr id="23" name="Tip circle"/>
          <p:cNvSpPr/>
          <p:nvPr/>
        </p:nvSpPr>
        <p:spPr>
          <a:xfrm>
            <a:off x="731520" y="5193792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4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319522"/>
            <a:ext cx="251460" cy="25146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417320" y="51023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EXAMINER'S TIP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417320" y="5349240"/>
            <a:ext cx="4343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Lines per mm → lines per m (× 1000), then d = 1 / that. An answer like 10⁻¹⁰ degrees means d was wrong – check it's sensible.</a:t>
            </a:r>
            <a:endParaRPr lang="en-US" sz="1250" dirty="0"/>
          </a:p>
        </p:txBody>
      </p:sp>
      <p:sp>
        <p:nvSpPr>
          <p:cNvPr id="27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WORKED EXAMPLE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446520" y="2176272"/>
            <a:ext cx="492221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Light of wavelength 589 nm falls normally on a grating with 300 lines per mm. Calculate the angle of the second-order maximum.</a:t>
            </a:r>
            <a:endParaRPr lang="en-US" sz="1500" dirty="0"/>
          </a:p>
        </p:txBody>
      </p:sp>
      <p:sp>
        <p:nvSpPr>
          <p:cNvPr id="30" name="Worked steps"/>
          <p:cNvSpPr txBox="1"/>
          <p:nvPr/>
        </p:nvSpPr>
        <p:spPr>
          <a:xfrm>
            <a:off x="6446520" y="3566160"/>
            <a:ext cx="492221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d = 1 / 300 000 = 3.33 × 10⁻⁶ m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sin θ = nλ / d = 2 × 589 × 10⁻⁹ / 3.33 × 10⁻⁶ = 0.353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2"/>
                </a:solidFill>
              </a:rPr>
              <a:t>θ = 20.7°</a:t>
            </a:r>
            <a:endParaRPr lang="en-US" sz="1500" dirty="0"/>
          </a:p>
        </p:txBody>
      </p:sp>
      <p:sp>
        <p:nvSpPr>
          <p:cNvPr id="31" name="Derivation button"/>
          <p:cNvSpPr txBox="1"/>
          <p:nvPr/>
        </p:nvSpPr>
        <p:spPr>
          <a:xfrm>
            <a:off x="6446520" y="5623560"/>
            <a:ext cx="2514600" cy="438912"/>
          </a:xfrm>
          <a:prstGeom prst="roundRect">
            <a:avLst>
              <a:gd name="adj" fmla="val 25000"/>
            </a:avLst>
          </a:prstGeom>
          <a:solidFill>
            <a:srgbClr val="0D1321"/>
          </a:solidFill>
          <a:ln w="19050">
            <a:solidFill>
              <a:srgbClr val="FFD23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</a:rPr>
              <a:t>DERIVATION · NEEDED  →</a:t>
            </a:r>
            <a:endParaRPr lang="en-US" sz="1200" dirty="0"/>
          </a:p>
        </p:txBody>
      </p:sp>
      <p:sp>
        <p:nvSpPr>
          <p:cNvPr id="32" name="Link: Derivation">
            <a:hlinkClick r:id="rId7" tooltip="Derivation" action="ppaction://hlinksldjump"/>
          </p:cNvPr>
          <p:cNvSpPr/>
          <p:nvPr/>
        </p:nvSpPr>
        <p:spPr>
          <a:xfrm>
            <a:off x="6446520" y="5623560"/>
            <a:ext cx="251460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3" name="Button: YOUR TURN  →"/>
          <p:cNvSpPr txBox="1"/>
          <p:nvPr/>
        </p:nvSpPr>
        <p:spPr>
          <a:xfrm>
            <a:off x="9357055" y="5623560"/>
            <a:ext cx="2011680" cy="438912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4" name="Link: YOUR TURN  →">
            <a:hlinkClick r:id="rId8" tooltip="YOUR TURN  →" action="ppaction://hlinksldjump"/>
          </p:cNvPr>
          <p:cNvSpPr/>
          <p:nvPr/>
        </p:nvSpPr>
        <p:spPr>
          <a:xfrm>
            <a:off x="9357055" y="5623560"/>
            <a:ext cx="201168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Diffraction grating</a:t>
            </a:r>
            <a:endParaRPr lang="en-US" sz="2800" dirty="0"/>
          </a:p>
        </p:txBody>
      </p:sp>
      <p:sp>
        <p:nvSpPr>
          <p:cNvPr id="3" name="Label: 3.3  WAVE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3.3  WAVES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sin θ = nλ</a:t>
            </a:r>
            <a:endParaRPr lang="en-US" sz="1100" dirty="0"/>
          </a:p>
        </p:txBody>
      </p:sp>
      <p:sp>
        <p:nvSpPr>
          <p:cNvPr id="18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19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grating has 600 lines per mm. Calculate the first-order angle for 532 nm light.</a:t>
            </a:r>
            <a:endParaRPr lang="en-US" sz="1700" dirty="0"/>
          </a:p>
        </p:txBody>
      </p:sp>
      <p:sp>
        <p:nvSpPr>
          <p:cNvPr id="24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The first-order maximum from a 500 lines per mm grating is at 17.1°. Calculate the wavelength.</a:t>
            </a:r>
            <a:endParaRPr lang="en-US" sz="1700" dirty="0"/>
          </a:p>
        </p:txBody>
      </p:sp>
      <p:sp>
        <p:nvSpPr>
          <p:cNvPr id="28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Light of 633 nm falls on a 400 lines per mm grating. Find the highest order visible and the total number of maxima.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Diffraction grating</a:t>
            </a:r>
            <a:endParaRPr lang="en-US" sz="2800" dirty="0"/>
          </a:p>
        </p:txBody>
      </p:sp>
      <p:sp>
        <p:nvSpPr>
          <p:cNvPr id="3" name="Label: 3.3  WAVE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3.3  WAVES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sin θ = nλ</a:t>
            </a:r>
            <a:endParaRPr lang="en-US" sz="1100" dirty="0"/>
          </a:p>
        </p:txBody>
      </p:sp>
      <p:sp>
        <p:nvSpPr>
          <p:cNvPr id="18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19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Button: NEXT: DERIVATION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NEXT: DERIVATION →</a:t>
            </a:r>
            <a:endParaRPr lang="en-US" sz="1300" dirty="0"/>
          </a:p>
        </p:txBody>
      </p:sp>
      <p:sp>
        <p:nvSpPr>
          <p:cNvPr id="21" name="Link: NEXT: DERIVATION →">
            <a:hlinkClick r:id="rId7" tooltip="NEXT: DERIVATION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2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d = 1.67 × 10⁻⁶ m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sin θ = 532 × 10⁻⁹ / 1.67 × 10⁻⁶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θ = 18.6°</a:t>
            </a:r>
            <a:endParaRPr lang="en-US" sz="1400" dirty="0"/>
          </a:p>
        </p:txBody>
      </p:sp>
      <p:sp>
        <p:nvSpPr>
          <p:cNvPr id="26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d = 2.0 × 10⁻⁶ m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λ = d sin 17.1°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λ = 588 nm</a:t>
            </a:r>
            <a:endParaRPr lang="en-US" sz="1400" dirty="0"/>
          </a:p>
        </p:txBody>
      </p:sp>
      <p:sp>
        <p:nvSpPr>
          <p:cNvPr id="30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n</a:t>
            </a:r>
            <a:pPr indent="0" marL="0">
              <a:spcAft>
                <a:spcPts val="600"/>
              </a:spcAft>
              <a:buNone/>
            </a:pPr>
            <a:r>
              <a:rPr lang="en-US" sz="1400" baseline="-40000" dirty="0">
                <a:solidFill>
                  <a:schemeClr val="bg2"/>
                </a:solidFill>
              </a:rPr>
              <a:t>max</a:t>
            </a:r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 = d / λ = 2.5 × 10⁻⁶ / 633 × 10⁻⁹ = 3.9 → </a:t>
            </a:r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Total = 2 × 3 + 1 (central)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7 maxima</a:t>
            </a:r>
            <a:endParaRPr lang="en-US" sz="1400" dirty="0"/>
          </a:p>
        </p:txBody>
      </p:sp>
      <p:sp>
        <p:nvSpPr>
          <p:cNvPr id="34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5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  ·  AQA EXAMINERS' REPORT 2022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Asked for the number of maxima seen, most students gave the highest ORDER. Count both sides plus the central maximum: 2n + 1.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: NEEDED  ·  DERIVATION ON THE SPEC"/>
          <p:cNvSpPr txBox="1"/>
          <p:nvPr/>
        </p:nvSpPr>
        <p:spPr>
          <a:xfrm>
            <a:off x="548640" y="411480"/>
            <a:ext cx="320040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NEEDED  ·  DERIVATION ON THE SPEC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3886200" y="4114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Spec 3.3.2.2</a:t>
            </a:r>
            <a:endParaRPr lang="en-US" sz="1200" dirty="0"/>
          </a:p>
        </p:txBody>
      </p:sp>
      <p:sp>
        <p:nvSpPr>
          <p:cNvPr id="4" name="Button: ←  TOPIC"/>
          <p:cNvSpPr txBox="1"/>
          <p:nvPr/>
        </p:nvSpPr>
        <p:spPr>
          <a:xfrm>
            <a:off x="6812280" y="411480"/>
            <a:ext cx="137160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5" name="Link: ←  TOPIC">
            <a:hlinkClick r:id="rId1" tooltip="←  TOPIC" action="ppaction://hlinksldjump"/>
          </p:cNvPr>
          <p:cNvSpPr/>
          <p:nvPr/>
        </p:nvSpPr>
        <p:spPr>
          <a:xfrm>
            <a:off x="6812280" y="411480"/>
            <a:ext cx="137160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Button: DERIVATIONS"/>
          <p:cNvSpPr txBox="1"/>
          <p:nvPr/>
        </p:nvSpPr>
        <p:spPr>
          <a:xfrm>
            <a:off x="8275320" y="411480"/>
            <a:ext cx="16916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DERIVATIONS</a:t>
            </a:r>
            <a:endParaRPr lang="en-US" sz="1200" dirty="0"/>
          </a:p>
        </p:txBody>
      </p:sp>
      <p:sp>
        <p:nvSpPr>
          <p:cNvPr id="7" name="Link: DERIVATIONS">
            <a:hlinkClick r:id="rId2" tooltip="DERIVATIONS" action="ppaction://hlinksldjump"/>
          </p:cNvPr>
          <p:cNvSpPr/>
          <p:nvPr/>
        </p:nvSpPr>
        <p:spPr>
          <a:xfrm>
            <a:off x="8275320" y="411480"/>
            <a:ext cx="16916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3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Derivation: Diffraction grating equation</a:t>
            </a:r>
            <a:endParaRPr lang="en-US" sz="2800" dirty="0"/>
          </a:p>
        </p:txBody>
      </p:sp>
      <p:sp>
        <p:nvSpPr>
          <p:cNvPr id="11" name="Start from"/>
          <p:cNvSpPr/>
          <p:nvPr/>
        </p:nvSpPr>
        <p:spPr>
          <a:xfrm>
            <a:off x="548640" y="1691640"/>
            <a:ext cx="731520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49808" y="1691640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START FROM   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Light hits a grating at normal incidence. Adjacent slits are a distance d apart.</a:t>
            </a:r>
            <a:endParaRPr lang="en-US" sz="1000" dirty="0"/>
          </a:p>
        </p:txBody>
      </p:sp>
      <p:sp>
        <p:nvSpPr>
          <p:cNvPr id="13" name="Step 1"/>
          <p:cNvSpPr/>
          <p:nvPr/>
        </p:nvSpPr>
        <p:spPr>
          <a:xfrm>
            <a:off x="548640" y="2377440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611755"/>
            <a:ext cx="420624" cy="420624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2377440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Rays from adjacent slits leave at angle θ. The extra distance travelled is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path difference = d sin θ</a:t>
            </a:r>
            <a:endParaRPr lang="en-US" sz="1200" dirty="0"/>
          </a:p>
        </p:txBody>
      </p:sp>
      <p:sp>
        <p:nvSpPr>
          <p:cNvPr id="16" name="Step 2"/>
          <p:cNvSpPr/>
          <p:nvPr/>
        </p:nvSpPr>
        <p:spPr>
          <a:xfrm>
            <a:off x="548640" y="3376422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13232" y="3610737"/>
            <a:ext cx="420624" cy="420624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3376422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For a bright maximum, the waves must arrive in phase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path difference = nλ</a:t>
            </a:r>
            <a:endParaRPr lang="en-US" sz="1200" dirty="0"/>
          </a:p>
        </p:txBody>
      </p:sp>
      <p:sp>
        <p:nvSpPr>
          <p:cNvPr id="19" name="Step 3"/>
          <p:cNvSpPr/>
          <p:nvPr/>
        </p:nvSpPr>
        <p:spPr>
          <a:xfrm>
            <a:off x="548640" y="4375404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13232" y="4609719"/>
            <a:ext cx="420624" cy="420624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325880" y="4375404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Equate the two expressions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sin θ = nλ</a:t>
            </a:r>
            <a:endParaRPr lang="en-US" sz="1200" dirty="0"/>
          </a:p>
        </p:txBody>
      </p:sp>
      <p:sp>
        <p:nvSpPr>
          <p:cNvPr id="22" name="Step 4"/>
          <p:cNvSpPr/>
          <p:nvPr/>
        </p:nvSpPr>
        <p:spPr>
          <a:xfrm>
            <a:off x="548640" y="5374386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13232" y="5608701"/>
            <a:ext cx="420624" cy="420624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325880" y="5374386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d comes from the number of lines per metre, N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= 1 / N</a:t>
            </a:r>
            <a:endParaRPr lang="en-US" sz="1200" dirty="0"/>
          </a:p>
        </p:txBody>
      </p:sp>
      <p:sp>
        <p:nvSpPr>
          <p:cNvPr id="25" name="Result card"/>
          <p:cNvSpPr/>
          <p:nvPr/>
        </p:nvSpPr>
        <p:spPr>
          <a:xfrm>
            <a:off x="8092440" y="1691640"/>
            <a:ext cx="3550615" cy="1600200"/>
          </a:xfrm>
          <a:prstGeom prst="roundRect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293608" y="1783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RESULT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8229600" y="2057400"/>
            <a:ext cx="32762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sin θ = nλ</a:t>
            </a:r>
            <a:endParaRPr lang="en-US" sz="2200" dirty="0"/>
          </a:p>
        </p:txBody>
      </p:sp>
      <p:sp>
        <p:nvSpPr>
          <p:cNvPr id="28" name="Tip card"/>
          <p:cNvSpPr/>
          <p:nvPr/>
        </p:nvSpPr>
        <p:spPr>
          <a:xfrm>
            <a:off x="8092440" y="3429000"/>
            <a:ext cx="3550615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Tip circle"/>
          <p:cNvSpPr/>
          <p:nvPr/>
        </p:nvSpPr>
        <p:spPr>
          <a:xfrm>
            <a:off x="8275320" y="3584448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0" name="Tip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050" y="3710178"/>
            <a:ext cx="251460" cy="251460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8915400" y="3657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5"/>
                </a:solidFill>
              </a:rPr>
              <a:t>EXAM TIP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8293608" y="4206240"/>
            <a:ext cx="3148279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sin θ can't exceed 1, so the highest order is n</a:t>
            </a:r>
            <a:pPr indent="0" marL="0">
              <a:buNone/>
            </a:pPr>
            <a:r>
              <a:rPr lang="en-US" sz="1300" baseline="-40000" dirty="0">
                <a:solidFill>
                  <a:schemeClr val="bg1"/>
                </a:solidFill>
              </a:rPr>
              <a:t>max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 = d / λ, rounded DOWN.</a:t>
            </a:r>
            <a:endParaRPr lang="en-US" sz="1300" dirty="0"/>
          </a:p>
        </p:txBody>
      </p:sp>
      <p:sp>
        <p:nvSpPr>
          <p:cNvPr id="33" name="Button: ←  EQUATION"/>
          <p:cNvSpPr txBox="1"/>
          <p:nvPr/>
        </p:nvSpPr>
        <p:spPr>
          <a:xfrm>
            <a:off x="8092440" y="5715000"/>
            <a:ext cx="1706728" cy="54864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EQUATION</a:t>
            </a:r>
            <a:endParaRPr lang="en-US" sz="1200" dirty="0"/>
          </a:p>
        </p:txBody>
      </p:sp>
      <p:sp>
        <p:nvSpPr>
          <p:cNvPr id="34" name="Link: ←  EQUATION">
            <a:hlinkClick r:id="rId5" tooltip="←  EQUATION" action="ppaction://hlinksldjump"/>
          </p:cNvPr>
          <p:cNvSpPr/>
          <p:nvPr/>
        </p:nvSpPr>
        <p:spPr>
          <a:xfrm>
            <a:off x="8092440" y="5715000"/>
            <a:ext cx="1706728" cy="548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5" name="Button: NEXT EQUATION →"/>
          <p:cNvSpPr txBox="1"/>
          <p:nvPr/>
        </p:nvSpPr>
        <p:spPr>
          <a:xfrm>
            <a:off x="9936328" y="5715000"/>
            <a:ext cx="1706728" cy="548640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NEXT EQUATION →</a:t>
            </a:r>
            <a:endParaRPr lang="en-US" sz="1100" dirty="0"/>
          </a:p>
        </p:txBody>
      </p:sp>
      <p:sp>
        <p:nvSpPr>
          <p:cNvPr id="36" name="Link: NEXT EQUATION →">
            <a:hlinkClick r:id="rId6" tooltip="NEXT EQUATION →" action="ppaction://hlinksldjump"/>
          </p:cNvPr>
          <p:cNvSpPr/>
          <p:nvPr/>
        </p:nvSpPr>
        <p:spPr>
          <a:xfrm>
            <a:off x="9936328" y="5715000"/>
            <a:ext cx="1706728" cy="548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Mechanics and materials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3"/>
                </a:solidFill>
              </a:rPr>
              <a:t>3.4  ·  PAPER 1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45920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019224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1737360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094683" y="1682496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Moments</a:t>
            </a:r>
            <a:endParaRPr lang="en-US" sz="1300" dirty="0"/>
          </a:p>
        </p:txBody>
      </p:sp>
      <p:sp>
        <p:nvSpPr>
          <p:cNvPr id="10" name="Learn marker"/>
          <p:cNvSpPr/>
          <p:nvPr/>
        </p:nvSpPr>
        <p:spPr>
          <a:xfrm>
            <a:off x="2979344" y="1755648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76656" y="2072908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moment = Fd</a:t>
            </a:r>
            <a:endParaRPr lang="en-US" sz="1400" dirty="0"/>
          </a:p>
        </p:txBody>
      </p:sp>
      <p:sp>
        <p:nvSpPr>
          <p:cNvPr id="12" name="Link: Moments">
            <a:hlinkClick r:id="rId2" tooltip="Moments" action="ppaction://hlinksldjump"/>
          </p:cNvPr>
          <p:cNvSpPr/>
          <p:nvPr/>
        </p:nvSpPr>
        <p:spPr>
          <a:xfrm>
            <a:off x="548640" y="1645920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Equation tile 2"/>
          <p:cNvSpPr/>
          <p:nvPr/>
        </p:nvSpPr>
        <p:spPr>
          <a:xfrm>
            <a:off x="3354248" y="1645920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4" name="Locked tag"/>
          <p:cNvSpPr txBox="1"/>
          <p:nvPr/>
        </p:nvSpPr>
        <p:spPr>
          <a:xfrm>
            <a:off x="4824832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5" name="Text 13"/>
          <p:cNvSpPr txBox="1"/>
          <p:nvPr/>
        </p:nvSpPr>
        <p:spPr>
          <a:xfrm>
            <a:off x="3463976" y="1737360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900291" y="1682496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Velocity and acceleration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3482264" y="2072908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Δs / Δt</a:t>
            </a:r>
            <a:endParaRPr lang="en-US" sz="1400" dirty="0"/>
          </a:p>
        </p:txBody>
      </p:sp>
      <p:sp>
        <p:nvSpPr>
          <p:cNvPr id="18" name="Link: Velocity and acceleration">
            <a:hlinkClick r:id="rId3" tooltip="Velocity and acceleration" action="ppaction://hlinksldjump"/>
          </p:cNvPr>
          <p:cNvSpPr/>
          <p:nvPr/>
        </p:nvSpPr>
        <p:spPr>
          <a:xfrm>
            <a:off x="3354248" y="1645920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9" name="Equation tile 3"/>
          <p:cNvSpPr/>
          <p:nvPr/>
        </p:nvSpPr>
        <p:spPr>
          <a:xfrm>
            <a:off x="6159856" y="1645920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0" name="Locked tag"/>
          <p:cNvSpPr txBox="1"/>
          <p:nvPr/>
        </p:nvSpPr>
        <p:spPr>
          <a:xfrm>
            <a:off x="7630439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6269584" y="1737360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705899" y="1682496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Equation of motion: v = u + at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287872" y="2072908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u + at</a:t>
            </a:r>
            <a:endParaRPr lang="en-US" sz="1400" dirty="0"/>
          </a:p>
        </p:txBody>
      </p:sp>
      <p:sp>
        <p:nvSpPr>
          <p:cNvPr id="24" name="Link: Equation of motion: v = u + at">
            <a:hlinkClick r:id="rId4" tooltip="Equation of motion: v = u + at" action="ppaction://hlinksldjump"/>
          </p:cNvPr>
          <p:cNvSpPr/>
          <p:nvPr/>
        </p:nvSpPr>
        <p:spPr>
          <a:xfrm>
            <a:off x="6159856" y="1645920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Equation tile 4"/>
          <p:cNvSpPr/>
          <p:nvPr/>
        </p:nvSpPr>
        <p:spPr>
          <a:xfrm>
            <a:off x="8965463" y="1645920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6" name="Locked tag"/>
          <p:cNvSpPr txBox="1"/>
          <p:nvPr/>
        </p:nvSpPr>
        <p:spPr>
          <a:xfrm>
            <a:off x="10436047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9075191" y="1737360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511507" y="1682496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Equation of motion: displacement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9093479" y="2072908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ut + ½at</a:t>
            </a:r>
            <a:pPr indent="0" marL="0">
              <a:buNone/>
            </a:pPr>
            <a:r>
              <a:rPr lang="en-US" sz="1400" baseline="3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Link: Equation of motion: displacement">
            <a:hlinkClick r:id="rId5" tooltip="Equation of motion: displacement" action="ppaction://hlinksldjump"/>
          </p:cNvPr>
          <p:cNvSpPr/>
          <p:nvPr/>
        </p:nvSpPr>
        <p:spPr>
          <a:xfrm>
            <a:off x="8965463" y="1645920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1" name="Equation tile 5"/>
          <p:cNvSpPr/>
          <p:nvPr/>
        </p:nvSpPr>
        <p:spPr>
          <a:xfrm>
            <a:off x="548640" y="2595067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58368" y="2686507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094683" y="2631643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Equation of motion: v²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" y="3022055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400" baseline="3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u</a:t>
            </a:r>
            <a:pPr indent="0" marL="0">
              <a:buNone/>
            </a:pPr>
            <a:r>
              <a:rPr lang="en-US" sz="1400" baseline="3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+ 2as</a:t>
            </a:r>
            <a:endParaRPr lang="en-US" sz="1400" dirty="0"/>
          </a:p>
        </p:txBody>
      </p:sp>
      <p:sp>
        <p:nvSpPr>
          <p:cNvPr id="35" name="Link: Equation of motion: v²">
            <a:hlinkClick r:id="rId6" tooltip="Equation of motion: v²" action="ppaction://hlinksldjump"/>
          </p:cNvPr>
          <p:cNvSpPr/>
          <p:nvPr/>
        </p:nvSpPr>
        <p:spPr>
          <a:xfrm>
            <a:off x="548640" y="2595067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Equation tile 6"/>
          <p:cNvSpPr/>
          <p:nvPr/>
        </p:nvSpPr>
        <p:spPr>
          <a:xfrm>
            <a:off x="3354248" y="2595067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7" name="Locked tag"/>
          <p:cNvSpPr txBox="1"/>
          <p:nvPr/>
        </p:nvSpPr>
        <p:spPr>
          <a:xfrm>
            <a:off x="4824832" y="312359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3463976" y="2686507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3900291" y="2631643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Projectile motion</a:t>
            </a:r>
            <a:endParaRPr lang="en-US" sz="1300" dirty="0"/>
          </a:p>
        </p:txBody>
      </p:sp>
      <p:sp>
        <p:nvSpPr>
          <p:cNvPr id="40" name="Learn marker"/>
          <p:cNvSpPr/>
          <p:nvPr/>
        </p:nvSpPr>
        <p:spPr>
          <a:xfrm>
            <a:off x="5784952" y="2704795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3482264" y="3022055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400" baseline="-4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u cos θ</a:t>
            </a:r>
            <a:endParaRPr lang="en-US" sz="1400" dirty="0"/>
          </a:p>
        </p:txBody>
      </p:sp>
      <p:sp>
        <p:nvSpPr>
          <p:cNvPr id="42" name="Link: Projectile motion">
            <a:hlinkClick r:id="rId7" tooltip="Projectile motion" action="ppaction://hlinksldjump"/>
          </p:cNvPr>
          <p:cNvSpPr/>
          <p:nvPr/>
        </p:nvSpPr>
        <p:spPr>
          <a:xfrm>
            <a:off x="3354248" y="2595067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3" name="Equation tile 7"/>
          <p:cNvSpPr/>
          <p:nvPr/>
        </p:nvSpPr>
        <p:spPr>
          <a:xfrm>
            <a:off x="6159856" y="2595067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4" name="Locked tag"/>
          <p:cNvSpPr txBox="1"/>
          <p:nvPr/>
        </p:nvSpPr>
        <p:spPr>
          <a:xfrm>
            <a:off x="7630439" y="312359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5" name="Text 43"/>
          <p:cNvSpPr txBox="1"/>
          <p:nvPr/>
        </p:nvSpPr>
        <p:spPr>
          <a:xfrm>
            <a:off x="6269584" y="2686507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6705899" y="2631643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Newton's second law</a:t>
            </a:r>
            <a:endParaRPr lang="en-US" sz="1300" dirty="0"/>
          </a:p>
        </p:txBody>
      </p:sp>
      <p:sp>
        <p:nvSpPr>
          <p:cNvPr id="47" name="Text 45"/>
          <p:cNvSpPr txBox="1"/>
          <p:nvPr/>
        </p:nvSpPr>
        <p:spPr>
          <a:xfrm>
            <a:off x="6287872" y="3022055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ma</a:t>
            </a:r>
            <a:endParaRPr lang="en-US" sz="1400" dirty="0"/>
          </a:p>
        </p:txBody>
      </p:sp>
      <p:sp>
        <p:nvSpPr>
          <p:cNvPr id="48" name="Link: Newton's second law">
            <a:hlinkClick r:id="rId8" tooltip="Newton's second law" action="ppaction://hlinksldjump"/>
          </p:cNvPr>
          <p:cNvSpPr/>
          <p:nvPr/>
        </p:nvSpPr>
        <p:spPr>
          <a:xfrm>
            <a:off x="6159856" y="2595067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9" name="Equation tile 8"/>
          <p:cNvSpPr/>
          <p:nvPr/>
        </p:nvSpPr>
        <p:spPr>
          <a:xfrm>
            <a:off x="8965463" y="2595067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0" name="Locked tag"/>
          <p:cNvSpPr txBox="1"/>
          <p:nvPr/>
        </p:nvSpPr>
        <p:spPr>
          <a:xfrm>
            <a:off x="10436047" y="312359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1" name="Text 49"/>
          <p:cNvSpPr txBox="1"/>
          <p:nvPr/>
        </p:nvSpPr>
        <p:spPr>
          <a:xfrm>
            <a:off x="9075191" y="2686507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8</a:t>
            </a:r>
            <a:endParaRPr lang="en-US" sz="1200" dirty="0"/>
          </a:p>
        </p:txBody>
      </p:sp>
      <p:sp>
        <p:nvSpPr>
          <p:cNvPr id="52" name="Text 50"/>
          <p:cNvSpPr txBox="1"/>
          <p:nvPr/>
        </p:nvSpPr>
        <p:spPr>
          <a:xfrm>
            <a:off x="9511507" y="2631643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Force, momentum and impulse</a:t>
            </a:r>
            <a:endParaRPr lang="en-US" sz="1300" dirty="0"/>
          </a:p>
        </p:txBody>
      </p:sp>
      <p:sp>
        <p:nvSpPr>
          <p:cNvPr id="53" name="Text 51"/>
          <p:cNvSpPr txBox="1"/>
          <p:nvPr/>
        </p:nvSpPr>
        <p:spPr>
          <a:xfrm>
            <a:off x="9093479" y="3022055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Δ(mv) / Δt</a:t>
            </a:r>
            <a:endParaRPr lang="en-US" sz="1400" dirty="0"/>
          </a:p>
        </p:txBody>
      </p:sp>
      <p:sp>
        <p:nvSpPr>
          <p:cNvPr id="54" name="Link: Force, momentum and impulse">
            <a:hlinkClick r:id="rId9" tooltip="Force, momentum and impulse" action="ppaction://hlinksldjump"/>
          </p:cNvPr>
          <p:cNvSpPr/>
          <p:nvPr/>
        </p:nvSpPr>
        <p:spPr>
          <a:xfrm>
            <a:off x="8965463" y="2595067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5" name="Equation tile 9"/>
          <p:cNvSpPr/>
          <p:nvPr/>
        </p:nvSpPr>
        <p:spPr>
          <a:xfrm>
            <a:off x="548640" y="3544214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6" name="Locked tag"/>
          <p:cNvSpPr txBox="1"/>
          <p:nvPr/>
        </p:nvSpPr>
        <p:spPr>
          <a:xfrm>
            <a:off x="2019224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7" name="Text 55"/>
          <p:cNvSpPr txBox="1"/>
          <p:nvPr/>
        </p:nvSpPr>
        <p:spPr>
          <a:xfrm>
            <a:off x="658368" y="3635654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9</a:t>
            </a:r>
            <a:endParaRPr lang="en-US" sz="1200" dirty="0"/>
          </a:p>
        </p:txBody>
      </p:sp>
      <p:sp>
        <p:nvSpPr>
          <p:cNvPr id="58" name="Text 56"/>
          <p:cNvSpPr txBox="1"/>
          <p:nvPr/>
        </p:nvSpPr>
        <p:spPr>
          <a:xfrm>
            <a:off x="1094683" y="3580790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Conservation of momentum</a:t>
            </a:r>
            <a:endParaRPr lang="en-US" sz="1300" dirty="0"/>
          </a:p>
        </p:txBody>
      </p:sp>
      <p:sp>
        <p:nvSpPr>
          <p:cNvPr id="59" name="Learn marker"/>
          <p:cNvSpPr/>
          <p:nvPr/>
        </p:nvSpPr>
        <p:spPr>
          <a:xfrm>
            <a:off x="2979344" y="3653942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60" name="Text 58"/>
          <p:cNvSpPr txBox="1"/>
          <p:nvPr/>
        </p:nvSpPr>
        <p:spPr>
          <a:xfrm>
            <a:off x="676656" y="3971203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Mechanics and materials</a:t>
            </a:r>
            <a:endParaRPr lang="en-US" sz="1100" dirty="0"/>
          </a:p>
        </p:txBody>
      </p:sp>
      <p:sp>
        <p:nvSpPr>
          <p:cNvPr id="61" name="Link: Conservation of momentum">
            <a:hlinkClick r:id="rId10" tooltip="Conservation of momentum" action="ppaction://hlinksldjump"/>
          </p:cNvPr>
          <p:cNvSpPr/>
          <p:nvPr/>
        </p:nvSpPr>
        <p:spPr>
          <a:xfrm>
            <a:off x="548640" y="3544214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2" name="Equation tile 10"/>
          <p:cNvSpPr/>
          <p:nvPr/>
        </p:nvSpPr>
        <p:spPr>
          <a:xfrm>
            <a:off x="3354248" y="3544214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3" name="Locked tag"/>
          <p:cNvSpPr txBox="1"/>
          <p:nvPr/>
        </p:nvSpPr>
        <p:spPr>
          <a:xfrm>
            <a:off x="4824832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64" name="Text 62"/>
          <p:cNvSpPr txBox="1"/>
          <p:nvPr/>
        </p:nvSpPr>
        <p:spPr>
          <a:xfrm>
            <a:off x="3463976" y="3635654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10</a:t>
            </a:r>
            <a:endParaRPr lang="en-US" sz="1200" dirty="0"/>
          </a:p>
        </p:txBody>
      </p:sp>
      <p:sp>
        <p:nvSpPr>
          <p:cNvPr id="65" name="Text 63"/>
          <p:cNvSpPr txBox="1"/>
          <p:nvPr/>
        </p:nvSpPr>
        <p:spPr>
          <a:xfrm>
            <a:off x="3900291" y="3580790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Work done</a:t>
            </a:r>
            <a:endParaRPr lang="en-US" sz="1300" dirty="0"/>
          </a:p>
        </p:txBody>
      </p:sp>
      <p:sp>
        <p:nvSpPr>
          <p:cNvPr id="66" name="Text 64"/>
          <p:cNvSpPr txBox="1"/>
          <p:nvPr/>
        </p:nvSpPr>
        <p:spPr>
          <a:xfrm>
            <a:off x="3482264" y="3971203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Fs cos θ</a:t>
            </a:r>
            <a:endParaRPr lang="en-US" sz="1400" dirty="0"/>
          </a:p>
        </p:txBody>
      </p:sp>
      <p:sp>
        <p:nvSpPr>
          <p:cNvPr id="67" name="Link: Work done">
            <a:hlinkClick r:id="rId11" tooltip="Work done" action="ppaction://hlinksldjump"/>
          </p:cNvPr>
          <p:cNvSpPr/>
          <p:nvPr/>
        </p:nvSpPr>
        <p:spPr>
          <a:xfrm>
            <a:off x="3354248" y="3544214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8" name="Equation tile 11"/>
          <p:cNvSpPr/>
          <p:nvPr/>
        </p:nvSpPr>
        <p:spPr>
          <a:xfrm>
            <a:off x="6159856" y="3544214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9" name="Locked tag"/>
          <p:cNvSpPr txBox="1"/>
          <p:nvPr/>
        </p:nvSpPr>
        <p:spPr>
          <a:xfrm>
            <a:off x="7630439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70" name="Text 68"/>
          <p:cNvSpPr txBox="1"/>
          <p:nvPr/>
        </p:nvSpPr>
        <p:spPr>
          <a:xfrm>
            <a:off x="6269584" y="3635654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11</a:t>
            </a:r>
            <a:endParaRPr lang="en-US" sz="1200" dirty="0"/>
          </a:p>
        </p:txBody>
      </p:sp>
      <p:sp>
        <p:nvSpPr>
          <p:cNvPr id="71" name="Text 69"/>
          <p:cNvSpPr txBox="1"/>
          <p:nvPr/>
        </p:nvSpPr>
        <p:spPr>
          <a:xfrm>
            <a:off x="6705899" y="3580790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Kinetic and potential energy</a:t>
            </a:r>
            <a:endParaRPr lang="en-US" sz="1300" dirty="0"/>
          </a:p>
        </p:txBody>
      </p:sp>
      <p:sp>
        <p:nvSpPr>
          <p:cNvPr id="72" name="Text 70"/>
          <p:cNvSpPr txBox="1"/>
          <p:nvPr/>
        </p:nvSpPr>
        <p:spPr>
          <a:xfrm>
            <a:off x="6287872" y="3971203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baseline="-4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½mv</a:t>
            </a:r>
            <a:pPr indent="0" marL="0">
              <a:buNone/>
            </a:pPr>
            <a:r>
              <a:rPr lang="en-US" sz="1400" baseline="3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73" name="Link: Kinetic and potential energy">
            <a:hlinkClick r:id="rId12" tooltip="Kinetic and potential energy" action="ppaction://hlinksldjump"/>
          </p:cNvPr>
          <p:cNvSpPr/>
          <p:nvPr/>
        </p:nvSpPr>
        <p:spPr>
          <a:xfrm>
            <a:off x="6159856" y="3544214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4" name="Equation tile 12"/>
          <p:cNvSpPr/>
          <p:nvPr/>
        </p:nvSpPr>
        <p:spPr>
          <a:xfrm>
            <a:off x="8965463" y="3544214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5" name="Locked tag"/>
          <p:cNvSpPr txBox="1"/>
          <p:nvPr/>
        </p:nvSpPr>
        <p:spPr>
          <a:xfrm>
            <a:off x="10436047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76" name="Text 74"/>
          <p:cNvSpPr txBox="1"/>
          <p:nvPr/>
        </p:nvSpPr>
        <p:spPr>
          <a:xfrm>
            <a:off x="9075191" y="3635654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12</a:t>
            </a:r>
            <a:endParaRPr lang="en-US" sz="1200" dirty="0"/>
          </a:p>
        </p:txBody>
      </p:sp>
      <p:sp>
        <p:nvSpPr>
          <p:cNvPr id="77" name="Text 75"/>
          <p:cNvSpPr txBox="1"/>
          <p:nvPr/>
        </p:nvSpPr>
        <p:spPr>
          <a:xfrm>
            <a:off x="9511507" y="3580790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Power</a:t>
            </a:r>
            <a:endParaRPr lang="en-US" sz="1300" dirty="0"/>
          </a:p>
        </p:txBody>
      </p:sp>
      <p:sp>
        <p:nvSpPr>
          <p:cNvPr id="78" name="Text 76"/>
          <p:cNvSpPr txBox="1"/>
          <p:nvPr/>
        </p:nvSpPr>
        <p:spPr>
          <a:xfrm>
            <a:off x="9093479" y="3971203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ΔW / Δt</a:t>
            </a:r>
            <a:endParaRPr lang="en-US" sz="1400" dirty="0"/>
          </a:p>
        </p:txBody>
      </p:sp>
      <p:sp>
        <p:nvSpPr>
          <p:cNvPr id="79" name="Link: Power">
            <a:hlinkClick r:id="rId13" tooltip="Power" action="ppaction://hlinksldjump"/>
          </p:cNvPr>
          <p:cNvSpPr/>
          <p:nvPr/>
        </p:nvSpPr>
        <p:spPr>
          <a:xfrm>
            <a:off x="8965463" y="3544214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0" name="Equation tile 13"/>
          <p:cNvSpPr/>
          <p:nvPr/>
        </p:nvSpPr>
        <p:spPr>
          <a:xfrm>
            <a:off x="548640" y="4493362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81" name="Locked tag"/>
          <p:cNvSpPr txBox="1"/>
          <p:nvPr/>
        </p:nvSpPr>
        <p:spPr>
          <a:xfrm>
            <a:off x="2019224" y="5021885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2" name="Text 80"/>
          <p:cNvSpPr txBox="1"/>
          <p:nvPr/>
        </p:nvSpPr>
        <p:spPr>
          <a:xfrm>
            <a:off x="658368" y="4584802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13</a:t>
            </a:r>
            <a:endParaRPr lang="en-US" sz="1200" dirty="0"/>
          </a:p>
        </p:txBody>
      </p:sp>
      <p:sp>
        <p:nvSpPr>
          <p:cNvPr id="83" name="Text 81"/>
          <p:cNvSpPr txBox="1"/>
          <p:nvPr/>
        </p:nvSpPr>
        <p:spPr>
          <a:xfrm>
            <a:off x="1094683" y="4529938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Efficiency</a:t>
            </a:r>
            <a:endParaRPr lang="en-US" sz="1300" dirty="0"/>
          </a:p>
        </p:txBody>
      </p:sp>
      <p:sp>
        <p:nvSpPr>
          <p:cNvPr id="84" name="Text 82"/>
          <p:cNvSpPr txBox="1"/>
          <p:nvPr/>
        </p:nvSpPr>
        <p:spPr>
          <a:xfrm>
            <a:off x="676656" y="4920350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Mechanics and materials</a:t>
            </a:r>
            <a:endParaRPr lang="en-US" sz="1100" dirty="0"/>
          </a:p>
        </p:txBody>
      </p:sp>
      <p:sp>
        <p:nvSpPr>
          <p:cNvPr id="85" name="Link: Efficiency">
            <a:hlinkClick r:id="rId14" tooltip="Efficiency" action="ppaction://hlinksldjump"/>
          </p:cNvPr>
          <p:cNvSpPr/>
          <p:nvPr/>
        </p:nvSpPr>
        <p:spPr>
          <a:xfrm>
            <a:off x="548640" y="4493362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6" name="Equation tile 14"/>
          <p:cNvSpPr/>
          <p:nvPr/>
        </p:nvSpPr>
        <p:spPr>
          <a:xfrm>
            <a:off x="3354248" y="4493362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87" name="Locked tag"/>
          <p:cNvSpPr txBox="1"/>
          <p:nvPr/>
        </p:nvSpPr>
        <p:spPr>
          <a:xfrm>
            <a:off x="4824832" y="5021885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8" name="Text 86"/>
          <p:cNvSpPr txBox="1"/>
          <p:nvPr/>
        </p:nvSpPr>
        <p:spPr>
          <a:xfrm>
            <a:off x="3463976" y="4584802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14</a:t>
            </a:r>
            <a:endParaRPr lang="en-US" sz="1200" dirty="0"/>
          </a:p>
        </p:txBody>
      </p:sp>
      <p:sp>
        <p:nvSpPr>
          <p:cNvPr id="89" name="Text 87"/>
          <p:cNvSpPr txBox="1"/>
          <p:nvPr/>
        </p:nvSpPr>
        <p:spPr>
          <a:xfrm>
            <a:off x="3900291" y="4529938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Density</a:t>
            </a:r>
            <a:endParaRPr lang="en-US" sz="1300" dirty="0"/>
          </a:p>
        </p:txBody>
      </p:sp>
      <p:sp>
        <p:nvSpPr>
          <p:cNvPr id="90" name="Text 88"/>
          <p:cNvSpPr txBox="1"/>
          <p:nvPr/>
        </p:nvSpPr>
        <p:spPr>
          <a:xfrm>
            <a:off x="3482264" y="4920350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/ V</a:t>
            </a:r>
            <a:endParaRPr lang="en-US" sz="1400" dirty="0"/>
          </a:p>
        </p:txBody>
      </p:sp>
      <p:sp>
        <p:nvSpPr>
          <p:cNvPr id="91" name="Link: Density">
            <a:hlinkClick r:id="rId15" tooltip="Density" action="ppaction://hlinksldjump"/>
          </p:cNvPr>
          <p:cNvSpPr/>
          <p:nvPr/>
        </p:nvSpPr>
        <p:spPr>
          <a:xfrm>
            <a:off x="3354248" y="4493362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2" name="Equation tile 15"/>
          <p:cNvSpPr/>
          <p:nvPr/>
        </p:nvSpPr>
        <p:spPr>
          <a:xfrm>
            <a:off x="6159856" y="4493362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3" name="Locked tag"/>
          <p:cNvSpPr txBox="1"/>
          <p:nvPr/>
        </p:nvSpPr>
        <p:spPr>
          <a:xfrm>
            <a:off x="7630439" y="5021885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94" name="Text 92"/>
          <p:cNvSpPr txBox="1"/>
          <p:nvPr/>
        </p:nvSpPr>
        <p:spPr>
          <a:xfrm>
            <a:off x="6269584" y="4584802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15</a:t>
            </a:r>
            <a:endParaRPr lang="en-US" sz="1200" dirty="0"/>
          </a:p>
        </p:txBody>
      </p:sp>
      <p:sp>
        <p:nvSpPr>
          <p:cNvPr id="95" name="Text 93"/>
          <p:cNvSpPr txBox="1"/>
          <p:nvPr/>
        </p:nvSpPr>
        <p:spPr>
          <a:xfrm>
            <a:off x="6705899" y="4529938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Hooke's law</a:t>
            </a:r>
            <a:endParaRPr lang="en-US" sz="1300" dirty="0"/>
          </a:p>
        </p:txBody>
      </p:sp>
      <p:sp>
        <p:nvSpPr>
          <p:cNvPr id="96" name="Text 94"/>
          <p:cNvSpPr txBox="1"/>
          <p:nvPr/>
        </p:nvSpPr>
        <p:spPr>
          <a:xfrm>
            <a:off x="6287872" y="4920350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 ΔL</a:t>
            </a:r>
            <a:endParaRPr lang="en-US" sz="1400" dirty="0"/>
          </a:p>
        </p:txBody>
      </p:sp>
      <p:sp>
        <p:nvSpPr>
          <p:cNvPr id="97" name="Link: Hooke's law">
            <a:hlinkClick r:id="rId16" tooltip="Hooke's law" action="ppaction://hlinksldjump"/>
          </p:cNvPr>
          <p:cNvSpPr/>
          <p:nvPr/>
        </p:nvSpPr>
        <p:spPr>
          <a:xfrm>
            <a:off x="6159856" y="4493362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8" name="Equation tile 16"/>
          <p:cNvSpPr/>
          <p:nvPr/>
        </p:nvSpPr>
        <p:spPr>
          <a:xfrm>
            <a:off x="8965463" y="4493362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9" name="Locked tag"/>
          <p:cNvSpPr txBox="1"/>
          <p:nvPr/>
        </p:nvSpPr>
        <p:spPr>
          <a:xfrm>
            <a:off x="10436047" y="5021885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00" name="Text 98"/>
          <p:cNvSpPr txBox="1"/>
          <p:nvPr/>
        </p:nvSpPr>
        <p:spPr>
          <a:xfrm>
            <a:off x="9075191" y="4584802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16</a:t>
            </a:r>
            <a:endParaRPr lang="en-US" sz="1200" dirty="0"/>
          </a:p>
        </p:txBody>
      </p:sp>
      <p:sp>
        <p:nvSpPr>
          <p:cNvPr id="101" name="Text 99"/>
          <p:cNvSpPr txBox="1"/>
          <p:nvPr/>
        </p:nvSpPr>
        <p:spPr>
          <a:xfrm>
            <a:off x="9511507" y="4529938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Stress, strain and the Young modulus</a:t>
            </a:r>
            <a:endParaRPr lang="en-US" sz="1300" dirty="0"/>
          </a:p>
        </p:txBody>
      </p:sp>
      <p:sp>
        <p:nvSpPr>
          <p:cNvPr id="102" name="Text 100"/>
          <p:cNvSpPr txBox="1"/>
          <p:nvPr/>
        </p:nvSpPr>
        <p:spPr>
          <a:xfrm>
            <a:off x="9093479" y="4920350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Mechanics and materials</a:t>
            </a:r>
            <a:endParaRPr lang="en-US" sz="1100" dirty="0"/>
          </a:p>
        </p:txBody>
      </p:sp>
      <p:sp>
        <p:nvSpPr>
          <p:cNvPr id="103" name="Link: Stress, strain and the Young modulus">
            <a:hlinkClick r:id="rId17" tooltip="Stress, strain and the Young modulus" action="ppaction://hlinksldjump"/>
          </p:cNvPr>
          <p:cNvSpPr/>
          <p:nvPr/>
        </p:nvSpPr>
        <p:spPr>
          <a:xfrm>
            <a:off x="8965463" y="4493362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4" name="Equation tile 17"/>
          <p:cNvSpPr/>
          <p:nvPr/>
        </p:nvSpPr>
        <p:spPr>
          <a:xfrm>
            <a:off x="548640" y="5442509"/>
            <a:ext cx="2677592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05" name="Locked tag"/>
          <p:cNvSpPr txBox="1"/>
          <p:nvPr/>
        </p:nvSpPr>
        <p:spPr>
          <a:xfrm>
            <a:off x="2019224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06" name="Text 104"/>
          <p:cNvSpPr txBox="1"/>
          <p:nvPr/>
        </p:nvSpPr>
        <p:spPr>
          <a:xfrm>
            <a:off x="658368" y="5533949"/>
            <a:ext cx="344875" cy="344875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17</a:t>
            </a:r>
            <a:endParaRPr lang="en-US" sz="1200" dirty="0"/>
          </a:p>
        </p:txBody>
      </p:sp>
      <p:sp>
        <p:nvSpPr>
          <p:cNvPr id="107" name="Text 105"/>
          <p:cNvSpPr txBox="1"/>
          <p:nvPr/>
        </p:nvSpPr>
        <p:spPr>
          <a:xfrm>
            <a:off x="1094683" y="5479085"/>
            <a:ext cx="1875517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Elastic strain energy</a:t>
            </a:r>
            <a:endParaRPr lang="en-US" sz="1300" dirty="0"/>
          </a:p>
        </p:txBody>
      </p:sp>
      <p:sp>
        <p:nvSpPr>
          <p:cNvPr id="108" name="Learn marker"/>
          <p:cNvSpPr/>
          <p:nvPr/>
        </p:nvSpPr>
        <p:spPr>
          <a:xfrm>
            <a:off x="2979344" y="5552237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09" name="Text 107"/>
          <p:cNvSpPr txBox="1"/>
          <p:nvPr/>
        </p:nvSpPr>
        <p:spPr>
          <a:xfrm>
            <a:off x="676656" y="5869497"/>
            <a:ext cx="2448992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½ F ΔL</a:t>
            </a:r>
            <a:endParaRPr lang="en-US" sz="1400" dirty="0"/>
          </a:p>
        </p:txBody>
      </p:sp>
      <p:sp>
        <p:nvSpPr>
          <p:cNvPr id="110" name="Link: Elastic strain energy">
            <a:hlinkClick r:id="rId18" tooltip="Elastic strain energy" action="ppaction://hlinksldjump"/>
          </p:cNvPr>
          <p:cNvSpPr/>
          <p:nvPr/>
        </p:nvSpPr>
        <p:spPr>
          <a:xfrm>
            <a:off x="548640" y="5442509"/>
            <a:ext cx="2677592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Equation of motion: v²</a:t>
            </a:r>
            <a:endParaRPr lang="en-US" sz="2800" dirty="0"/>
          </a:p>
        </p:txBody>
      </p:sp>
      <p:sp>
        <p:nvSpPr>
          <p:cNvPr id="3" name="Label: 3.4  MECHANIC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3.4  MECHANICS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4F8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card"/>
          <p:cNvSpPr/>
          <p:nvPr/>
        </p:nvSpPr>
        <p:spPr>
          <a:xfrm>
            <a:off x="548640" y="1691640"/>
            <a:ext cx="5394960" cy="1600200"/>
          </a:xfrm>
          <a:prstGeom prst="roundRect">
            <a:avLst>
              <a:gd name="adj" fmla="val 8000"/>
            </a:avLst>
          </a:prstGeom>
          <a:solidFill>
            <a:schemeClr val="accent3"/>
          </a:solidFill>
          <a:ln/>
        </p:spPr>
      </p:sp>
      <p:sp>
        <p:nvSpPr>
          <p:cNvPr id="17" name="Data sheet badge"/>
          <p:cNvSpPr txBox="1"/>
          <p:nvPr/>
        </p:nvSpPr>
        <p:spPr>
          <a:xfrm>
            <a:off x="685800" y="1783080"/>
            <a:ext cx="5120640" cy="29260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●  ON THE DATA SHEET</a:t>
            </a:r>
            <a:endParaRPr lang="en-US" sz="1100" dirty="0"/>
          </a:p>
        </p:txBody>
      </p:sp>
      <p:sp>
        <p:nvSpPr>
          <p:cNvPr id="18" name="Equation"/>
          <p:cNvSpPr txBox="1"/>
          <p:nvPr/>
        </p:nvSpPr>
        <p:spPr>
          <a:xfrm>
            <a:off x="731520" y="2121408"/>
            <a:ext cx="50292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36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u</a:t>
            </a:r>
            <a:pPr algn="ctr" indent="0" marL="0">
              <a:buNone/>
            </a:pPr>
            <a:r>
              <a:rPr lang="en-US" sz="36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+ 2as</a:t>
            </a:r>
            <a:endParaRPr lang="en-US" sz="3600" dirty="0"/>
          </a:p>
        </p:txBody>
      </p:sp>
      <p:sp>
        <p:nvSpPr>
          <p:cNvPr id="19" name="Symbols card"/>
          <p:cNvSpPr/>
          <p:nvPr/>
        </p:nvSpPr>
        <p:spPr>
          <a:xfrm>
            <a:off x="548640" y="3429000"/>
            <a:ext cx="539496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352044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3"/>
                </a:solidFill>
              </a:rPr>
              <a:t>WHERE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3776472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v, u  final and initial velocity (m s⁻¹)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a  acceleration (m s⁻²)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s  displacement (m)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Use it when there's no time in the question</a:t>
            </a:r>
            <a:endParaRPr lang="en-US" sz="1250" dirty="0"/>
          </a:p>
        </p:txBody>
      </p:sp>
      <p:sp>
        <p:nvSpPr>
          <p:cNvPr id="22" name="Tip card"/>
          <p:cNvSpPr/>
          <p:nvPr/>
        </p:nvSpPr>
        <p:spPr>
          <a:xfrm>
            <a:off x="548640" y="5029200"/>
            <a:ext cx="5394960" cy="1216152"/>
          </a:xfrm>
          <a:prstGeom prst="roundRect">
            <a:avLst>
              <a:gd name="adj" fmla="val 10526"/>
            </a:avLst>
          </a:prstGeom>
          <a:solidFill>
            <a:schemeClr val="tx2"/>
          </a:solidFill>
          <a:ln/>
        </p:spPr>
      </p:sp>
      <p:sp>
        <p:nvSpPr>
          <p:cNvPr id="23" name="Tip circle"/>
          <p:cNvSpPr/>
          <p:nvPr/>
        </p:nvSpPr>
        <p:spPr>
          <a:xfrm>
            <a:off x="731520" y="5193792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4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319522"/>
            <a:ext cx="251460" cy="25146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417320" y="51023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EXAMINER'S TIP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417320" y="5349240"/>
            <a:ext cx="4343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Rearrange carefully: s = (v² − u²) / 2a. Remember the square root at the end when finding v.</a:t>
            </a:r>
            <a:endParaRPr lang="en-US" sz="1250" dirty="0"/>
          </a:p>
        </p:txBody>
      </p:sp>
      <p:sp>
        <p:nvSpPr>
          <p:cNvPr id="27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3"/>
                </a:solidFill>
              </a:rPr>
              <a:t>WORKED EXAMPLE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446520" y="2176272"/>
            <a:ext cx="492221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 car moving at 15 m s⁻¹ accelerates at 2.0 m s⁻² over 50 m. Calculate its final speed.</a:t>
            </a:r>
            <a:endParaRPr lang="en-US" sz="1500" dirty="0"/>
          </a:p>
        </p:txBody>
      </p:sp>
      <p:sp>
        <p:nvSpPr>
          <p:cNvPr id="30" name="Worked steps"/>
          <p:cNvSpPr txBox="1"/>
          <p:nvPr/>
        </p:nvSpPr>
        <p:spPr>
          <a:xfrm>
            <a:off x="6446520" y="3566160"/>
            <a:ext cx="492221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v² = 15² + 2 × 2.0 × 50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v² = 225 + 200 = 425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3"/>
                </a:solidFill>
              </a:rPr>
              <a:t>v = 20.6 m s⁻¹</a:t>
            </a:r>
            <a:endParaRPr lang="en-US" sz="1500" dirty="0"/>
          </a:p>
        </p:txBody>
      </p:sp>
      <p:sp>
        <p:nvSpPr>
          <p:cNvPr id="31" name="Derivation button"/>
          <p:cNvSpPr txBox="1"/>
          <p:nvPr/>
        </p:nvSpPr>
        <p:spPr>
          <a:xfrm>
            <a:off x="6446520" y="5623560"/>
            <a:ext cx="2514600" cy="438912"/>
          </a:xfrm>
          <a:prstGeom prst="roundRect">
            <a:avLst>
              <a:gd name="adj" fmla="val 25000"/>
            </a:avLst>
          </a:prstGeom>
          <a:solidFill>
            <a:srgbClr val="0D1321"/>
          </a:solidFill>
          <a:ln w="19050">
            <a:solidFill>
              <a:srgbClr val="A78BF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78BFA"/>
                </a:solidFill>
              </a:rPr>
              <a:t>DERIVATION · STRETCH  →</a:t>
            </a:r>
            <a:endParaRPr lang="en-US" sz="1200" dirty="0"/>
          </a:p>
        </p:txBody>
      </p:sp>
      <p:sp>
        <p:nvSpPr>
          <p:cNvPr id="32" name="Link: Derivation">
            <a:hlinkClick r:id="rId7" tooltip="Derivation" action="ppaction://hlinksldjump"/>
          </p:cNvPr>
          <p:cNvSpPr/>
          <p:nvPr/>
        </p:nvSpPr>
        <p:spPr>
          <a:xfrm>
            <a:off x="6446520" y="5623560"/>
            <a:ext cx="251460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3" name="Button: YOUR TURN  →"/>
          <p:cNvSpPr txBox="1"/>
          <p:nvPr/>
        </p:nvSpPr>
        <p:spPr>
          <a:xfrm>
            <a:off x="9357055" y="5623560"/>
            <a:ext cx="2011680" cy="438912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4" name="Link: YOUR TURN  →">
            <a:hlinkClick r:id="rId8" tooltip="YOUR TURN  →" action="ppaction://hlinksldjump"/>
          </p:cNvPr>
          <p:cNvSpPr/>
          <p:nvPr/>
        </p:nvSpPr>
        <p:spPr>
          <a:xfrm>
            <a:off x="9357055" y="5623560"/>
            <a:ext cx="201168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Equation of motion: v²</a:t>
            </a:r>
            <a:endParaRPr lang="en-US" sz="2800" dirty="0"/>
          </a:p>
        </p:txBody>
      </p:sp>
      <p:sp>
        <p:nvSpPr>
          <p:cNvPr id="3" name="Label: 3.4  MECHANIC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3.4  MECHANICS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4F8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u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+ 2as</a:t>
            </a:r>
            <a:endParaRPr lang="en-US" sz="1100" dirty="0"/>
          </a:p>
        </p:txBody>
      </p:sp>
      <p:sp>
        <p:nvSpPr>
          <p:cNvPr id="18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19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An object starts from rest and accelerates at 4.0 m s⁻² over 18 m. Calculate its final speed.</a:t>
            </a:r>
            <a:endParaRPr lang="en-US" sz="1700" dirty="0"/>
          </a:p>
        </p:txBody>
      </p:sp>
      <p:sp>
        <p:nvSpPr>
          <p:cNvPr id="24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car travelling at 30 m s⁻¹ brakes with a deceleration of 6.0 m s⁻². Calculate its stopping distance.</a:t>
            </a:r>
            <a:endParaRPr lang="en-US" sz="1700" dirty="0"/>
          </a:p>
        </p:txBody>
      </p:sp>
      <p:sp>
        <p:nvSpPr>
          <p:cNvPr id="28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ball is thrown straight up at 20 m s⁻¹. Calculate the maximum height it reaches.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Equation of motion: v²</a:t>
            </a:r>
            <a:endParaRPr lang="en-US" sz="2800" dirty="0"/>
          </a:p>
        </p:txBody>
      </p:sp>
      <p:sp>
        <p:nvSpPr>
          <p:cNvPr id="3" name="Label: 3.4  MECHANIC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3.4  MECHANICS</a:t>
            </a:r>
            <a:endParaRPr lang="en-US" sz="1100" dirty="0"/>
          </a:p>
        </p:txBody>
      </p:sp>
      <p:sp>
        <p:nvSpPr>
          <p:cNvPr id="4" name="Label: PAPER 1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4F8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u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+ 2as</a:t>
            </a:r>
            <a:endParaRPr lang="en-US" sz="1100" dirty="0"/>
          </a:p>
        </p:txBody>
      </p:sp>
      <p:sp>
        <p:nvSpPr>
          <p:cNvPr id="18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19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Button: NEXT: DERIVATION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NEXT: DERIVATION →</a:t>
            </a:r>
            <a:endParaRPr lang="en-US" sz="1300" dirty="0"/>
          </a:p>
        </p:txBody>
      </p:sp>
      <p:sp>
        <p:nvSpPr>
          <p:cNvPr id="21" name="Link: NEXT: DERIVATION →">
            <a:hlinkClick r:id="rId7" tooltip="NEXT: DERIVATION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2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4F8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v² = 0 + 2 × 4.0 × 18 = 144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v = 12 m s⁻¹</a:t>
            </a:r>
            <a:endParaRPr lang="en-US" sz="1400" dirty="0"/>
          </a:p>
        </p:txBody>
      </p:sp>
      <p:sp>
        <p:nvSpPr>
          <p:cNvPr id="26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4F8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0 = 30² + 2 × (−6.0) × 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s = 75 m</a:t>
            </a:r>
            <a:endParaRPr lang="en-US" sz="1400" dirty="0"/>
          </a:p>
        </p:txBody>
      </p:sp>
      <p:sp>
        <p:nvSpPr>
          <p:cNvPr id="30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4F8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0 = 20² − 2 × 9.81 × 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s = 20.4 m</a:t>
            </a:r>
            <a:endParaRPr lang="en-US" sz="1400" dirty="0"/>
          </a:p>
        </p:txBody>
      </p:sp>
      <p:sp>
        <p:nvSpPr>
          <p:cNvPr id="34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5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  ·  AQA EXAMINERS' REPORT 2019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In multi-step motion questions, using the wrong suvat equation was a common error. List the knowns first and pick the equation that fits.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: STRETCH  ·  EXTENSION DERIVATION"/>
          <p:cNvSpPr txBox="1"/>
          <p:nvPr/>
        </p:nvSpPr>
        <p:spPr>
          <a:xfrm>
            <a:off x="548640" y="411480"/>
            <a:ext cx="320040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STRETCH  ·  EXTENSION DERIVATION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3886200" y="4114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Stretch</a:t>
            </a:r>
            <a:endParaRPr lang="en-US" sz="1200" dirty="0"/>
          </a:p>
        </p:txBody>
      </p:sp>
      <p:sp>
        <p:nvSpPr>
          <p:cNvPr id="4" name="Button: ←  TOPIC"/>
          <p:cNvSpPr txBox="1"/>
          <p:nvPr/>
        </p:nvSpPr>
        <p:spPr>
          <a:xfrm>
            <a:off x="6812280" y="411480"/>
            <a:ext cx="137160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5" name="Link: ←  TOPIC">
            <a:hlinkClick r:id="rId1" tooltip="←  TOPIC" action="ppaction://hlinksldjump"/>
          </p:cNvPr>
          <p:cNvSpPr/>
          <p:nvPr/>
        </p:nvSpPr>
        <p:spPr>
          <a:xfrm>
            <a:off x="6812280" y="411480"/>
            <a:ext cx="137160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Button: DERIVATIONS"/>
          <p:cNvSpPr txBox="1"/>
          <p:nvPr/>
        </p:nvSpPr>
        <p:spPr>
          <a:xfrm>
            <a:off x="8275320" y="411480"/>
            <a:ext cx="16916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DERIVATIONS</a:t>
            </a:r>
            <a:endParaRPr lang="en-US" sz="1200" dirty="0"/>
          </a:p>
        </p:txBody>
      </p:sp>
      <p:sp>
        <p:nvSpPr>
          <p:cNvPr id="7" name="Link: DERIVATIONS">
            <a:hlinkClick r:id="rId2" tooltip="DERIVATIONS" action="ppaction://hlinksldjump"/>
          </p:cNvPr>
          <p:cNvSpPr/>
          <p:nvPr/>
        </p:nvSpPr>
        <p:spPr>
          <a:xfrm>
            <a:off x="8275320" y="411480"/>
            <a:ext cx="16916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3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Derivation: Equations of motion from a v–t graph</a:t>
            </a:r>
            <a:endParaRPr lang="en-US" sz="2800" dirty="0"/>
          </a:p>
        </p:txBody>
      </p:sp>
      <p:sp>
        <p:nvSpPr>
          <p:cNvPr id="11" name="Start from"/>
          <p:cNvSpPr/>
          <p:nvPr/>
        </p:nvSpPr>
        <p:spPr>
          <a:xfrm>
            <a:off x="548640" y="1691640"/>
            <a:ext cx="731520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49808" y="1691640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</a:rPr>
              <a:t>START FROM   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A straight-line velocity–time graph from u to v in time t (constant acceleration a).</a:t>
            </a:r>
            <a:endParaRPr lang="en-US" sz="1000" dirty="0"/>
          </a:p>
        </p:txBody>
      </p:sp>
      <p:sp>
        <p:nvSpPr>
          <p:cNvPr id="13" name="Step 1"/>
          <p:cNvSpPr/>
          <p:nvPr/>
        </p:nvSpPr>
        <p:spPr>
          <a:xfrm>
            <a:off x="548640" y="2377440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611755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2377440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Gradient = acceleration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(v − u) / t   →   v = u + at</a:t>
            </a:r>
            <a:endParaRPr lang="en-US" sz="1200" dirty="0"/>
          </a:p>
        </p:txBody>
      </p:sp>
      <p:sp>
        <p:nvSpPr>
          <p:cNvPr id="16" name="Step 2"/>
          <p:cNvSpPr/>
          <p:nvPr/>
        </p:nvSpPr>
        <p:spPr>
          <a:xfrm>
            <a:off x="548640" y="3376422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13232" y="3610737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3376422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Area under the graph (a trapezium) = displacement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½(u + v)t</a:t>
            </a:r>
            <a:endParaRPr lang="en-US" sz="1200" dirty="0"/>
          </a:p>
        </p:txBody>
      </p:sp>
      <p:sp>
        <p:nvSpPr>
          <p:cNvPr id="19" name="Step 3"/>
          <p:cNvSpPr/>
          <p:nvPr/>
        </p:nvSpPr>
        <p:spPr>
          <a:xfrm>
            <a:off x="548640" y="4375404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13232" y="4609719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325880" y="4375404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Substitute v = u + at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ut + ½at²</a:t>
            </a:r>
            <a:endParaRPr lang="en-US" sz="1200" dirty="0"/>
          </a:p>
        </p:txBody>
      </p:sp>
      <p:sp>
        <p:nvSpPr>
          <p:cNvPr id="22" name="Step 4"/>
          <p:cNvSpPr/>
          <p:nvPr/>
        </p:nvSpPr>
        <p:spPr>
          <a:xfrm>
            <a:off x="548640" y="5374386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13232" y="5608701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325880" y="5374386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Substitute t = (v − u) / a into s = ½(u + v)t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= u² + 2as</a:t>
            </a:r>
            <a:endParaRPr lang="en-US" sz="1200" dirty="0"/>
          </a:p>
        </p:txBody>
      </p:sp>
      <p:sp>
        <p:nvSpPr>
          <p:cNvPr id="25" name="Result card"/>
          <p:cNvSpPr/>
          <p:nvPr/>
        </p:nvSpPr>
        <p:spPr>
          <a:xfrm>
            <a:off x="8092440" y="1691640"/>
            <a:ext cx="3550615" cy="1600200"/>
          </a:xfrm>
          <a:prstGeom prst="roundRect">
            <a:avLst>
              <a:gd name="adj" fmla="val 8000"/>
            </a:avLst>
          </a:prstGeom>
          <a:solidFill>
            <a:schemeClr val="accent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293608" y="1783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RESULT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8229600" y="2057400"/>
            <a:ext cx="32762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u + at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ut + ½at²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= u² + 2as</a:t>
            </a:r>
            <a:endParaRPr lang="en-US" sz="1500" dirty="0"/>
          </a:p>
        </p:txBody>
      </p:sp>
      <p:sp>
        <p:nvSpPr>
          <p:cNvPr id="28" name="Tip card"/>
          <p:cNvSpPr/>
          <p:nvPr/>
        </p:nvSpPr>
        <p:spPr>
          <a:xfrm>
            <a:off x="8092440" y="3429000"/>
            <a:ext cx="3550615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Tip circle"/>
          <p:cNvSpPr/>
          <p:nvPr/>
        </p:nvSpPr>
        <p:spPr>
          <a:xfrm>
            <a:off x="8275320" y="3584448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0" name="Tip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050" y="3710178"/>
            <a:ext cx="251460" cy="251460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8915400" y="3657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5"/>
                </a:solidFill>
              </a:rPr>
              <a:t>EXAM TIP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8293608" y="4206240"/>
            <a:ext cx="3148279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Sketch the v–t graph and label u, v and t – the whole derivation is just 'gradient' and 'area'.</a:t>
            </a:r>
            <a:endParaRPr lang="en-US" sz="1300" dirty="0"/>
          </a:p>
        </p:txBody>
      </p:sp>
      <p:sp>
        <p:nvSpPr>
          <p:cNvPr id="33" name="Button: ←  EQUATION"/>
          <p:cNvSpPr txBox="1"/>
          <p:nvPr/>
        </p:nvSpPr>
        <p:spPr>
          <a:xfrm>
            <a:off x="8092440" y="5715000"/>
            <a:ext cx="1706728" cy="54864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EQUATION</a:t>
            </a:r>
            <a:endParaRPr lang="en-US" sz="1200" dirty="0"/>
          </a:p>
        </p:txBody>
      </p:sp>
      <p:sp>
        <p:nvSpPr>
          <p:cNvPr id="34" name="Link: ←  EQUATION">
            <a:hlinkClick r:id="rId5" tooltip="←  EQUATION" action="ppaction://hlinksldjump"/>
          </p:cNvPr>
          <p:cNvSpPr/>
          <p:nvPr/>
        </p:nvSpPr>
        <p:spPr>
          <a:xfrm>
            <a:off x="8092440" y="5715000"/>
            <a:ext cx="1706728" cy="548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5" name="Button: NEXT EQUATION →"/>
          <p:cNvSpPr txBox="1"/>
          <p:nvPr/>
        </p:nvSpPr>
        <p:spPr>
          <a:xfrm>
            <a:off x="9936328" y="5715000"/>
            <a:ext cx="1706728" cy="548640"/>
          </a:xfrm>
          <a:prstGeom prst="roundRect">
            <a:avLst>
              <a:gd name="adj" fmla="val 20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NEXT EQUATION →</a:t>
            </a:r>
            <a:endParaRPr lang="en-US" sz="1100" dirty="0"/>
          </a:p>
        </p:txBody>
      </p:sp>
      <p:sp>
        <p:nvSpPr>
          <p:cNvPr id="36" name="Link: NEXT EQUATION →">
            <a:hlinkClick r:id="rId6" tooltip="NEXT EQUATION →" action="ppaction://hlinksldjump"/>
          </p:cNvPr>
          <p:cNvSpPr/>
          <p:nvPr/>
        </p:nvSpPr>
        <p:spPr>
          <a:xfrm>
            <a:off x="9936328" y="5715000"/>
            <a:ext cx="1706728" cy="548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4"/>
                </a:solidFill>
              </a:rPr>
              <a:t>3.5  ·  PAPER 1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019224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Current, p.d. and resistance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76656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ΔQ / Δt</a:t>
            </a:r>
            <a:endParaRPr lang="en-US" sz="1400" dirty="0"/>
          </a:p>
        </p:txBody>
      </p:sp>
      <p:sp>
        <p:nvSpPr>
          <p:cNvPr id="11" name="Link: Current, p.d. and resistance">
            <a:hlinkClick r:id="rId2" tooltip="Current, p.d. and resistance" action="ppaction://hlinksldjump"/>
          </p:cNvPr>
          <p:cNvSpPr/>
          <p:nvPr/>
        </p:nvSpPr>
        <p:spPr>
          <a:xfrm>
            <a:off x="548640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3354248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4824832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939464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Resistivity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482264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RA / L</a:t>
            </a:r>
            <a:endParaRPr lang="en-US" sz="1400" dirty="0"/>
          </a:p>
        </p:txBody>
      </p:sp>
      <p:sp>
        <p:nvSpPr>
          <p:cNvPr id="17" name="Link: Resistivity">
            <a:hlinkClick r:id="rId3" tooltip="Resistivity" action="ppaction://hlinksldjump"/>
          </p:cNvPr>
          <p:cNvSpPr/>
          <p:nvPr/>
        </p:nvSpPr>
        <p:spPr>
          <a:xfrm>
            <a:off x="3354248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6159856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7630439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745072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Resistors in series and parallel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287872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400" baseline="-40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R</a:t>
            </a:r>
            <a:pPr indent="0" marL="0">
              <a:buNone/>
            </a:pPr>
            <a:r>
              <a:rPr lang="en-US" sz="1400" baseline="-40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R</a:t>
            </a:r>
            <a:pPr indent="0" marL="0">
              <a:buNone/>
            </a:pPr>
            <a:r>
              <a:rPr lang="en-US" sz="1400" baseline="-40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</a:t>
            </a:r>
            <a:endParaRPr lang="en-US" sz="1400" dirty="0"/>
          </a:p>
        </p:txBody>
      </p:sp>
      <p:sp>
        <p:nvSpPr>
          <p:cNvPr id="23" name="Link: Resistors in series and parallel">
            <a:hlinkClick r:id="rId4" tooltip="Resistors in series and parallel" action="ppaction://hlinksldjump"/>
          </p:cNvPr>
          <p:cNvSpPr/>
          <p:nvPr/>
        </p:nvSpPr>
        <p:spPr>
          <a:xfrm>
            <a:off x="6159856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4" name="Equation tile 4"/>
          <p:cNvSpPr/>
          <p:nvPr/>
        </p:nvSpPr>
        <p:spPr>
          <a:xfrm>
            <a:off x="8965463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5" name="Locked tag"/>
          <p:cNvSpPr txBox="1"/>
          <p:nvPr/>
        </p:nvSpPr>
        <p:spPr>
          <a:xfrm>
            <a:off x="10436047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6" name="Text 24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550679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Electrical power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9093479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VI = I</a:t>
            </a:r>
            <a:pPr indent="0" marL="0">
              <a:buNone/>
            </a:pPr>
            <a:r>
              <a:rPr lang="en-US" sz="1400" baseline="30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V</a:t>
            </a:r>
            <a:pPr indent="0" marL="0">
              <a:buNone/>
            </a:pPr>
            <a:r>
              <a:rPr lang="en-US" sz="1400" baseline="30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R</a:t>
            </a:r>
            <a:endParaRPr lang="en-US" sz="1400" dirty="0"/>
          </a:p>
        </p:txBody>
      </p:sp>
      <p:sp>
        <p:nvSpPr>
          <p:cNvPr id="29" name="Link: Electrical power">
            <a:hlinkClick r:id="rId5" tooltip="Electrical power" action="ppaction://hlinksldjump"/>
          </p:cNvPr>
          <p:cNvSpPr/>
          <p:nvPr/>
        </p:nvSpPr>
        <p:spPr>
          <a:xfrm>
            <a:off x="8965463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0" name="Equation tile 5"/>
          <p:cNvSpPr/>
          <p:nvPr/>
        </p:nvSpPr>
        <p:spPr>
          <a:xfrm>
            <a:off x="548640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1" name="Locked tag"/>
          <p:cNvSpPr txBox="1"/>
          <p:nvPr/>
        </p:nvSpPr>
        <p:spPr>
          <a:xfrm>
            <a:off x="2019224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658368" y="3602736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133856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EMF and internal resistance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 = E / Q</a:t>
            </a:r>
            <a:endParaRPr lang="en-US" sz="1400" dirty="0"/>
          </a:p>
        </p:txBody>
      </p:sp>
      <p:sp>
        <p:nvSpPr>
          <p:cNvPr id="35" name="Link: EMF and internal resistance">
            <a:hlinkClick r:id="rId6" tooltip="EMF and internal resistance" action="ppaction://hlinksldjump"/>
          </p:cNvPr>
          <p:cNvSpPr/>
          <p:nvPr/>
        </p:nvSpPr>
        <p:spPr>
          <a:xfrm>
            <a:off x="548640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Equation tile 6"/>
          <p:cNvSpPr/>
          <p:nvPr/>
        </p:nvSpPr>
        <p:spPr>
          <a:xfrm>
            <a:off x="3354248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7" name="Locked tag"/>
          <p:cNvSpPr txBox="1"/>
          <p:nvPr/>
        </p:nvSpPr>
        <p:spPr>
          <a:xfrm>
            <a:off x="4824832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3463976" y="3602736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3939464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Potential divider</a:t>
            </a:r>
            <a:endParaRPr lang="en-US" sz="1300" dirty="0"/>
          </a:p>
        </p:txBody>
      </p:sp>
      <p:sp>
        <p:nvSpPr>
          <p:cNvPr id="40" name="Learn marker"/>
          <p:cNvSpPr/>
          <p:nvPr/>
        </p:nvSpPr>
        <p:spPr>
          <a:xfrm>
            <a:off x="5784952" y="3621024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3482264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Electricity</a:t>
            </a:r>
            <a:endParaRPr lang="en-US" sz="1100" dirty="0"/>
          </a:p>
        </p:txBody>
      </p:sp>
      <p:sp>
        <p:nvSpPr>
          <p:cNvPr id="42" name="Link: Potential divider">
            <a:hlinkClick r:id="rId7" tooltip="Potential divider" action="ppaction://hlinksldjump"/>
          </p:cNvPr>
          <p:cNvSpPr/>
          <p:nvPr/>
        </p:nvSpPr>
        <p:spPr>
          <a:xfrm>
            <a:off x="3354248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motion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6"/>
                </a:solidFill>
              </a:rPr>
              <a:t>3.6.1  ·  PAPER 1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019224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Angular speed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76656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 = v / r</a:t>
            </a:r>
            <a:endParaRPr lang="en-US" sz="1400" dirty="0"/>
          </a:p>
        </p:txBody>
      </p:sp>
      <p:sp>
        <p:nvSpPr>
          <p:cNvPr id="11" name="Link: Angular speed">
            <a:hlinkClick r:id="rId2" tooltip="Angular speed" action="ppaction://hlinksldjump"/>
          </p:cNvPr>
          <p:cNvSpPr/>
          <p:nvPr/>
        </p:nvSpPr>
        <p:spPr>
          <a:xfrm>
            <a:off x="548640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3354248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4824832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939464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Centripetal acceleration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482264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v</a:t>
            </a:r>
            <a:pPr indent="0" marL="0">
              <a:buNone/>
            </a:pPr>
            <a:r>
              <a:rPr lang="en-US" sz="1400" baseline="3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r = ω</a:t>
            </a:r>
            <a:pPr indent="0" marL="0">
              <a:buNone/>
            </a:pPr>
            <a:r>
              <a:rPr lang="en-US" sz="1400" baseline="3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</a:t>
            </a:r>
            <a:endParaRPr lang="en-US" sz="1400" dirty="0"/>
          </a:p>
        </p:txBody>
      </p:sp>
      <p:sp>
        <p:nvSpPr>
          <p:cNvPr id="17" name="Link: Centripetal acceleration">
            <a:hlinkClick r:id="rId3" tooltip="Centripetal acceleration" action="ppaction://hlinksldjump"/>
          </p:cNvPr>
          <p:cNvSpPr/>
          <p:nvPr/>
        </p:nvSpPr>
        <p:spPr>
          <a:xfrm>
            <a:off x="3354248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6159856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7630439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745072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Centripetal force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287872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mv</a:t>
            </a:r>
            <a:pPr indent="0" marL="0">
              <a:buNone/>
            </a:pPr>
            <a:r>
              <a:rPr lang="en-US" sz="1400" baseline="3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r = mω</a:t>
            </a:r>
            <a:pPr indent="0" marL="0">
              <a:buNone/>
            </a:pPr>
            <a:r>
              <a:rPr lang="en-US" sz="1400" baseline="3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</a:t>
            </a:r>
            <a:endParaRPr lang="en-US" sz="1400" dirty="0"/>
          </a:p>
        </p:txBody>
      </p:sp>
      <p:sp>
        <p:nvSpPr>
          <p:cNvPr id="23" name="Link: Centripetal force">
            <a:hlinkClick r:id="rId4" tooltip="Centripetal force" action="ppaction://hlinksldjump"/>
          </p:cNvPr>
          <p:cNvSpPr/>
          <p:nvPr/>
        </p:nvSpPr>
        <p:spPr>
          <a:xfrm>
            <a:off x="6159856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4" name="Equation tile 4"/>
          <p:cNvSpPr/>
          <p:nvPr/>
        </p:nvSpPr>
        <p:spPr>
          <a:xfrm>
            <a:off x="8965463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5" name="Locked tag"/>
          <p:cNvSpPr txBox="1"/>
          <p:nvPr/>
        </p:nvSpPr>
        <p:spPr>
          <a:xfrm>
            <a:off x="10436047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6" name="Text 24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550679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SHM: acceleration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9093479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−ω</a:t>
            </a:r>
            <a:pPr indent="0" marL="0">
              <a:buNone/>
            </a:pPr>
            <a:r>
              <a:rPr lang="en-US" sz="1400" baseline="3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endParaRPr lang="en-US" sz="1400" dirty="0"/>
          </a:p>
        </p:txBody>
      </p:sp>
      <p:sp>
        <p:nvSpPr>
          <p:cNvPr id="29" name="Link: SHM: acceleration">
            <a:hlinkClick r:id="rId5" tooltip="SHM: acceleration" action="ppaction://hlinksldjump"/>
          </p:cNvPr>
          <p:cNvSpPr/>
          <p:nvPr/>
        </p:nvSpPr>
        <p:spPr>
          <a:xfrm>
            <a:off x="8965463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0" name="Equation tile 5"/>
          <p:cNvSpPr/>
          <p:nvPr/>
        </p:nvSpPr>
        <p:spPr>
          <a:xfrm>
            <a:off x="548640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1" name="Locked tag"/>
          <p:cNvSpPr txBox="1"/>
          <p:nvPr/>
        </p:nvSpPr>
        <p:spPr>
          <a:xfrm>
            <a:off x="2019224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658368" y="3319272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133856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SHM: displacement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A cos(ωt)</a:t>
            </a:r>
            <a:endParaRPr lang="en-US" sz="1400" dirty="0"/>
          </a:p>
        </p:txBody>
      </p:sp>
      <p:sp>
        <p:nvSpPr>
          <p:cNvPr id="35" name="Link: SHM: displacement">
            <a:hlinkClick r:id="rId6" tooltip="SHM: displacement" action="ppaction://hlinksldjump"/>
          </p:cNvPr>
          <p:cNvSpPr/>
          <p:nvPr/>
        </p:nvSpPr>
        <p:spPr>
          <a:xfrm>
            <a:off x="548640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Equation tile 6"/>
          <p:cNvSpPr/>
          <p:nvPr/>
        </p:nvSpPr>
        <p:spPr>
          <a:xfrm>
            <a:off x="3354248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7" name="Locked tag"/>
          <p:cNvSpPr txBox="1"/>
          <p:nvPr/>
        </p:nvSpPr>
        <p:spPr>
          <a:xfrm>
            <a:off x="4824832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3463976" y="3319272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3939464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SHM: speed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3482264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± ω √(A</a:t>
            </a:r>
            <a:pPr indent="0" marL="0">
              <a:buNone/>
            </a:pPr>
            <a:r>
              <a:rPr lang="en-US" sz="1400" baseline="3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x</a:t>
            </a:r>
            <a:pPr indent="0" marL="0">
              <a:buNone/>
            </a:pPr>
            <a:r>
              <a:rPr lang="en-US" sz="1400" baseline="3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</p:txBody>
      </p:sp>
      <p:sp>
        <p:nvSpPr>
          <p:cNvPr id="41" name="Link: SHM: speed">
            <a:hlinkClick r:id="rId7" tooltip="SHM: speed" action="ppaction://hlinksldjump"/>
          </p:cNvPr>
          <p:cNvSpPr/>
          <p:nvPr/>
        </p:nvSpPr>
        <p:spPr>
          <a:xfrm>
            <a:off x="3354248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2" name="Equation tile 7"/>
          <p:cNvSpPr/>
          <p:nvPr/>
        </p:nvSpPr>
        <p:spPr>
          <a:xfrm>
            <a:off x="6159856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3" name="Locked tag"/>
          <p:cNvSpPr txBox="1"/>
          <p:nvPr/>
        </p:nvSpPr>
        <p:spPr>
          <a:xfrm>
            <a:off x="7630439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4" name="Text 42"/>
          <p:cNvSpPr txBox="1"/>
          <p:nvPr/>
        </p:nvSpPr>
        <p:spPr>
          <a:xfrm>
            <a:off x="6269584" y="3319272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6745072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SHM: maximum speed and acceleration</a:t>
            </a:r>
            <a:endParaRPr lang="en-US" sz="1300" dirty="0"/>
          </a:p>
        </p:txBody>
      </p:sp>
      <p:sp>
        <p:nvSpPr>
          <p:cNvPr id="46" name="Text 44"/>
          <p:cNvSpPr txBox="1"/>
          <p:nvPr/>
        </p:nvSpPr>
        <p:spPr>
          <a:xfrm>
            <a:off x="6287872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400" baseline="-4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ωA</a:t>
            </a:r>
            <a:endParaRPr lang="en-US" sz="1400" dirty="0"/>
          </a:p>
        </p:txBody>
      </p:sp>
      <p:sp>
        <p:nvSpPr>
          <p:cNvPr id="47" name="Link: SHM: maximum speed and acceleration">
            <a:hlinkClick r:id="rId8" tooltip="SHM: maximum speed and acceleration" action="ppaction://hlinksldjump"/>
          </p:cNvPr>
          <p:cNvSpPr/>
          <p:nvPr/>
        </p:nvSpPr>
        <p:spPr>
          <a:xfrm>
            <a:off x="6159856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8" name="Equation tile 8"/>
          <p:cNvSpPr/>
          <p:nvPr/>
        </p:nvSpPr>
        <p:spPr>
          <a:xfrm>
            <a:off x="8965463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9" name="Locked tag"/>
          <p:cNvSpPr txBox="1"/>
          <p:nvPr/>
        </p:nvSpPr>
        <p:spPr>
          <a:xfrm>
            <a:off x="10436047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0" name="Text 48"/>
          <p:cNvSpPr txBox="1"/>
          <p:nvPr/>
        </p:nvSpPr>
        <p:spPr>
          <a:xfrm>
            <a:off x="9075191" y="3319272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8</a:t>
            </a:r>
            <a:endParaRPr lang="en-US" sz="1200" dirty="0"/>
          </a:p>
        </p:txBody>
      </p:sp>
      <p:sp>
        <p:nvSpPr>
          <p:cNvPr id="51" name="Text 49"/>
          <p:cNvSpPr txBox="1"/>
          <p:nvPr/>
        </p:nvSpPr>
        <p:spPr>
          <a:xfrm>
            <a:off x="9550679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Mass–spring system</a:t>
            </a:r>
            <a:endParaRPr lang="en-US" sz="1300" dirty="0"/>
          </a:p>
        </p:txBody>
      </p:sp>
      <p:sp>
        <p:nvSpPr>
          <p:cNvPr id="52" name="Text 50"/>
          <p:cNvSpPr txBox="1"/>
          <p:nvPr/>
        </p:nvSpPr>
        <p:spPr>
          <a:xfrm>
            <a:off x="9093479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2π √(m / k)</a:t>
            </a:r>
            <a:endParaRPr lang="en-US" sz="1400" dirty="0"/>
          </a:p>
        </p:txBody>
      </p:sp>
      <p:sp>
        <p:nvSpPr>
          <p:cNvPr id="53" name="Link: Mass–spring system">
            <a:hlinkClick r:id="rId9" tooltip="Mass–spring system" action="ppaction://hlinksldjump"/>
          </p:cNvPr>
          <p:cNvSpPr/>
          <p:nvPr/>
        </p:nvSpPr>
        <p:spPr>
          <a:xfrm>
            <a:off x="8965463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4" name="Equation tile 9"/>
          <p:cNvSpPr/>
          <p:nvPr/>
        </p:nvSpPr>
        <p:spPr>
          <a:xfrm>
            <a:off x="548640" y="4809744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5" name="Locked tag"/>
          <p:cNvSpPr txBox="1"/>
          <p:nvPr/>
        </p:nvSpPr>
        <p:spPr>
          <a:xfrm>
            <a:off x="2019224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6" name="Text 54"/>
          <p:cNvSpPr txBox="1"/>
          <p:nvPr/>
        </p:nvSpPr>
        <p:spPr>
          <a:xfrm>
            <a:off x="658368" y="4901184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9</a:t>
            </a:r>
            <a:endParaRPr lang="en-US" sz="1200" dirty="0"/>
          </a:p>
        </p:txBody>
      </p:sp>
      <p:sp>
        <p:nvSpPr>
          <p:cNvPr id="57" name="Text 55"/>
          <p:cNvSpPr txBox="1"/>
          <p:nvPr/>
        </p:nvSpPr>
        <p:spPr>
          <a:xfrm>
            <a:off x="1133856" y="4846320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Simple pendulum</a:t>
            </a:r>
            <a:endParaRPr lang="en-US" sz="1300" dirty="0"/>
          </a:p>
        </p:txBody>
      </p:sp>
      <p:sp>
        <p:nvSpPr>
          <p:cNvPr id="58" name="Text 56"/>
          <p:cNvSpPr txBox="1"/>
          <p:nvPr/>
        </p:nvSpPr>
        <p:spPr>
          <a:xfrm>
            <a:off x="676656" y="5565770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2π √(l / g)</a:t>
            </a:r>
            <a:endParaRPr lang="en-US" sz="1400" dirty="0"/>
          </a:p>
        </p:txBody>
      </p:sp>
      <p:sp>
        <p:nvSpPr>
          <p:cNvPr id="59" name="Link: Simple pendulum">
            <a:hlinkClick r:id="rId10" tooltip="Simple pendulum" action="ppaction://hlinksldjump"/>
          </p:cNvPr>
          <p:cNvSpPr/>
          <p:nvPr/>
        </p:nvSpPr>
        <p:spPr>
          <a:xfrm>
            <a:off x="548640" y="4809744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0" name="Equation tile 10"/>
          <p:cNvSpPr/>
          <p:nvPr/>
        </p:nvSpPr>
        <p:spPr>
          <a:xfrm>
            <a:off x="3354248" y="4809744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1" name="Locked tag"/>
          <p:cNvSpPr txBox="1"/>
          <p:nvPr/>
        </p:nvSpPr>
        <p:spPr>
          <a:xfrm>
            <a:off x="4824832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62" name="Text 60"/>
          <p:cNvSpPr txBox="1"/>
          <p:nvPr/>
        </p:nvSpPr>
        <p:spPr>
          <a:xfrm>
            <a:off x="3463976" y="4901184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10</a:t>
            </a:r>
            <a:endParaRPr lang="en-US" sz="1200" dirty="0"/>
          </a:p>
        </p:txBody>
      </p:sp>
      <p:sp>
        <p:nvSpPr>
          <p:cNvPr id="63" name="Text 61"/>
          <p:cNvSpPr txBox="1"/>
          <p:nvPr/>
        </p:nvSpPr>
        <p:spPr>
          <a:xfrm>
            <a:off x="3939464" y="4846320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SHM: energy</a:t>
            </a:r>
            <a:endParaRPr lang="en-US" sz="1300" dirty="0"/>
          </a:p>
        </p:txBody>
      </p:sp>
      <p:sp>
        <p:nvSpPr>
          <p:cNvPr id="64" name="Learn marker"/>
          <p:cNvSpPr/>
          <p:nvPr/>
        </p:nvSpPr>
        <p:spPr>
          <a:xfrm>
            <a:off x="5784952" y="4919472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3482264" y="5565770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baseline="-4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A</a:t>
            </a:r>
            <a:pPr indent="0" marL="0">
              <a:buNone/>
            </a:pPr>
            <a:r>
              <a:rPr lang="en-US" sz="1400" baseline="30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66" name="Link: SHM: energy">
            <a:hlinkClick r:id="rId11" tooltip="SHM: energy" action="ppaction://hlinksldjump"/>
          </p:cNvPr>
          <p:cNvSpPr/>
          <p:nvPr/>
        </p:nvSpPr>
        <p:spPr>
          <a:xfrm>
            <a:off x="3354248" y="4809744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physics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3.6.2  ·  PAPER 2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019224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Specific heat capacity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76656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mcΔθ</a:t>
            </a:r>
            <a:endParaRPr lang="en-US" sz="1400" dirty="0"/>
          </a:p>
        </p:txBody>
      </p:sp>
      <p:sp>
        <p:nvSpPr>
          <p:cNvPr id="11" name="Link: Specific heat capacity">
            <a:hlinkClick r:id="rId2" tooltip="Specific heat capacity" action="ppaction://hlinksldjump"/>
          </p:cNvPr>
          <p:cNvSpPr/>
          <p:nvPr/>
        </p:nvSpPr>
        <p:spPr>
          <a:xfrm>
            <a:off x="548640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3354248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4824832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939464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Specific latent heat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482264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ml</a:t>
            </a:r>
            <a:endParaRPr lang="en-US" sz="1400" dirty="0"/>
          </a:p>
        </p:txBody>
      </p:sp>
      <p:sp>
        <p:nvSpPr>
          <p:cNvPr id="17" name="Link: Specific latent heat">
            <a:hlinkClick r:id="rId3" tooltip="Specific latent heat" action="ppaction://hlinksldjump"/>
          </p:cNvPr>
          <p:cNvSpPr/>
          <p:nvPr/>
        </p:nvSpPr>
        <p:spPr>
          <a:xfrm>
            <a:off x="3354248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6159856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7630439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745072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Gas laws</a:t>
            </a:r>
            <a:endParaRPr lang="en-US" sz="1300" dirty="0"/>
          </a:p>
        </p:txBody>
      </p:sp>
      <p:sp>
        <p:nvSpPr>
          <p:cNvPr id="22" name="Learn marker"/>
          <p:cNvSpPr/>
          <p:nvPr/>
        </p:nvSpPr>
        <p:spPr>
          <a:xfrm>
            <a:off x="8590559" y="1755648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287872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constant</a:t>
            </a:r>
            <a:endParaRPr lang="en-US" sz="1400" dirty="0"/>
          </a:p>
        </p:txBody>
      </p:sp>
      <p:sp>
        <p:nvSpPr>
          <p:cNvPr id="24" name="Link: Gas laws">
            <a:hlinkClick r:id="rId4" tooltip="Gas laws" action="ppaction://hlinksldjump"/>
          </p:cNvPr>
          <p:cNvSpPr/>
          <p:nvPr/>
        </p:nvSpPr>
        <p:spPr>
          <a:xfrm>
            <a:off x="6159856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Equation tile 4"/>
          <p:cNvSpPr/>
          <p:nvPr/>
        </p:nvSpPr>
        <p:spPr>
          <a:xfrm>
            <a:off x="8965463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6" name="Locked tag"/>
          <p:cNvSpPr txBox="1"/>
          <p:nvPr/>
        </p:nvSpPr>
        <p:spPr>
          <a:xfrm>
            <a:off x="10436047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550679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Ideal gas equation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9093479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nRT</a:t>
            </a:r>
            <a:endParaRPr lang="en-US" sz="1400" dirty="0"/>
          </a:p>
        </p:txBody>
      </p:sp>
      <p:sp>
        <p:nvSpPr>
          <p:cNvPr id="30" name="Link: Ideal gas equation">
            <a:hlinkClick r:id="rId5" tooltip="Ideal gas equation" action="ppaction://hlinksldjump"/>
          </p:cNvPr>
          <p:cNvSpPr/>
          <p:nvPr/>
        </p:nvSpPr>
        <p:spPr>
          <a:xfrm>
            <a:off x="8965463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1" name="Equation tile 5"/>
          <p:cNvSpPr/>
          <p:nvPr/>
        </p:nvSpPr>
        <p:spPr>
          <a:xfrm>
            <a:off x="548640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58368" y="360273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133856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Kinetic theory model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⅓ N m (c</a:t>
            </a:r>
            <a:pPr indent="0" marL="0">
              <a:buNone/>
            </a:pPr>
            <a:r>
              <a:rPr lang="en-US" sz="14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rms</a:t>
            </a:r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pPr indent="0" marL="0">
              <a:buNone/>
            </a:pPr>
            <a:r>
              <a:rPr lang="en-US" sz="1400" baseline="3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35" name="Link: Kinetic theory model">
            <a:hlinkClick r:id="rId6" tooltip="Kinetic theory model" action="ppaction://hlinksldjump"/>
          </p:cNvPr>
          <p:cNvSpPr/>
          <p:nvPr/>
        </p:nvSpPr>
        <p:spPr>
          <a:xfrm>
            <a:off x="548640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Equation tile 6"/>
          <p:cNvSpPr/>
          <p:nvPr/>
        </p:nvSpPr>
        <p:spPr>
          <a:xfrm>
            <a:off x="3354248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7" name="Locked tag"/>
          <p:cNvSpPr txBox="1"/>
          <p:nvPr/>
        </p:nvSpPr>
        <p:spPr>
          <a:xfrm>
            <a:off x="4824832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3463976" y="360273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3939464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Molecular kinetic energy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3482264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Thermal physics</a:t>
            </a:r>
            <a:endParaRPr lang="en-US" sz="1100" dirty="0"/>
          </a:p>
        </p:txBody>
      </p:sp>
      <p:sp>
        <p:nvSpPr>
          <p:cNvPr id="41" name="Link: Molecular kinetic energy">
            <a:hlinkClick r:id="rId7" tooltip="Molecular kinetic energy" action="ppaction://hlinksldjump"/>
          </p:cNvPr>
          <p:cNvSpPr/>
          <p:nvPr/>
        </p:nvSpPr>
        <p:spPr>
          <a:xfrm>
            <a:off x="3354248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theory model</a:t>
            </a:r>
            <a:endParaRPr lang="en-US" sz="2800" dirty="0"/>
          </a:p>
        </p:txBody>
      </p:sp>
      <p:sp>
        <p:nvSpPr>
          <p:cNvPr id="3" name="Label: 3.6.2  THERMAL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3.6.2  THERMAL</a:t>
            </a:r>
            <a:endParaRPr lang="en-US" sz="1100" dirty="0"/>
          </a:p>
        </p:txBody>
      </p:sp>
      <p:sp>
        <p:nvSpPr>
          <p:cNvPr id="4" name="Label: PAPER 2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card"/>
          <p:cNvSpPr/>
          <p:nvPr/>
        </p:nvSpPr>
        <p:spPr>
          <a:xfrm>
            <a:off x="548640" y="1691640"/>
            <a:ext cx="5394960" cy="16002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</p:spPr>
      </p:sp>
      <p:sp>
        <p:nvSpPr>
          <p:cNvPr id="17" name="Data sheet badge"/>
          <p:cNvSpPr txBox="1"/>
          <p:nvPr/>
        </p:nvSpPr>
        <p:spPr>
          <a:xfrm>
            <a:off x="685800" y="1783080"/>
            <a:ext cx="5120640" cy="29260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●  ON THE DATA SHEET</a:t>
            </a:r>
            <a:endParaRPr lang="en-US" sz="1100" dirty="0"/>
          </a:p>
        </p:txBody>
      </p:sp>
      <p:sp>
        <p:nvSpPr>
          <p:cNvPr id="18" name="Equation"/>
          <p:cNvSpPr txBox="1"/>
          <p:nvPr/>
        </p:nvSpPr>
        <p:spPr>
          <a:xfrm>
            <a:off x="731520" y="2121408"/>
            <a:ext cx="50292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⅓ N m (c</a:t>
            </a:r>
            <a:pPr algn="ctr" indent="0" marL="0">
              <a:buNone/>
            </a:pPr>
            <a:r>
              <a:rPr lang="en-US" sz="33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rms</a:t>
            </a:r>
            <a:pPr algn="ctr"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pPr algn="ctr" indent="0" marL="0">
              <a:buNone/>
            </a:pPr>
            <a:r>
              <a:rPr lang="en-US" sz="33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300" dirty="0"/>
          </a:p>
        </p:txBody>
      </p:sp>
      <p:sp>
        <p:nvSpPr>
          <p:cNvPr id="19" name="Symbols card"/>
          <p:cNvSpPr/>
          <p:nvPr/>
        </p:nvSpPr>
        <p:spPr>
          <a:xfrm>
            <a:off x="548640" y="3429000"/>
            <a:ext cx="539496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352044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1"/>
                </a:solidFill>
              </a:rPr>
              <a:t>WHERE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3776472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N  number of molecules;  m  mass of one molecule (kg)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c</a:t>
            </a:r>
            <a:pPr indent="0" marL="0">
              <a:buNone/>
            </a:pPr>
            <a:r>
              <a:rPr lang="en-US" sz="1250" baseline="-40000" dirty="0">
                <a:solidFill>
                  <a:schemeClr val="bg1"/>
                </a:solidFill>
              </a:rPr>
              <a:t>rms</a:t>
            </a:r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  root mean square speed (m s⁻¹)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Nm = total mass;  so p = ⅓ρ(c</a:t>
            </a:r>
            <a:pPr indent="0" marL="0">
              <a:buNone/>
            </a:pPr>
            <a:r>
              <a:rPr lang="en-US" sz="1250" baseline="-40000" dirty="0">
                <a:solidFill>
                  <a:schemeClr val="bg1"/>
                </a:solidFill>
              </a:rPr>
              <a:t>rms)</a:t>
            </a:r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²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c</a:t>
            </a:r>
            <a:pPr indent="0" marL="0">
              <a:buNone/>
            </a:pPr>
            <a:r>
              <a:rPr lang="en-US" sz="1250" baseline="-40000" dirty="0">
                <a:solidFill>
                  <a:schemeClr val="bg1"/>
                </a:solidFill>
              </a:rPr>
              <a:t>rms</a:t>
            </a:r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 = √(mean of c²)</a:t>
            </a:r>
            <a:endParaRPr lang="en-US" sz="1250" dirty="0"/>
          </a:p>
        </p:txBody>
      </p:sp>
      <p:sp>
        <p:nvSpPr>
          <p:cNvPr id="22" name="Tip card"/>
          <p:cNvSpPr/>
          <p:nvPr/>
        </p:nvSpPr>
        <p:spPr>
          <a:xfrm>
            <a:off x="548640" y="5029200"/>
            <a:ext cx="5394960" cy="1216152"/>
          </a:xfrm>
          <a:prstGeom prst="roundRect">
            <a:avLst>
              <a:gd name="adj" fmla="val 10526"/>
            </a:avLst>
          </a:prstGeom>
          <a:solidFill>
            <a:schemeClr val="tx2"/>
          </a:solidFill>
          <a:ln/>
        </p:spPr>
      </p:sp>
      <p:sp>
        <p:nvSpPr>
          <p:cNvPr id="23" name="Tip circle"/>
          <p:cNvSpPr/>
          <p:nvPr/>
        </p:nvSpPr>
        <p:spPr>
          <a:xfrm>
            <a:off x="731520" y="5193792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4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319522"/>
            <a:ext cx="251460" cy="25146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417320" y="51023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EXAMINER'S TIP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417320" y="5349240"/>
            <a:ext cx="4343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The model assumes elastic collisions, negligible molecular volume, no forces except during collisions, and collision time much less than the time between collisions.</a:t>
            </a:r>
            <a:endParaRPr lang="en-US" sz="1250" dirty="0"/>
          </a:p>
        </p:txBody>
      </p:sp>
      <p:sp>
        <p:nvSpPr>
          <p:cNvPr id="27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WORKED EXAMPLE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446520" y="2176272"/>
            <a:ext cx="492221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 gas has a density of 1.2 kg m⁻³ at a pressure of 1.0 × 10⁵ Pa. Calculate the rms speed of its molecules.</a:t>
            </a:r>
            <a:endParaRPr lang="en-US" sz="1500" dirty="0"/>
          </a:p>
        </p:txBody>
      </p:sp>
      <p:sp>
        <p:nvSpPr>
          <p:cNvPr id="30" name="Worked steps"/>
          <p:cNvSpPr txBox="1"/>
          <p:nvPr/>
        </p:nvSpPr>
        <p:spPr>
          <a:xfrm>
            <a:off x="6446520" y="3566160"/>
            <a:ext cx="492221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p = ⅓ρ(c</a:t>
            </a:r>
            <a:pPr indent="0" marL="0">
              <a:spcAft>
                <a:spcPts val="600"/>
              </a:spcAft>
              <a:buNone/>
            </a:pPr>
            <a:r>
              <a:rPr lang="en-US" sz="1500" baseline="-40000" dirty="0">
                <a:solidFill>
                  <a:schemeClr val="bg2"/>
                </a:solidFill>
              </a:rPr>
              <a:t>rms)</a:t>
            </a:r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²  →  c</a:t>
            </a:r>
            <a:pPr indent="0" marL="0">
              <a:spcAft>
                <a:spcPts val="600"/>
              </a:spcAft>
              <a:buNone/>
            </a:pPr>
            <a:r>
              <a:rPr lang="en-US" sz="1500" baseline="-40000" dirty="0">
                <a:solidFill>
                  <a:schemeClr val="bg2"/>
                </a:solidFill>
              </a:rPr>
              <a:t>rms</a:t>
            </a:r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 = √(3p / ρ)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c</a:t>
            </a:r>
            <a:pPr indent="0" marL="0">
              <a:spcAft>
                <a:spcPts val="600"/>
              </a:spcAft>
              <a:buNone/>
            </a:pPr>
            <a:r>
              <a:rPr lang="en-US" sz="1500" baseline="-40000" dirty="0">
                <a:solidFill>
                  <a:schemeClr val="bg2"/>
                </a:solidFill>
              </a:rPr>
              <a:t>rms</a:t>
            </a:r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 = √(3 × 1.0 × 10⁵ / 1.2)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c</a:t>
            </a:r>
            <a:pPr indent="0" marL="0">
              <a:spcAft>
                <a:spcPts val="600"/>
              </a:spcAft>
              <a:buNone/>
            </a:pPr>
            <a:r>
              <a:rPr lang="en-US" sz="1500" b="1" baseline="-40000" dirty="0">
                <a:solidFill>
                  <a:schemeClr val="accent1"/>
                </a:solidFill>
              </a:rPr>
              <a:t>rms</a:t>
            </a:r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 = 500 m s⁻¹</a:t>
            </a:r>
            <a:endParaRPr lang="en-US" sz="1500" dirty="0"/>
          </a:p>
        </p:txBody>
      </p:sp>
      <p:sp>
        <p:nvSpPr>
          <p:cNvPr id="31" name="Derivation button"/>
          <p:cNvSpPr txBox="1"/>
          <p:nvPr/>
        </p:nvSpPr>
        <p:spPr>
          <a:xfrm>
            <a:off x="6446520" y="5623560"/>
            <a:ext cx="2514600" cy="438912"/>
          </a:xfrm>
          <a:prstGeom prst="roundRect">
            <a:avLst>
              <a:gd name="adj" fmla="val 25000"/>
            </a:avLst>
          </a:prstGeom>
          <a:solidFill>
            <a:srgbClr val="0D1321"/>
          </a:solidFill>
          <a:ln w="19050">
            <a:solidFill>
              <a:srgbClr val="FFD23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23F"/>
                </a:solidFill>
              </a:rPr>
              <a:t>DERIVATION · NEEDED  →</a:t>
            </a:r>
            <a:endParaRPr lang="en-US" sz="1200" dirty="0"/>
          </a:p>
        </p:txBody>
      </p:sp>
      <p:sp>
        <p:nvSpPr>
          <p:cNvPr id="32" name="Link: Derivation">
            <a:hlinkClick r:id="rId7" tooltip="Derivation" action="ppaction://hlinksldjump"/>
          </p:cNvPr>
          <p:cNvSpPr/>
          <p:nvPr/>
        </p:nvSpPr>
        <p:spPr>
          <a:xfrm>
            <a:off x="6446520" y="5623560"/>
            <a:ext cx="251460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3" name="Button: YOUR TURN  →"/>
          <p:cNvSpPr txBox="1"/>
          <p:nvPr/>
        </p:nvSpPr>
        <p:spPr>
          <a:xfrm>
            <a:off x="9357055" y="5623560"/>
            <a:ext cx="2011680" cy="438912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4" name="Link: YOUR TURN  →">
            <a:hlinkClick r:id="rId8" tooltip="YOUR TURN  →" action="ppaction://hlinksldjump"/>
          </p:cNvPr>
          <p:cNvSpPr/>
          <p:nvPr/>
        </p:nvSpPr>
        <p:spPr>
          <a:xfrm>
            <a:off x="9357055" y="5623560"/>
            <a:ext cx="201168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Kinetic theory model</a:t>
            </a:r>
            <a:endParaRPr lang="en-US" sz="2800" dirty="0"/>
          </a:p>
        </p:txBody>
      </p:sp>
      <p:sp>
        <p:nvSpPr>
          <p:cNvPr id="3" name="Label: 3.6.2  THERMAL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3.6.2  THERMAL</a:t>
            </a:r>
            <a:endParaRPr lang="en-US" sz="1100" dirty="0"/>
          </a:p>
        </p:txBody>
      </p:sp>
      <p:sp>
        <p:nvSpPr>
          <p:cNvPr id="4" name="Label: PAPER 2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⅓ N m (c</a:t>
            </a:r>
            <a:pPr indent="0" marL="0">
              <a:buNone/>
            </a:pPr>
            <a:r>
              <a:rPr lang="en-US" sz="19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rms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19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State two assumptions of the kinetic theory model.</a:t>
            </a:r>
            <a:endParaRPr lang="en-US" sz="1700" dirty="0"/>
          </a:p>
        </p:txBody>
      </p:sp>
      <p:sp>
        <p:nvSpPr>
          <p:cNvPr id="24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Three molecules have speeds 300, 400 and 500 m s⁻¹. Calculate the rms speed.</a:t>
            </a:r>
            <a:endParaRPr lang="en-US" sz="1700" dirty="0"/>
          </a:p>
        </p:txBody>
      </p:sp>
      <p:sp>
        <p:nvSpPr>
          <p:cNvPr id="28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The temperature of a gas is doubled (in K). By what factor does c</a:t>
            </a:r>
            <a:pPr indent="0" marL="0">
              <a:buNone/>
            </a:pPr>
            <a:r>
              <a:rPr lang="en-US" sz="1700" baseline="-40000" dirty="0">
                <a:solidFill>
                  <a:schemeClr val="bg1"/>
                </a:solidFill>
              </a:rPr>
              <a:t>rms</a:t>
            </a:r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 increase?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Kinetic theory model</a:t>
            </a:r>
            <a:endParaRPr lang="en-US" sz="2800" dirty="0"/>
          </a:p>
        </p:txBody>
      </p:sp>
      <p:sp>
        <p:nvSpPr>
          <p:cNvPr id="3" name="Label: 3.6.2  THERMAL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3.6.2  THERMAL</a:t>
            </a:r>
            <a:endParaRPr lang="en-US" sz="1100" dirty="0"/>
          </a:p>
        </p:txBody>
      </p:sp>
      <p:sp>
        <p:nvSpPr>
          <p:cNvPr id="4" name="Label: PAPER 2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⅓ N m (c</a:t>
            </a:r>
            <a:pPr indent="0" marL="0">
              <a:buNone/>
            </a:pPr>
            <a:r>
              <a:rPr lang="en-US" sz="19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rms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19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Button: NEXT: DERIVATION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NEXT: DERIVATION →</a:t>
            </a:r>
            <a:endParaRPr lang="en-US" sz="1300" dirty="0"/>
          </a:p>
        </p:txBody>
      </p:sp>
      <p:sp>
        <p:nvSpPr>
          <p:cNvPr id="21" name="Link: NEXT: DERIVATION →">
            <a:hlinkClick r:id="rId7" tooltip="NEXT: DERIVATION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2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Any two: elastic collisions; molecules' volume negligible;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no intermolecular forces except in collisions;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large number moving randomly</a:t>
            </a:r>
            <a:endParaRPr lang="en-US" sz="1400" dirty="0"/>
          </a:p>
        </p:txBody>
      </p:sp>
      <p:sp>
        <p:nvSpPr>
          <p:cNvPr id="26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mean c² = (90 000 + 160 000 + 250 000) / 3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c</a:t>
            </a:r>
            <a:pPr indent="0" marL="0">
              <a:spcAft>
                <a:spcPts val="600"/>
              </a:spcAft>
              <a:buNone/>
            </a:pPr>
            <a:r>
              <a:rPr lang="en-US" sz="1400" baseline="-40000" dirty="0">
                <a:solidFill>
                  <a:schemeClr val="bg2"/>
                </a:solidFill>
              </a:rPr>
              <a:t>rms</a:t>
            </a:r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 = √166 667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c</a:t>
            </a:r>
            <a:pPr indent="0" marL="0">
              <a:spcAft>
                <a:spcPts val="600"/>
              </a:spcAft>
              <a:buNone/>
            </a:pPr>
            <a:r>
              <a:rPr lang="en-US" sz="1400" b="1" baseline="-40000" dirty="0">
                <a:solidFill>
                  <a:schemeClr val="bg1"/>
                </a:solidFill>
              </a:rPr>
              <a:t>rms</a:t>
            </a:r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 = 408 m s⁻¹</a:t>
            </a:r>
            <a:endParaRPr lang="en-US" sz="1400" dirty="0"/>
          </a:p>
        </p:txBody>
      </p:sp>
      <p:sp>
        <p:nvSpPr>
          <p:cNvPr id="30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(c</a:t>
            </a:r>
            <a:pPr indent="0" marL="0">
              <a:spcAft>
                <a:spcPts val="600"/>
              </a:spcAft>
              <a:buNone/>
            </a:pPr>
            <a:r>
              <a:rPr lang="en-US" sz="1400" baseline="-40000" dirty="0">
                <a:solidFill>
                  <a:schemeClr val="bg2"/>
                </a:solidFill>
              </a:rPr>
              <a:t>rms)</a:t>
            </a:r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² ∝ T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c</a:t>
            </a:r>
            <a:pPr indent="0" marL="0">
              <a:spcAft>
                <a:spcPts val="600"/>
              </a:spcAft>
              <a:buNone/>
            </a:pPr>
            <a:r>
              <a:rPr lang="en-US" sz="1400" b="1" baseline="-40000" dirty="0">
                <a:solidFill>
                  <a:schemeClr val="bg1"/>
                </a:solidFill>
              </a:rPr>
              <a:t>rms</a:t>
            </a:r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 increases by √2 (≈ 1.41)</a:t>
            </a:r>
            <a:endParaRPr lang="en-US" sz="1400" dirty="0"/>
          </a:p>
        </p:txBody>
      </p:sp>
      <p:sp>
        <p:nvSpPr>
          <p:cNvPr id="34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5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The rms speed is NOT the mean speed. Square each speed, find the mean, then square root.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: NEEDED  ·  DERIVATION ON THE SPEC"/>
          <p:cNvSpPr txBox="1"/>
          <p:nvPr/>
        </p:nvSpPr>
        <p:spPr>
          <a:xfrm>
            <a:off x="548640" y="411480"/>
            <a:ext cx="320040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NEEDED  ·  DERIVATION ON THE SPEC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3886200" y="4114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Spec 3.6.2.3</a:t>
            </a:r>
            <a:endParaRPr lang="en-US" sz="1200" dirty="0"/>
          </a:p>
        </p:txBody>
      </p:sp>
      <p:sp>
        <p:nvSpPr>
          <p:cNvPr id="4" name="Button: ←  TOPIC"/>
          <p:cNvSpPr txBox="1"/>
          <p:nvPr/>
        </p:nvSpPr>
        <p:spPr>
          <a:xfrm>
            <a:off x="6812280" y="411480"/>
            <a:ext cx="137160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5" name="Link: ←  TOPIC">
            <a:hlinkClick r:id="rId1" tooltip="←  TOPIC" action="ppaction://hlinksldjump"/>
          </p:cNvPr>
          <p:cNvSpPr/>
          <p:nvPr/>
        </p:nvSpPr>
        <p:spPr>
          <a:xfrm>
            <a:off x="6812280" y="411480"/>
            <a:ext cx="137160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Button: DERIVATIONS"/>
          <p:cNvSpPr txBox="1"/>
          <p:nvPr/>
        </p:nvSpPr>
        <p:spPr>
          <a:xfrm>
            <a:off x="8275320" y="411480"/>
            <a:ext cx="16916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DERIVATIONS</a:t>
            </a:r>
            <a:endParaRPr lang="en-US" sz="1200" dirty="0"/>
          </a:p>
        </p:txBody>
      </p:sp>
      <p:sp>
        <p:nvSpPr>
          <p:cNvPr id="7" name="Link: DERIVATIONS">
            <a:hlinkClick r:id="rId2" tooltip="DERIVATIONS" action="ppaction://hlinksldjump"/>
          </p:cNvPr>
          <p:cNvSpPr/>
          <p:nvPr/>
        </p:nvSpPr>
        <p:spPr>
          <a:xfrm>
            <a:off x="8275320" y="411480"/>
            <a:ext cx="16916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3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Derivation: Kinetic theory: pV = ⅓Nm(c</a:t>
            </a:r>
            <a:pPr algn="l" indent="0" marL="0">
              <a:buNone/>
            </a:pPr>
            <a:r>
              <a:rPr lang="en-US" sz="2800" b="1" baseline="-40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rms)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</a:t>
            </a:r>
            <a:endParaRPr lang="en-US" sz="2800" dirty="0"/>
          </a:p>
        </p:txBody>
      </p:sp>
      <p:sp>
        <p:nvSpPr>
          <p:cNvPr id="11" name="Start from"/>
          <p:cNvSpPr/>
          <p:nvPr/>
        </p:nvSpPr>
        <p:spPr>
          <a:xfrm>
            <a:off x="548640" y="1691640"/>
            <a:ext cx="731520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49808" y="1691640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START FROM   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N molecules, each of mass m, in a cube of side l. Consider one molecule moving with velocity component cₓ.</a:t>
            </a:r>
            <a:endParaRPr lang="en-US" sz="1000" dirty="0"/>
          </a:p>
        </p:txBody>
      </p:sp>
      <p:sp>
        <p:nvSpPr>
          <p:cNvPr id="13" name="Step 1"/>
          <p:cNvSpPr/>
          <p:nvPr/>
        </p:nvSpPr>
        <p:spPr>
          <a:xfrm>
            <a:off x="548640" y="2377440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611755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2377440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Momentum change in one elastic collision with a wall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 = 2mcₓ</a:t>
            </a:r>
            <a:endParaRPr lang="en-US" sz="1200" dirty="0"/>
          </a:p>
        </p:txBody>
      </p:sp>
      <p:sp>
        <p:nvSpPr>
          <p:cNvPr id="16" name="Step 2"/>
          <p:cNvSpPr/>
          <p:nvPr/>
        </p:nvSpPr>
        <p:spPr>
          <a:xfrm>
            <a:off x="548640" y="3376422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13232" y="3610737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3376422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Time between collisions with the same wall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2l / cₓ  →  F = Δp / t = mcₓ² / l</a:t>
            </a:r>
            <a:endParaRPr lang="en-US" sz="1200" dirty="0"/>
          </a:p>
        </p:txBody>
      </p:sp>
      <p:sp>
        <p:nvSpPr>
          <p:cNvPr id="19" name="Step 3"/>
          <p:cNvSpPr/>
          <p:nvPr/>
        </p:nvSpPr>
        <p:spPr>
          <a:xfrm>
            <a:off x="548640" y="4375404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13232" y="4609719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325880" y="4375404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Pressure from one molecule (area l², volume V = l³)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mcₓ² / l³ = mcₓ² / V</a:t>
            </a:r>
            <a:endParaRPr lang="en-US" sz="1200" dirty="0"/>
          </a:p>
        </p:txBody>
      </p:sp>
      <p:sp>
        <p:nvSpPr>
          <p:cNvPr id="22" name="Step 4"/>
          <p:cNvSpPr/>
          <p:nvPr/>
        </p:nvSpPr>
        <p:spPr>
          <a:xfrm>
            <a:off x="548640" y="5374386"/>
            <a:ext cx="7315200" cy="889254"/>
          </a:xfrm>
          <a:prstGeom prst="roundRect">
            <a:avLst>
              <a:gd name="adj" fmla="val 1439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13232" y="5608701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325880" y="5374386"/>
            <a:ext cx="6400800" cy="889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Add all N molecules, using the mean of cₓ²; motion is random so mean cₓ² = ⅓ mean c²</a:t>
            </a:r>
            <a:endParaRPr lang="en-US" sz="1200" dirty="0"/>
          </a:p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Nm × mean cₓ² = ⅓ N m (c</a:t>
            </a:r>
            <a:pPr indent="0" marL="0">
              <a:buNone/>
            </a:pPr>
            <a:r>
              <a:rPr lang="en-US" sz="17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rms)</a:t>
            </a:r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</a:t>
            </a:r>
            <a:endParaRPr lang="en-US" sz="1200" dirty="0"/>
          </a:p>
        </p:txBody>
      </p:sp>
      <p:sp>
        <p:nvSpPr>
          <p:cNvPr id="25" name="Result card"/>
          <p:cNvSpPr/>
          <p:nvPr/>
        </p:nvSpPr>
        <p:spPr>
          <a:xfrm>
            <a:off x="8092440" y="1691640"/>
            <a:ext cx="3550615" cy="16002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293608" y="1783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RESULT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8229600" y="2057400"/>
            <a:ext cx="32762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⅓ N m (c</a:t>
            </a:r>
            <a:pPr algn="ctr" indent="0" marL="0">
              <a:buNone/>
            </a:pPr>
            <a:r>
              <a:rPr lang="en-US" sz="22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rms)</a:t>
            </a:r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</a:t>
            </a:r>
            <a:endParaRPr lang="en-US" sz="2200" dirty="0"/>
          </a:p>
        </p:txBody>
      </p:sp>
      <p:sp>
        <p:nvSpPr>
          <p:cNvPr id="28" name="Tip card"/>
          <p:cNvSpPr/>
          <p:nvPr/>
        </p:nvSpPr>
        <p:spPr>
          <a:xfrm>
            <a:off x="8092440" y="3429000"/>
            <a:ext cx="3550615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Tip circle"/>
          <p:cNvSpPr/>
          <p:nvPr/>
        </p:nvSpPr>
        <p:spPr>
          <a:xfrm>
            <a:off x="8275320" y="3584448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0" name="Tip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050" y="3710178"/>
            <a:ext cx="251460" cy="251460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8915400" y="3657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5"/>
                </a:solidFill>
              </a:rPr>
              <a:t>EXAM TIP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8293608" y="4206240"/>
            <a:ext cx="3148279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State the assumptions: elastic collisions, negligible molecular volume, no forces except in collisions, random motion of a large number of molecules.</a:t>
            </a:r>
            <a:endParaRPr lang="en-US" sz="1300" dirty="0"/>
          </a:p>
        </p:txBody>
      </p:sp>
      <p:sp>
        <p:nvSpPr>
          <p:cNvPr id="33" name="Button: ←  EQUATION"/>
          <p:cNvSpPr txBox="1"/>
          <p:nvPr/>
        </p:nvSpPr>
        <p:spPr>
          <a:xfrm>
            <a:off x="8092440" y="5715000"/>
            <a:ext cx="1706728" cy="54864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EQUATION</a:t>
            </a:r>
            <a:endParaRPr lang="en-US" sz="1200" dirty="0"/>
          </a:p>
        </p:txBody>
      </p:sp>
      <p:sp>
        <p:nvSpPr>
          <p:cNvPr id="34" name="Link: ←  EQUATION">
            <a:hlinkClick r:id="rId5" tooltip="←  EQUATION" action="ppaction://hlinksldjump"/>
          </p:cNvPr>
          <p:cNvSpPr/>
          <p:nvPr/>
        </p:nvSpPr>
        <p:spPr>
          <a:xfrm>
            <a:off x="8092440" y="5715000"/>
            <a:ext cx="1706728" cy="548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5" name="Button: NEXT EQUATION →"/>
          <p:cNvSpPr txBox="1"/>
          <p:nvPr/>
        </p:nvSpPr>
        <p:spPr>
          <a:xfrm>
            <a:off x="9936328" y="5715000"/>
            <a:ext cx="1706728" cy="54864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NEXT EQUATION →</a:t>
            </a:r>
            <a:endParaRPr lang="en-US" sz="1100" dirty="0"/>
          </a:p>
        </p:txBody>
      </p:sp>
      <p:sp>
        <p:nvSpPr>
          <p:cNvPr id="36" name="Link: NEXT EQUATION →">
            <a:hlinkClick r:id="rId6" tooltip="NEXT EQUATION →" action="ppaction://hlinksldjump"/>
          </p:cNvPr>
          <p:cNvSpPr/>
          <p:nvPr/>
        </p:nvSpPr>
        <p:spPr>
          <a:xfrm>
            <a:off x="9936328" y="5715000"/>
            <a:ext cx="1706728" cy="548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Fields and their consequences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2"/>
                </a:solidFill>
              </a:rPr>
              <a:t>3.7  ·  PAPER 2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45920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1458102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1737360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094683" y="1682496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Newton's law of gravitation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676656" y="2072908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G m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r</a:t>
            </a:r>
            <a:pPr indent="0" marL="0">
              <a:buNone/>
            </a:pPr>
            <a:r>
              <a:rPr lang="en-US" sz="1200" baseline="3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Link: Newton's law of gravitation">
            <a:hlinkClick r:id="rId2" tooltip="Newton's law of gravitation" action="ppaction://hlinksldjump"/>
          </p:cNvPr>
          <p:cNvSpPr/>
          <p:nvPr/>
        </p:nvSpPr>
        <p:spPr>
          <a:xfrm>
            <a:off x="548640" y="1645920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2793126" y="1645920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3702588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2902854" y="1737360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339169" y="1682496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Gravitational field strength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2921142" y="2072908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= F / m</a:t>
            </a:r>
            <a:endParaRPr lang="en-US" sz="1200" dirty="0"/>
          </a:p>
        </p:txBody>
      </p:sp>
      <p:sp>
        <p:nvSpPr>
          <p:cNvPr id="17" name="Link: Gravitational field strength">
            <a:hlinkClick r:id="rId3" tooltip="Gravitational field strength" action="ppaction://hlinksldjump"/>
          </p:cNvPr>
          <p:cNvSpPr/>
          <p:nvPr/>
        </p:nvSpPr>
        <p:spPr>
          <a:xfrm>
            <a:off x="2793126" y="1645920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5037612" y="1645920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5947075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5147340" y="1737360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583656" y="1682496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Gravitational potential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5165628" y="2072908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−GM / r</a:t>
            </a:r>
            <a:endParaRPr lang="en-US" sz="1200" dirty="0"/>
          </a:p>
        </p:txBody>
      </p:sp>
      <p:sp>
        <p:nvSpPr>
          <p:cNvPr id="23" name="Link: Gravitational potential">
            <a:hlinkClick r:id="rId4" tooltip="Gravitational potential" action="ppaction://hlinksldjump"/>
          </p:cNvPr>
          <p:cNvSpPr/>
          <p:nvPr/>
        </p:nvSpPr>
        <p:spPr>
          <a:xfrm>
            <a:off x="5037612" y="1645920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4" name="Equation tile 4"/>
          <p:cNvSpPr/>
          <p:nvPr/>
        </p:nvSpPr>
        <p:spPr>
          <a:xfrm>
            <a:off x="7282099" y="1645920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5" name="Locked tag"/>
          <p:cNvSpPr txBox="1"/>
          <p:nvPr/>
        </p:nvSpPr>
        <p:spPr>
          <a:xfrm>
            <a:off x="8191561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6" name="Text 24"/>
          <p:cNvSpPr txBox="1"/>
          <p:nvPr/>
        </p:nvSpPr>
        <p:spPr>
          <a:xfrm>
            <a:off x="7391827" y="1737360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7828142" y="1682496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Field strength and potential gradient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410115" y="2072908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= −ΔV / Δr</a:t>
            </a:r>
            <a:endParaRPr lang="en-US" sz="1200" dirty="0"/>
          </a:p>
        </p:txBody>
      </p:sp>
      <p:sp>
        <p:nvSpPr>
          <p:cNvPr id="29" name="Link: Field strength and potential gradient">
            <a:hlinkClick r:id="rId5" tooltip="Field strength and potential gradient" action="ppaction://hlinksldjump"/>
          </p:cNvPr>
          <p:cNvSpPr/>
          <p:nvPr/>
        </p:nvSpPr>
        <p:spPr>
          <a:xfrm>
            <a:off x="7282099" y="1645920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0" name="Equation tile 5"/>
          <p:cNvSpPr/>
          <p:nvPr/>
        </p:nvSpPr>
        <p:spPr>
          <a:xfrm>
            <a:off x="9526585" y="1645920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1" name="Locked tag"/>
          <p:cNvSpPr txBox="1"/>
          <p:nvPr/>
        </p:nvSpPr>
        <p:spPr>
          <a:xfrm>
            <a:off x="10436047" y="2174443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9636313" y="1737360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0072628" y="1682496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Orbits: speed and period</a:t>
            </a:r>
            <a:endParaRPr lang="en-US" sz="1100" dirty="0"/>
          </a:p>
        </p:txBody>
      </p:sp>
      <p:sp>
        <p:nvSpPr>
          <p:cNvPr id="34" name="Learn marker"/>
          <p:cNvSpPr/>
          <p:nvPr/>
        </p:nvSpPr>
        <p:spPr>
          <a:xfrm>
            <a:off x="11396167" y="1755648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654601" y="2072908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√(GM / r)</a:t>
            </a:r>
            <a:endParaRPr lang="en-US" sz="1200" dirty="0"/>
          </a:p>
        </p:txBody>
      </p:sp>
      <p:sp>
        <p:nvSpPr>
          <p:cNvPr id="36" name="Link: Orbits: speed and period">
            <a:hlinkClick r:id="rId6" tooltip="Orbits: speed and period" action="ppaction://hlinksldjump"/>
          </p:cNvPr>
          <p:cNvSpPr/>
          <p:nvPr/>
        </p:nvSpPr>
        <p:spPr>
          <a:xfrm>
            <a:off x="9526585" y="1645920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7" name="Equation tile 6"/>
          <p:cNvSpPr/>
          <p:nvPr/>
        </p:nvSpPr>
        <p:spPr>
          <a:xfrm>
            <a:off x="548640" y="2595067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8" name="Locked tag"/>
          <p:cNvSpPr txBox="1"/>
          <p:nvPr/>
        </p:nvSpPr>
        <p:spPr>
          <a:xfrm>
            <a:off x="1458102" y="312359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9" name="Text 37"/>
          <p:cNvSpPr txBox="1"/>
          <p:nvPr/>
        </p:nvSpPr>
        <p:spPr>
          <a:xfrm>
            <a:off x="658368" y="2686507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1094683" y="2631643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Escape velocity</a:t>
            </a:r>
            <a:endParaRPr lang="en-US" sz="1100" dirty="0"/>
          </a:p>
        </p:txBody>
      </p:sp>
      <p:sp>
        <p:nvSpPr>
          <p:cNvPr id="41" name="Learn marker"/>
          <p:cNvSpPr/>
          <p:nvPr/>
        </p:nvSpPr>
        <p:spPr>
          <a:xfrm>
            <a:off x="2418222" y="2704795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76656" y="3022055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√(2GM / r)</a:t>
            </a:r>
            <a:endParaRPr lang="en-US" sz="1200" dirty="0"/>
          </a:p>
        </p:txBody>
      </p:sp>
      <p:sp>
        <p:nvSpPr>
          <p:cNvPr id="43" name="Link: Escape velocity">
            <a:hlinkClick r:id="rId7" tooltip="Escape velocity" action="ppaction://hlinksldjump"/>
          </p:cNvPr>
          <p:cNvSpPr/>
          <p:nvPr/>
        </p:nvSpPr>
        <p:spPr>
          <a:xfrm>
            <a:off x="548640" y="2595067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4" name="Equation tile 7"/>
          <p:cNvSpPr/>
          <p:nvPr/>
        </p:nvSpPr>
        <p:spPr>
          <a:xfrm>
            <a:off x="2793126" y="2595067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5" name="Locked tag"/>
          <p:cNvSpPr txBox="1"/>
          <p:nvPr/>
        </p:nvSpPr>
        <p:spPr>
          <a:xfrm>
            <a:off x="3702588" y="312359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6" name="Text 44"/>
          <p:cNvSpPr txBox="1"/>
          <p:nvPr/>
        </p:nvSpPr>
        <p:spPr>
          <a:xfrm>
            <a:off x="2902854" y="2686507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3339169" y="2631643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Orbital energy</a:t>
            </a:r>
            <a:endParaRPr lang="en-US" sz="1100" dirty="0"/>
          </a:p>
        </p:txBody>
      </p:sp>
      <p:sp>
        <p:nvSpPr>
          <p:cNvPr id="48" name="Learn marker"/>
          <p:cNvSpPr/>
          <p:nvPr/>
        </p:nvSpPr>
        <p:spPr>
          <a:xfrm>
            <a:off x="4662708" y="2704795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49" name="Text 47"/>
          <p:cNvSpPr txBox="1"/>
          <p:nvPr/>
        </p:nvSpPr>
        <p:spPr>
          <a:xfrm>
            <a:off x="2921142" y="3022055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−GMm / r</a:t>
            </a:r>
            <a:endParaRPr lang="en-US" sz="1200" dirty="0"/>
          </a:p>
        </p:txBody>
      </p:sp>
      <p:sp>
        <p:nvSpPr>
          <p:cNvPr id="50" name="Link: Orbital energy">
            <a:hlinkClick r:id="rId8" tooltip="Orbital energy" action="ppaction://hlinksldjump"/>
          </p:cNvPr>
          <p:cNvSpPr/>
          <p:nvPr/>
        </p:nvSpPr>
        <p:spPr>
          <a:xfrm>
            <a:off x="2793126" y="2595067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1" name="Equation tile 8"/>
          <p:cNvSpPr/>
          <p:nvPr/>
        </p:nvSpPr>
        <p:spPr>
          <a:xfrm>
            <a:off x="5037612" y="2595067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2" name="Locked tag"/>
          <p:cNvSpPr txBox="1"/>
          <p:nvPr/>
        </p:nvSpPr>
        <p:spPr>
          <a:xfrm>
            <a:off x="5947075" y="312359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3" name="Text 51"/>
          <p:cNvSpPr txBox="1"/>
          <p:nvPr/>
        </p:nvSpPr>
        <p:spPr>
          <a:xfrm>
            <a:off x="5147340" y="2686507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8</a:t>
            </a:r>
            <a:endParaRPr lang="en-US" sz="1200" dirty="0"/>
          </a:p>
        </p:txBody>
      </p:sp>
      <p:sp>
        <p:nvSpPr>
          <p:cNvPr id="54" name="Text 52"/>
          <p:cNvSpPr txBox="1"/>
          <p:nvPr/>
        </p:nvSpPr>
        <p:spPr>
          <a:xfrm>
            <a:off x="5583656" y="2631643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Coulomb's law</a:t>
            </a:r>
            <a:endParaRPr lang="en-US" sz="1100" dirty="0"/>
          </a:p>
        </p:txBody>
      </p:sp>
      <p:sp>
        <p:nvSpPr>
          <p:cNvPr id="55" name="Text 53"/>
          <p:cNvSpPr txBox="1"/>
          <p:nvPr/>
        </p:nvSpPr>
        <p:spPr>
          <a:xfrm>
            <a:off x="5165628" y="3022055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Fields and their consequences</a:t>
            </a:r>
            <a:endParaRPr lang="en-US" sz="1100" dirty="0"/>
          </a:p>
        </p:txBody>
      </p:sp>
      <p:sp>
        <p:nvSpPr>
          <p:cNvPr id="56" name="Link: Coulomb's law">
            <a:hlinkClick r:id="rId9" tooltip="Coulomb's law" action="ppaction://hlinksldjump"/>
          </p:cNvPr>
          <p:cNvSpPr/>
          <p:nvPr/>
        </p:nvSpPr>
        <p:spPr>
          <a:xfrm>
            <a:off x="5037612" y="2595067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7" name="Equation tile 9"/>
          <p:cNvSpPr/>
          <p:nvPr/>
        </p:nvSpPr>
        <p:spPr>
          <a:xfrm>
            <a:off x="7282099" y="2595067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8" name="Locked tag"/>
          <p:cNvSpPr txBox="1"/>
          <p:nvPr/>
        </p:nvSpPr>
        <p:spPr>
          <a:xfrm>
            <a:off x="8191561" y="312359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9" name="Text 57"/>
          <p:cNvSpPr txBox="1"/>
          <p:nvPr/>
        </p:nvSpPr>
        <p:spPr>
          <a:xfrm>
            <a:off x="7391827" y="2686507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9</a:t>
            </a:r>
            <a:endParaRPr lang="en-US" sz="1200" dirty="0"/>
          </a:p>
        </p:txBody>
      </p:sp>
      <p:sp>
        <p:nvSpPr>
          <p:cNvPr id="60" name="Text 58"/>
          <p:cNvSpPr txBox="1"/>
          <p:nvPr/>
        </p:nvSpPr>
        <p:spPr>
          <a:xfrm>
            <a:off x="7828142" y="2631643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Force on a charge in a field</a:t>
            </a:r>
            <a:endParaRPr lang="en-US" sz="1100" dirty="0"/>
          </a:p>
        </p:txBody>
      </p:sp>
      <p:sp>
        <p:nvSpPr>
          <p:cNvPr id="61" name="Text 59"/>
          <p:cNvSpPr txBox="1"/>
          <p:nvPr/>
        </p:nvSpPr>
        <p:spPr>
          <a:xfrm>
            <a:off x="7410115" y="3022055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EQ</a:t>
            </a:r>
            <a:endParaRPr lang="en-US" sz="1200" dirty="0"/>
          </a:p>
        </p:txBody>
      </p:sp>
      <p:sp>
        <p:nvSpPr>
          <p:cNvPr id="62" name="Link: Force on a charge in a field">
            <a:hlinkClick r:id="rId10" tooltip="Force on a charge in a field" action="ppaction://hlinksldjump"/>
          </p:cNvPr>
          <p:cNvSpPr/>
          <p:nvPr/>
        </p:nvSpPr>
        <p:spPr>
          <a:xfrm>
            <a:off x="7282099" y="2595067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3" name="Equation tile 10"/>
          <p:cNvSpPr/>
          <p:nvPr/>
        </p:nvSpPr>
        <p:spPr>
          <a:xfrm>
            <a:off x="9526585" y="2595067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4" name="Locked tag"/>
          <p:cNvSpPr txBox="1"/>
          <p:nvPr/>
        </p:nvSpPr>
        <p:spPr>
          <a:xfrm>
            <a:off x="10436047" y="312359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65" name="Text 63"/>
          <p:cNvSpPr txBox="1"/>
          <p:nvPr/>
        </p:nvSpPr>
        <p:spPr>
          <a:xfrm>
            <a:off x="9636313" y="2686507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10</a:t>
            </a:r>
            <a:endParaRPr lang="en-US" sz="1200" dirty="0"/>
          </a:p>
        </p:txBody>
      </p:sp>
      <p:sp>
        <p:nvSpPr>
          <p:cNvPr id="66" name="Text 64"/>
          <p:cNvSpPr txBox="1"/>
          <p:nvPr/>
        </p:nvSpPr>
        <p:spPr>
          <a:xfrm>
            <a:off x="10072628" y="2631643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Uniform electric field</a:t>
            </a:r>
            <a:endParaRPr lang="en-US" sz="1100" dirty="0"/>
          </a:p>
        </p:txBody>
      </p:sp>
      <p:sp>
        <p:nvSpPr>
          <p:cNvPr id="67" name="Text 65"/>
          <p:cNvSpPr txBox="1"/>
          <p:nvPr/>
        </p:nvSpPr>
        <p:spPr>
          <a:xfrm>
            <a:off x="9654601" y="3022055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V / d</a:t>
            </a:r>
            <a:endParaRPr lang="en-US" sz="1200" dirty="0"/>
          </a:p>
        </p:txBody>
      </p:sp>
      <p:sp>
        <p:nvSpPr>
          <p:cNvPr id="68" name="Link: Uniform electric field">
            <a:hlinkClick r:id="rId11" tooltip="Uniform electric field" action="ppaction://hlinksldjump"/>
          </p:cNvPr>
          <p:cNvSpPr/>
          <p:nvPr/>
        </p:nvSpPr>
        <p:spPr>
          <a:xfrm>
            <a:off x="9526585" y="2595067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9" name="Equation tile 11"/>
          <p:cNvSpPr/>
          <p:nvPr/>
        </p:nvSpPr>
        <p:spPr>
          <a:xfrm>
            <a:off x="548640" y="3544214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0" name="Locked tag"/>
          <p:cNvSpPr txBox="1"/>
          <p:nvPr/>
        </p:nvSpPr>
        <p:spPr>
          <a:xfrm>
            <a:off x="1458102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71" name="Text 69"/>
          <p:cNvSpPr txBox="1"/>
          <p:nvPr/>
        </p:nvSpPr>
        <p:spPr>
          <a:xfrm>
            <a:off x="658368" y="3635654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11</a:t>
            </a:r>
            <a:endParaRPr lang="en-US" sz="1200" dirty="0"/>
          </a:p>
        </p:txBody>
      </p:sp>
      <p:sp>
        <p:nvSpPr>
          <p:cNvPr id="72" name="Text 70"/>
          <p:cNvSpPr txBox="1"/>
          <p:nvPr/>
        </p:nvSpPr>
        <p:spPr>
          <a:xfrm>
            <a:off x="1094683" y="3580790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Radial electric field</a:t>
            </a:r>
            <a:endParaRPr lang="en-US" sz="1100" dirty="0"/>
          </a:p>
        </p:txBody>
      </p:sp>
      <p:sp>
        <p:nvSpPr>
          <p:cNvPr id="73" name="Text 71"/>
          <p:cNvSpPr txBox="1"/>
          <p:nvPr/>
        </p:nvSpPr>
        <p:spPr>
          <a:xfrm>
            <a:off x="676656" y="3971203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Fields and their consequences</a:t>
            </a:r>
            <a:endParaRPr lang="en-US" sz="1100" dirty="0"/>
          </a:p>
        </p:txBody>
      </p:sp>
      <p:sp>
        <p:nvSpPr>
          <p:cNvPr id="74" name="Link: Radial electric field">
            <a:hlinkClick r:id="rId12" tooltip="Radial electric field" action="ppaction://hlinksldjump"/>
          </p:cNvPr>
          <p:cNvSpPr/>
          <p:nvPr/>
        </p:nvSpPr>
        <p:spPr>
          <a:xfrm>
            <a:off x="548640" y="3544214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5" name="Equation tile 12"/>
          <p:cNvSpPr/>
          <p:nvPr/>
        </p:nvSpPr>
        <p:spPr>
          <a:xfrm>
            <a:off x="2793126" y="3544214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6" name="Locked tag"/>
          <p:cNvSpPr txBox="1"/>
          <p:nvPr/>
        </p:nvSpPr>
        <p:spPr>
          <a:xfrm>
            <a:off x="3702588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77" name="Text 75"/>
          <p:cNvSpPr txBox="1"/>
          <p:nvPr/>
        </p:nvSpPr>
        <p:spPr>
          <a:xfrm>
            <a:off x="2902854" y="3635654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12</a:t>
            </a:r>
            <a:endParaRPr lang="en-US" sz="1200" dirty="0"/>
          </a:p>
        </p:txBody>
      </p:sp>
      <p:sp>
        <p:nvSpPr>
          <p:cNvPr id="78" name="Text 76"/>
          <p:cNvSpPr txBox="1"/>
          <p:nvPr/>
        </p:nvSpPr>
        <p:spPr>
          <a:xfrm>
            <a:off x="3339169" y="3580790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Electric potential</a:t>
            </a:r>
            <a:endParaRPr lang="en-US" sz="1100" dirty="0"/>
          </a:p>
        </p:txBody>
      </p:sp>
      <p:sp>
        <p:nvSpPr>
          <p:cNvPr id="79" name="Text 77"/>
          <p:cNvSpPr txBox="1"/>
          <p:nvPr/>
        </p:nvSpPr>
        <p:spPr>
          <a:xfrm>
            <a:off x="2921142" y="3971203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ΔW = QΔV</a:t>
            </a:r>
            <a:endParaRPr lang="en-US" sz="1200" dirty="0"/>
          </a:p>
        </p:txBody>
      </p:sp>
      <p:sp>
        <p:nvSpPr>
          <p:cNvPr id="80" name="Link: Electric potential">
            <a:hlinkClick r:id="rId13" tooltip="Electric potential" action="ppaction://hlinksldjump"/>
          </p:cNvPr>
          <p:cNvSpPr/>
          <p:nvPr/>
        </p:nvSpPr>
        <p:spPr>
          <a:xfrm>
            <a:off x="2793126" y="3544214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1" name="Equation tile 13"/>
          <p:cNvSpPr/>
          <p:nvPr/>
        </p:nvSpPr>
        <p:spPr>
          <a:xfrm>
            <a:off x="5037612" y="3544214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82" name="Locked tag"/>
          <p:cNvSpPr txBox="1"/>
          <p:nvPr/>
        </p:nvSpPr>
        <p:spPr>
          <a:xfrm>
            <a:off x="5947075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3" name="Text 81"/>
          <p:cNvSpPr txBox="1"/>
          <p:nvPr/>
        </p:nvSpPr>
        <p:spPr>
          <a:xfrm>
            <a:off x="5147340" y="3635654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13</a:t>
            </a:r>
            <a:endParaRPr lang="en-US" sz="1200" dirty="0"/>
          </a:p>
        </p:txBody>
      </p:sp>
      <p:sp>
        <p:nvSpPr>
          <p:cNvPr id="84" name="Text 82"/>
          <p:cNvSpPr txBox="1"/>
          <p:nvPr/>
        </p:nvSpPr>
        <p:spPr>
          <a:xfrm>
            <a:off x="5583656" y="3580790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Capacitance</a:t>
            </a:r>
            <a:endParaRPr lang="en-US" sz="1100" dirty="0"/>
          </a:p>
        </p:txBody>
      </p:sp>
      <p:sp>
        <p:nvSpPr>
          <p:cNvPr id="85" name="Text 83"/>
          <p:cNvSpPr txBox="1"/>
          <p:nvPr/>
        </p:nvSpPr>
        <p:spPr>
          <a:xfrm>
            <a:off x="5165628" y="3971203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Q / V</a:t>
            </a:r>
            <a:endParaRPr lang="en-US" sz="1200" dirty="0"/>
          </a:p>
        </p:txBody>
      </p:sp>
      <p:sp>
        <p:nvSpPr>
          <p:cNvPr id="86" name="Link: Capacitance">
            <a:hlinkClick r:id="rId14" tooltip="Capacitance" action="ppaction://hlinksldjump"/>
          </p:cNvPr>
          <p:cNvSpPr/>
          <p:nvPr/>
        </p:nvSpPr>
        <p:spPr>
          <a:xfrm>
            <a:off x="5037612" y="3544214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7" name="Equation tile 14"/>
          <p:cNvSpPr/>
          <p:nvPr/>
        </p:nvSpPr>
        <p:spPr>
          <a:xfrm>
            <a:off x="7282099" y="3544214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88" name="Locked tag"/>
          <p:cNvSpPr txBox="1"/>
          <p:nvPr/>
        </p:nvSpPr>
        <p:spPr>
          <a:xfrm>
            <a:off x="8191561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9" name="Text 87"/>
          <p:cNvSpPr txBox="1"/>
          <p:nvPr/>
        </p:nvSpPr>
        <p:spPr>
          <a:xfrm>
            <a:off x="7391827" y="3635654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14</a:t>
            </a:r>
            <a:endParaRPr lang="en-US" sz="1200" dirty="0"/>
          </a:p>
        </p:txBody>
      </p:sp>
      <p:sp>
        <p:nvSpPr>
          <p:cNvPr id="90" name="Text 88"/>
          <p:cNvSpPr txBox="1"/>
          <p:nvPr/>
        </p:nvSpPr>
        <p:spPr>
          <a:xfrm>
            <a:off x="7828142" y="3580790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Parallel-plate capacitor</a:t>
            </a:r>
            <a:endParaRPr lang="en-US" sz="1100" dirty="0"/>
          </a:p>
        </p:txBody>
      </p:sp>
      <p:sp>
        <p:nvSpPr>
          <p:cNvPr id="91" name="Text 89"/>
          <p:cNvSpPr txBox="1"/>
          <p:nvPr/>
        </p:nvSpPr>
        <p:spPr>
          <a:xfrm>
            <a:off x="7410115" y="3971203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Aε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d</a:t>
            </a:r>
            <a:endParaRPr lang="en-US" sz="1200" dirty="0"/>
          </a:p>
        </p:txBody>
      </p:sp>
      <p:sp>
        <p:nvSpPr>
          <p:cNvPr id="92" name="Link: Parallel-plate capacitor">
            <a:hlinkClick r:id="rId15" tooltip="Parallel-plate capacitor" action="ppaction://hlinksldjump"/>
          </p:cNvPr>
          <p:cNvSpPr/>
          <p:nvPr/>
        </p:nvSpPr>
        <p:spPr>
          <a:xfrm>
            <a:off x="7282099" y="3544214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3" name="Equation tile 15"/>
          <p:cNvSpPr/>
          <p:nvPr/>
        </p:nvSpPr>
        <p:spPr>
          <a:xfrm>
            <a:off x="9526585" y="3544214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4" name="Locked tag"/>
          <p:cNvSpPr txBox="1"/>
          <p:nvPr/>
        </p:nvSpPr>
        <p:spPr>
          <a:xfrm>
            <a:off x="10436047" y="407273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95" name="Text 93"/>
          <p:cNvSpPr txBox="1"/>
          <p:nvPr/>
        </p:nvSpPr>
        <p:spPr>
          <a:xfrm>
            <a:off x="9636313" y="3635654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15</a:t>
            </a:r>
            <a:endParaRPr lang="en-US" sz="1200" dirty="0"/>
          </a:p>
        </p:txBody>
      </p:sp>
      <p:sp>
        <p:nvSpPr>
          <p:cNvPr id="96" name="Text 94"/>
          <p:cNvSpPr txBox="1"/>
          <p:nvPr/>
        </p:nvSpPr>
        <p:spPr>
          <a:xfrm>
            <a:off x="10072628" y="3580790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Energy stored by a capacitor</a:t>
            </a:r>
            <a:endParaRPr lang="en-US" sz="1100" dirty="0"/>
          </a:p>
        </p:txBody>
      </p:sp>
      <p:sp>
        <p:nvSpPr>
          <p:cNvPr id="97" name="Text 95"/>
          <p:cNvSpPr txBox="1"/>
          <p:nvPr/>
        </p:nvSpPr>
        <p:spPr>
          <a:xfrm>
            <a:off x="9654601" y="3971203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Fields and their consequences</a:t>
            </a:r>
            <a:endParaRPr lang="en-US" sz="1100" dirty="0"/>
          </a:p>
        </p:txBody>
      </p:sp>
      <p:sp>
        <p:nvSpPr>
          <p:cNvPr id="98" name="Link: Energy stored by a capacitor">
            <a:hlinkClick r:id="rId16" tooltip="Energy stored by a capacitor" action="ppaction://hlinksldjump"/>
          </p:cNvPr>
          <p:cNvSpPr/>
          <p:nvPr/>
        </p:nvSpPr>
        <p:spPr>
          <a:xfrm>
            <a:off x="9526585" y="3544214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9" name="Equation tile 16"/>
          <p:cNvSpPr/>
          <p:nvPr/>
        </p:nvSpPr>
        <p:spPr>
          <a:xfrm>
            <a:off x="548640" y="4493362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2"/>
          </a:solidFill>
          <a:ln/>
        </p:spPr>
      </p:sp>
      <p:sp>
        <p:nvSpPr>
          <p:cNvPr id="100" name="Text 98"/>
          <p:cNvSpPr txBox="1"/>
          <p:nvPr/>
        </p:nvSpPr>
        <p:spPr>
          <a:xfrm>
            <a:off x="658368" y="4584802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16</a:t>
            </a:r>
            <a:endParaRPr lang="en-US" sz="1200" dirty="0"/>
          </a:p>
        </p:txBody>
      </p:sp>
      <p:sp>
        <p:nvSpPr>
          <p:cNvPr id="101" name="Text 99"/>
          <p:cNvSpPr txBox="1"/>
          <p:nvPr/>
        </p:nvSpPr>
        <p:spPr>
          <a:xfrm>
            <a:off x="1094683" y="4529938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Capacitor discharge</a:t>
            </a:r>
            <a:endParaRPr lang="en-US" sz="1100" dirty="0"/>
          </a:p>
        </p:txBody>
      </p:sp>
      <p:sp>
        <p:nvSpPr>
          <p:cNvPr id="102" name="Text 100"/>
          <p:cNvSpPr txBox="1"/>
          <p:nvPr/>
        </p:nvSpPr>
        <p:spPr>
          <a:xfrm>
            <a:off x="676656" y="4920350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Q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indent="0" marL="0">
              <a:buNone/>
            </a:pPr>
            <a:r>
              <a:rPr lang="en-US" sz="1200" baseline="3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 / RC</a:t>
            </a:r>
            <a:endParaRPr lang="en-US" sz="1200" dirty="0"/>
          </a:p>
        </p:txBody>
      </p:sp>
      <p:sp>
        <p:nvSpPr>
          <p:cNvPr id="103" name="Link: Capacitor discharge">
            <a:hlinkClick r:id="rId17" tooltip="Capacitor discharge" action="ppaction://hlinksldjump"/>
          </p:cNvPr>
          <p:cNvSpPr/>
          <p:nvPr/>
        </p:nvSpPr>
        <p:spPr>
          <a:xfrm>
            <a:off x="548640" y="4493362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4" name="Equation tile 17"/>
          <p:cNvSpPr/>
          <p:nvPr/>
        </p:nvSpPr>
        <p:spPr>
          <a:xfrm>
            <a:off x="2793126" y="4493362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05" name="Locked tag"/>
          <p:cNvSpPr txBox="1"/>
          <p:nvPr/>
        </p:nvSpPr>
        <p:spPr>
          <a:xfrm>
            <a:off x="3702588" y="5021885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06" name="Text 104"/>
          <p:cNvSpPr txBox="1"/>
          <p:nvPr/>
        </p:nvSpPr>
        <p:spPr>
          <a:xfrm>
            <a:off x="2902854" y="4584802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17</a:t>
            </a:r>
            <a:endParaRPr lang="en-US" sz="1200" dirty="0"/>
          </a:p>
        </p:txBody>
      </p:sp>
      <p:sp>
        <p:nvSpPr>
          <p:cNvPr id="107" name="Text 105"/>
          <p:cNvSpPr txBox="1"/>
          <p:nvPr/>
        </p:nvSpPr>
        <p:spPr>
          <a:xfrm>
            <a:off x="3339169" y="4529938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Capacitor charging</a:t>
            </a:r>
            <a:endParaRPr lang="en-US" sz="1100" dirty="0"/>
          </a:p>
        </p:txBody>
      </p:sp>
      <p:sp>
        <p:nvSpPr>
          <p:cNvPr id="108" name="Text 106"/>
          <p:cNvSpPr txBox="1"/>
          <p:nvPr/>
        </p:nvSpPr>
        <p:spPr>
          <a:xfrm>
            <a:off x="2921142" y="4920350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Fields and their consequences</a:t>
            </a:r>
            <a:endParaRPr lang="en-US" sz="1100" dirty="0"/>
          </a:p>
        </p:txBody>
      </p:sp>
      <p:sp>
        <p:nvSpPr>
          <p:cNvPr id="109" name="Link: Capacitor charging">
            <a:hlinkClick r:id="rId18" tooltip="Capacitor charging" action="ppaction://hlinksldjump"/>
          </p:cNvPr>
          <p:cNvSpPr/>
          <p:nvPr/>
        </p:nvSpPr>
        <p:spPr>
          <a:xfrm>
            <a:off x="2793126" y="4493362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0" name="Equation tile 18"/>
          <p:cNvSpPr/>
          <p:nvPr/>
        </p:nvSpPr>
        <p:spPr>
          <a:xfrm>
            <a:off x="5037612" y="4493362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11" name="Locked tag"/>
          <p:cNvSpPr txBox="1"/>
          <p:nvPr/>
        </p:nvSpPr>
        <p:spPr>
          <a:xfrm>
            <a:off x="5947075" y="5021885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12" name="Text 110"/>
          <p:cNvSpPr txBox="1"/>
          <p:nvPr/>
        </p:nvSpPr>
        <p:spPr>
          <a:xfrm>
            <a:off x="5147340" y="4584802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18</a:t>
            </a:r>
            <a:endParaRPr lang="en-US" sz="1200" dirty="0"/>
          </a:p>
        </p:txBody>
      </p:sp>
      <p:sp>
        <p:nvSpPr>
          <p:cNvPr id="113" name="Text 111"/>
          <p:cNvSpPr txBox="1"/>
          <p:nvPr/>
        </p:nvSpPr>
        <p:spPr>
          <a:xfrm>
            <a:off x="5583656" y="4529938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Time constant</a:t>
            </a:r>
            <a:endParaRPr lang="en-US" sz="1100" dirty="0"/>
          </a:p>
        </p:txBody>
      </p:sp>
      <p:sp>
        <p:nvSpPr>
          <p:cNvPr id="114" name="Learn marker"/>
          <p:cNvSpPr/>
          <p:nvPr/>
        </p:nvSpPr>
        <p:spPr>
          <a:xfrm>
            <a:off x="6907195" y="4603090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15" name="Text 113"/>
          <p:cNvSpPr txBox="1"/>
          <p:nvPr/>
        </p:nvSpPr>
        <p:spPr>
          <a:xfrm>
            <a:off x="5165628" y="4920350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 constant = RC</a:t>
            </a:r>
            <a:endParaRPr lang="en-US" sz="1200" dirty="0"/>
          </a:p>
        </p:txBody>
      </p:sp>
      <p:sp>
        <p:nvSpPr>
          <p:cNvPr id="116" name="Link: Time constant">
            <a:hlinkClick r:id="rId19" tooltip="Time constant" action="ppaction://hlinksldjump"/>
          </p:cNvPr>
          <p:cNvSpPr/>
          <p:nvPr/>
        </p:nvSpPr>
        <p:spPr>
          <a:xfrm>
            <a:off x="5037612" y="4493362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7" name="Equation tile 19"/>
          <p:cNvSpPr/>
          <p:nvPr/>
        </p:nvSpPr>
        <p:spPr>
          <a:xfrm>
            <a:off x="7282099" y="4493362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18" name="Locked tag"/>
          <p:cNvSpPr txBox="1"/>
          <p:nvPr/>
        </p:nvSpPr>
        <p:spPr>
          <a:xfrm>
            <a:off x="8191561" y="5021885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19" name="Text 117"/>
          <p:cNvSpPr txBox="1"/>
          <p:nvPr/>
        </p:nvSpPr>
        <p:spPr>
          <a:xfrm>
            <a:off x="7391827" y="4584802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19</a:t>
            </a:r>
            <a:endParaRPr lang="en-US" sz="1200" dirty="0"/>
          </a:p>
        </p:txBody>
      </p:sp>
      <p:sp>
        <p:nvSpPr>
          <p:cNvPr id="120" name="Text 118"/>
          <p:cNvSpPr txBox="1"/>
          <p:nvPr/>
        </p:nvSpPr>
        <p:spPr>
          <a:xfrm>
            <a:off x="7828142" y="4529938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Force on a current-carrying wire</a:t>
            </a:r>
            <a:endParaRPr lang="en-US" sz="1100" dirty="0"/>
          </a:p>
        </p:txBody>
      </p:sp>
      <p:sp>
        <p:nvSpPr>
          <p:cNvPr id="121" name="Text 119"/>
          <p:cNvSpPr txBox="1"/>
          <p:nvPr/>
        </p:nvSpPr>
        <p:spPr>
          <a:xfrm>
            <a:off x="7410115" y="4920350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BIl</a:t>
            </a:r>
            <a:endParaRPr lang="en-US" sz="1200" dirty="0"/>
          </a:p>
        </p:txBody>
      </p:sp>
      <p:sp>
        <p:nvSpPr>
          <p:cNvPr id="122" name="Link: Force on a current-carrying wire">
            <a:hlinkClick r:id="rId20" tooltip="Force on a current-carrying wire" action="ppaction://hlinksldjump"/>
          </p:cNvPr>
          <p:cNvSpPr/>
          <p:nvPr/>
        </p:nvSpPr>
        <p:spPr>
          <a:xfrm>
            <a:off x="7282099" y="4493362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3" name="Equation tile 20"/>
          <p:cNvSpPr/>
          <p:nvPr/>
        </p:nvSpPr>
        <p:spPr>
          <a:xfrm>
            <a:off x="9526585" y="4493362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4" name="Locked tag"/>
          <p:cNvSpPr txBox="1"/>
          <p:nvPr/>
        </p:nvSpPr>
        <p:spPr>
          <a:xfrm>
            <a:off x="10436047" y="5021885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25" name="Text 123"/>
          <p:cNvSpPr txBox="1"/>
          <p:nvPr/>
        </p:nvSpPr>
        <p:spPr>
          <a:xfrm>
            <a:off x="9636313" y="4584802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20</a:t>
            </a:r>
            <a:endParaRPr lang="en-US" sz="1200" dirty="0"/>
          </a:p>
        </p:txBody>
      </p:sp>
      <p:sp>
        <p:nvSpPr>
          <p:cNvPr id="126" name="Text 124"/>
          <p:cNvSpPr txBox="1"/>
          <p:nvPr/>
        </p:nvSpPr>
        <p:spPr>
          <a:xfrm>
            <a:off x="10072628" y="4529938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Force on a moving charge</a:t>
            </a:r>
            <a:endParaRPr lang="en-US" sz="1100" dirty="0"/>
          </a:p>
        </p:txBody>
      </p:sp>
      <p:sp>
        <p:nvSpPr>
          <p:cNvPr id="127" name="Learn marker"/>
          <p:cNvSpPr/>
          <p:nvPr/>
        </p:nvSpPr>
        <p:spPr>
          <a:xfrm>
            <a:off x="11396167" y="4603090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128" name="Text 126"/>
          <p:cNvSpPr txBox="1"/>
          <p:nvPr/>
        </p:nvSpPr>
        <p:spPr>
          <a:xfrm>
            <a:off x="9654601" y="4920350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BQv</a:t>
            </a:r>
            <a:endParaRPr lang="en-US" sz="1200" dirty="0"/>
          </a:p>
        </p:txBody>
      </p:sp>
      <p:sp>
        <p:nvSpPr>
          <p:cNvPr id="129" name="Link: Force on a moving charge">
            <a:hlinkClick r:id="rId21" tooltip="Force on a moving charge" action="ppaction://hlinksldjump"/>
          </p:cNvPr>
          <p:cNvSpPr/>
          <p:nvPr/>
        </p:nvSpPr>
        <p:spPr>
          <a:xfrm>
            <a:off x="9526585" y="4493362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0" name="Equation tile 21"/>
          <p:cNvSpPr/>
          <p:nvPr/>
        </p:nvSpPr>
        <p:spPr>
          <a:xfrm>
            <a:off x="548640" y="5442509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1" name="Locked tag"/>
          <p:cNvSpPr txBox="1"/>
          <p:nvPr/>
        </p:nvSpPr>
        <p:spPr>
          <a:xfrm>
            <a:off x="1458102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32" name="Text 130"/>
          <p:cNvSpPr txBox="1"/>
          <p:nvPr/>
        </p:nvSpPr>
        <p:spPr>
          <a:xfrm>
            <a:off x="658368" y="5533949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21</a:t>
            </a:r>
            <a:endParaRPr lang="en-US" sz="1200" dirty="0"/>
          </a:p>
        </p:txBody>
      </p:sp>
      <p:sp>
        <p:nvSpPr>
          <p:cNvPr id="133" name="Text 131"/>
          <p:cNvSpPr txBox="1"/>
          <p:nvPr/>
        </p:nvSpPr>
        <p:spPr>
          <a:xfrm>
            <a:off x="1094683" y="5479085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Magnetic flux and flux linkage</a:t>
            </a:r>
            <a:endParaRPr lang="en-US" sz="1100" dirty="0"/>
          </a:p>
        </p:txBody>
      </p:sp>
      <p:sp>
        <p:nvSpPr>
          <p:cNvPr id="134" name="Text 132"/>
          <p:cNvSpPr txBox="1"/>
          <p:nvPr/>
        </p:nvSpPr>
        <p:spPr>
          <a:xfrm>
            <a:off x="676656" y="5869497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 = BA</a:t>
            </a:r>
            <a:endParaRPr lang="en-US" sz="1200" dirty="0"/>
          </a:p>
        </p:txBody>
      </p:sp>
      <p:sp>
        <p:nvSpPr>
          <p:cNvPr id="135" name="Link: Magnetic flux and flux linkage">
            <a:hlinkClick r:id="rId22" tooltip="Magnetic flux and flux linkage" action="ppaction://hlinksldjump"/>
          </p:cNvPr>
          <p:cNvSpPr/>
          <p:nvPr/>
        </p:nvSpPr>
        <p:spPr>
          <a:xfrm>
            <a:off x="548640" y="5442509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6" name="Equation tile 22"/>
          <p:cNvSpPr/>
          <p:nvPr/>
        </p:nvSpPr>
        <p:spPr>
          <a:xfrm>
            <a:off x="2793126" y="5442509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7" name="Locked tag"/>
          <p:cNvSpPr txBox="1"/>
          <p:nvPr/>
        </p:nvSpPr>
        <p:spPr>
          <a:xfrm>
            <a:off x="3702588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38" name="Text 136"/>
          <p:cNvSpPr txBox="1"/>
          <p:nvPr/>
        </p:nvSpPr>
        <p:spPr>
          <a:xfrm>
            <a:off x="2902854" y="5533949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22</a:t>
            </a:r>
            <a:endParaRPr lang="en-US" sz="1200" dirty="0"/>
          </a:p>
        </p:txBody>
      </p:sp>
      <p:sp>
        <p:nvSpPr>
          <p:cNvPr id="139" name="Text 137"/>
          <p:cNvSpPr txBox="1"/>
          <p:nvPr/>
        </p:nvSpPr>
        <p:spPr>
          <a:xfrm>
            <a:off x="3339169" y="5479085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Faraday's law</a:t>
            </a:r>
            <a:endParaRPr lang="en-US" sz="1100" dirty="0"/>
          </a:p>
        </p:txBody>
      </p:sp>
      <p:sp>
        <p:nvSpPr>
          <p:cNvPr id="140" name="Text 138"/>
          <p:cNvSpPr txBox="1"/>
          <p:nvPr/>
        </p:nvSpPr>
        <p:spPr>
          <a:xfrm>
            <a:off x="2921142" y="5869497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 = N ΔΦ / Δt</a:t>
            </a:r>
            <a:endParaRPr lang="en-US" sz="1200" dirty="0"/>
          </a:p>
        </p:txBody>
      </p:sp>
      <p:sp>
        <p:nvSpPr>
          <p:cNvPr id="141" name="Link: Faraday's law">
            <a:hlinkClick r:id="rId23" tooltip="Faraday's law" action="ppaction://hlinksldjump"/>
          </p:cNvPr>
          <p:cNvSpPr/>
          <p:nvPr/>
        </p:nvSpPr>
        <p:spPr>
          <a:xfrm>
            <a:off x="2793126" y="5442509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2" name="Equation tile 23"/>
          <p:cNvSpPr/>
          <p:nvPr/>
        </p:nvSpPr>
        <p:spPr>
          <a:xfrm>
            <a:off x="5037612" y="5442509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43" name="Locked tag"/>
          <p:cNvSpPr txBox="1"/>
          <p:nvPr/>
        </p:nvSpPr>
        <p:spPr>
          <a:xfrm>
            <a:off x="5947075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44" name="Text 142"/>
          <p:cNvSpPr txBox="1"/>
          <p:nvPr/>
        </p:nvSpPr>
        <p:spPr>
          <a:xfrm>
            <a:off x="5147340" y="5533949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23</a:t>
            </a:r>
            <a:endParaRPr lang="en-US" sz="1200" dirty="0"/>
          </a:p>
        </p:txBody>
      </p:sp>
      <p:sp>
        <p:nvSpPr>
          <p:cNvPr id="145" name="Text 143"/>
          <p:cNvSpPr txBox="1"/>
          <p:nvPr/>
        </p:nvSpPr>
        <p:spPr>
          <a:xfrm>
            <a:off x="5583656" y="5479085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EMF in a rotating coil</a:t>
            </a:r>
            <a:endParaRPr lang="en-US" sz="1100" dirty="0"/>
          </a:p>
        </p:txBody>
      </p:sp>
      <p:sp>
        <p:nvSpPr>
          <p:cNvPr id="146" name="Text 144"/>
          <p:cNvSpPr txBox="1"/>
          <p:nvPr/>
        </p:nvSpPr>
        <p:spPr>
          <a:xfrm>
            <a:off x="5165628" y="5869497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 = BANω sin(ωt)</a:t>
            </a:r>
            <a:endParaRPr lang="en-US" sz="1200" dirty="0"/>
          </a:p>
        </p:txBody>
      </p:sp>
      <p:sp>
        <p:nvSpPr>
          <p:cNvPr id="147" name="Link: EMF in a rotating coil">
            <a:hlinkClick r:id="rId24" tooltip="EMF in a rotating coil" action="ppaction://hlinksldjump"/>
          </p:cNvPr>
          <p:cNvSpPr/>
          <p:nvPr/>
        </p:nvSpPr>
        <p:spPr>
          <a:xfrm>
            <a:off x="5037612" y="5442509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8" name="Equation tile 24"/>
          <p:cNvSpPr/>
          <p:nvPr/>
        </p:nvSpPr>
        <p:spPr>
          <a:xfrm>
            <a:off x="7282099" y="5442509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49" name="Locked tag"/>
          <p:cNvSpPr txBox="1"/>
          <p:nvPr/>
        </p:nvSpPr>
        <p:spPr>
          <a:xfrm>
            <a:off x="8191561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50" name="Text 148"/>
          <p:cNvSpPr txBox="1"/>
          <p:nvPr/>
        </p:nvSpPr>
        <p:spPr>
          <a:xfrm>
            <a:off x="7391827" y="5533949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24</a:t>
            </a:r>
            <a:endParaRPr lang="en-US" sz="1200" dirty="0"/>
          </a:p>
        </p:txBody>
      </p:sp>
      <p:sp>
        <p:nvSpPr>
          <p:cNvPr id="151" name="Text 149"/>
          <p:cNvSpPr txBox="1"/>
          <p:nvPr/>
        </p:nvSpPr>
        <p:spPr>
          <a:xfrm>
            <a:off x="7828142" y="5479085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Alternating current: rms values</a:t>
            </a:r>
            <a:endParaRPr lang="en-US" sz="1100" dirty="0"/>
          </a:p>
        </p:txBody>
      </p:sp>
      <p:sp>
        <p:nvSpPr>
          <p:cNvPr id="152" name="Text 150"/>
          <p:cNvSpPr txBox="1"/>
          <p:nvPr/>
        </p:nvSpPr>
        <p:spPr>
          <a:xfrm>
            <a:off x="7410115" y="5869497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rms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I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√2</a:t>
            </a:r>
            <a:endParaRPr lang="en-US" sz="1200" dirty="0"/>
          </a:p>
        </p:txBody>
      </p:sp>
      <p:sp>
        <p:nvSpPr>
          <p:cNvPr id="153" name="Link: Alternating current: rms values">
            <a:hlinkClick r:id="rId25" tooltip="Alternating current: rms values" action="ppaction://hlinksldjump"/>
          </p:cNvPr>
          <p:cNvSpPr/>
          <p:nvPr/>
        </p:nvSpPr>
        <p:spPr>
          <a:xfrm>
            <a:off x="7282099" y="5442509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4" name="Equation tile 25"/>
          <p:cNvSpPr/>
          <p:nvPr/>
        </p:nvSpPr>
        <p:spPr>
          <a:xfrm>
            <a:off x="9526585" y="5442509"/>
            <a:ext cx="2116470" cy="821131"/>
          </a:xfrm>
          <a:prstGeom prst="roundRect">
            <a:avLst>
              <a:gd name="adj" fmla="val 15590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55" name="Locked tag"/>
          <p:cNvSpPr txBox="1"/>
          <p:nvPr/>
        </p:nvSpPr>
        <p:spPr>
          <a:xfrm>
            <a:off x="10436047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56" name="Text 154"/>
          <p:cNvSpPr txBox="1"/>
          <p:nvPr/>
        </p:nvSpPr>
        <p:spPr>
          <a:xfrm>
            <a:off x="9636313" y="5533949"/>
            <a:ext cx="344875" cy="344875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25</a:t>
            </a:r>
            <a:endParaRPr lang="en-US" sz="1200" dirty="0"/>
          </a:p>
        </p:txBody>
      </p:sp>
      <p:sp>
        <p:nvSpPr>
          <p:cNvPr id="157" name="Text 155"/>
          <p:cNvSpPr txBox="1"/>
          <p:nvPr/>
        </p:nvSpPr>
        <p:spPr>
          <a:xfrm>
            <a:off x="10072628" y="5479085"/>
            <a:ext cx="1314395" cy="410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Transformers</a:t>
            </a:r>
            <a:endParaRPr lang="en-US" sz="1100" dirty="0"/>
          </a:p>
        </p:txBody>
      </p:sp>
      <p:sp>
        <p:nvSpPr>
          <p:cNvPr id="158" name="Text 156"/>
          <p:cNvSpPr txBox="1"/>
          <p:nvPr/>
        </p:nvSpPr>
        <p:spPr>
          <a:xfrm>
            <a:off x="9654601" y="5869497"/>
            <a:ext cx="1887870" cy="361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N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V</a:t>
            </a:r>
            <a:pPr indent="0" marL="0">
              <a:buNone/>
            </a:pPr>
            <a:r>
              <a:rPr lang="en-US" sz="1200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200" dirty="0"/>
          </a:p>
        </p:txBody>
      </p:sp>
      <p:sp>
        <p:nvSpPr>
          <p:cNvPr id="159" name="Link: Transformers">
            <a:hlinkClick r:id="rId26" tooltip="Transformers" action="ppaction://hlinksldjump"/>
          </p:cNvPr>
          <p:cNvSpPr/>
          <p:nvPr/>
        </p:nvSpPr>
        <p:spPr>
          <a:xfrm>
            <a:off x="9526585" y="5442509"/>
            <a:ext cx="2116470" cy="821131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Capacitor discharge</a:t>
            </a:r>
            <a:endParaRPr lang="en-US" sz="2800" dirty="0"/>
          </a:p>
        </p:txBody>
      </p:sp>
      <p:sp>
        <p:nvSpPr>
          <p:cNvPr id="3" name="Label: 3.7  FIELD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3.7  FIELDS</a:t>
            </a:r>
            <a:endParaRPr lang="en-US" sz="1100" dirty="0"/>
          </a:p>
        </p:txBody>
      </p:sp>
      <p:sp>
        <p:nvSpPr>
          <p:cNvPr id="4" name="Label: PAPER 2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card"/>
          <p:cNvSpPr/>
          <p:nvPr/>
        </p:nvSpPr>
        <p:spPr>
          <a:xfrm>
            <a:off x="548640" y="1691640"/>
            <a:ext cx="5394960" cy="1600200"/>
          </a:xfrm>
          <a:prstGeom prst="roundRect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17" name="Data sheet badge"/>
          <p:cNvSpPr txBox="1"/>
          <p:nvPr/>
        </p:nvSpPr>
        <p:spPr>
          <a:xfrm>
            <a:off x="685800" y="1783080"/>
            <a:ext cx="5120640" cy="29260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●  ON THE DATA SHEET</a:t>
            </a:r>
            <a:endParaRPr lang="en-US" sz="1100" dirty="0"/>
          </a:p>
        </p:txBody>
      </p:sp>
      <p:sp>
        <p:nvSpPr>
          <p:cNvPr id="18" name="Equation"/>
          <p:cNvSpPr txBox="1"/>
          <p:nvPr/>
        </p:nvSpPr>
        <p:spPr>
          <a:xfrm>
            <a:off x="731520" y="2121408"/>
            <a:ext cx="50292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Q</a:t>
            </a:r>
            <a:pPr algn="ctr" indent="0" marL="0">
              <a:buNone/>
            </a:pPr>
            <a:r>
              <a:rPr lang="en-US" sz="36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algn="ctr" indent="0" marL="0">
              <a:buNone/>
            </a:pPr>
            <a:r>
              <a:rPr lang="en-US" sz="36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 / RC</a:t>
            </a:r>
            <a:endParaRPr lang="en-US" sz="3600" dirty="0"/>
          </a:p>
        </p:txBody>
      </p:sp>
      <p:sp>
        <p:nvSpPr>
          <p:cNvPr id="19" name="Symbols card"/>
          <p:cNvSpPr/>
          <p:nvPr/>
        </p:nvSpPr>
        <p:spPr>
          <a:xfrm>
            <a:off x="548640" y="3429000"/>
            <a:ext cx="539496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352044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2"/>
                </a:solidFill>
              </a:rPr>
              <a:t>WHERE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3776472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Q  charge at time t (C)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Q₀  initial charge (C)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RC  time constant (s)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V and I decay in the same way</a:t>
            </a:r>
            <a:endParaRPr lang="en-US" sz="1250" dirty="0"/>
          </a:p>
        </p:txBody>
      </p:sp>
      <p:sp>
        <p:nvSpPr>
          <p:cNvPr id="22" name="Tip card"/>
          <p:cNvSpPr/>
          <p:nvPr/>
        </p:nvSpPr>
        <p:spPr>
          <a:xfrm>
            <a:off x="548640" y="5029200"/>
            <a:ext cx="5394960" cy="1216152"/>
          </a:xfrm>
          <a:prstGeom prst="roundRect">
            <a:avLst>
              <a:gd name="adj" fmla="val 10526"/>
            </a:avLst>
          </a:prstGeom>
          <a:solidFill>
            <a:schemeClr val="tx2"/>
          </a:solidFill>
          <a:ln/>
        </p:spPr>
      </p:sp>
      <p:sp>
        <p:nvSpPr>
          <p:cNvPr id="23" name="Tip circle"/>
          <p:cNvSpPr/>
          <p:nvPr/>
        </p:nvSpPr>
        <p:spPr>
          <a:xfrm>
            <a:off x="731520" y="5193792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4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319522"/>
            <a:ext cx="251460" cy="25146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417320" y="51023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EXAMINER'S TIP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417320" y="5349240"/>
            <a:ext cx="4343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Take natural logs to find t: t = −RC ln(Q/Q₀). A graph of ln Q against t is a straight line with gradient −1/RC.</a:t>
            </a:r>
            <a:endParaRPr lang="en-US" sz="1250" dirty="0"/>
          </a:p>
        </p:txBody>
      </p:sp>
      <p:sp>
        <p:nvSpPr>
          <p:cNvPr id="27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WORKED EXAMPLE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446520" y="2176272"/>
            <a:ext cx="492221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 470 μF capacitor charged to 12 V discharges through 10 kΩ. Calculate the charge left after 10 s.</a:t>
            </a:r>
            <a:endParaRPr lang="en-US" sz="1500" dirty="0"/>
          </a:p>
        </p:txBody>
      </p:sp>
      <p:sp>
        <p:nvSpPr>
          <p:cNvPr id="30" name="Worked steps"/>
          <p:cNvSpPr txBox="1"/>
          <p:nvPr/>
        </p:nvSpPr>
        <p:spPr>
          <a:xfrm>
            <a:off x="6446520" y="3566160"/>
            <a:ext cx="492221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Q₀ = CV = 5.64 × 10⁻³ C;  RC = 4.7 s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Q = 5.64 × 10⁻³ × e^(−10/4.7)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2"/>
                </a:solidFill>
              </a:rPr>
              <a:t>Q = 6.7 × 10⁻⁴ C</a:t>
            </a:r>
            <a:endParaRPr lang="en-US" sz="1500" dirty="0"/>
          </a:p>
        </p:txBody>
      </p:sp>
      <p:sp>
        <p:nvSpPr>
          <p:cNvPr id="31" name="Button: YOUR TURN  →"/>
          <p:cNvSpPr txBox="1"/>
          <p:nvPr/>
        </p:nvSpPr>
        <p:spPr>
          <a:xfrm>
            <a:off x="9357055" y="5623560"/>
            <a:ext cx="2011680" cy="438912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2" name="Link: YOUR TURN  →">
            <a:hlinkClick r:id="rId7" tooltip="YOUR TURN  →" action="ppaction://hlinksldjump"/>
          </p:cNvPr>
          <p:cNvSpPr/>
          <p:nvPr/>
        </p:nvSpPr>
        <p:spPr>
          <a:xfrm>
            <a:off x="9357055" y="5623560"/>
            <a:ext cx="201168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Capacitor discharge</a:t>
            </a:r>
            <a:endParaRPr lang="en-US" sz="2800" dirty="0"/>
          </a:p>
        </p:txBody>
      </p:sp>
      <p:sp>
        <p:nvSpPr>
          <p:cNvPr id="3" name="Label: 3.7  FIELD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3.7  FIELDS</a:t>
            </a:r>
            <a:endParaRPr lang="en-US" sz="1100" dirty="0"/>
          </a:p>
        </p:txBody>
      </p:sp>
      <p:sp>
        <p:nvSpPr>
          <p:cNvPr id="4" name="Label: PAPER 2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Q</a:t>
            </a:r>
            <a:pPr indent="0" marL="0">
              <a:buNone/>
            </a:pPr>
            <a:r>
              <a:rPr lang="en-US" sz="19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 / RC</a:t>
            </a:r>
            <a:endParaRPr lang="en-US" sz="1100" dirty="0"/>
          </a:p>
        </p:txBody>
      </p:sp>
      <p:sp>
        <p:nvSpPr>
          <p:cNvPr id="18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19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What fraction of the charge remains after one time constant?</a:t>
            </a:r>
            <a:endParaRPr lang="en-US" sz="1700" dirty="0"/>
          </a:p>
        </p:txBody>
      </p:sp>
      <p:sp>
        <p:nvSpPr>
          <p:cNvPr id="24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capacitor has RC = 2.0 s. How long does it take for the charge to fall to 25%?</a:t>
            </a:r>
            <a:endParaRPr lang="en-US" sz="1700" dirty="0"/>
          </a:p>
        </p:txBody>
      </p:sp>
      <p:sp>
        <p:nvSpPr>
          <p:cNvPr id="28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capacitor charged to 9.0 V discharges for 2RC. Calculate the p.d. across it.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Capacitor discharge</a:t>
            </a:r>
            <a:endParaRPr lang="en-US" sz="2800" dirty="0"/>
          </a:p>
        </p:txBody>
      </p:sp>
      <p:sp>
        <p:nvSpPr>
          <p:cNvPr id="3" name="Label: 3.7  FIELD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3.7  FIELDS</a:t>
            </a:r>
            <a:endParaRPr lang="en-US" sz="1100" dirty="0"/>
          </a:p>
        </p:txBody>
      </p:sp>
      <p:sp>
        <p:nvSpPr>
          <p:cNvPr id="4" name="Label: PAPER 2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Q</a:t>
            </a:r>
            <a:pPr indent="0" marL="0">
              <a:buNone/>
            </a:pPr>
            <a:r>
              <a:rPr lang="en-US" sz="19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 / RC</a:t>
            </a:r>
            <a:endParaRPr lang="en-US" sz="1100" dirty="0"/>
          </a:p>
        </p:txBody>
      </p:sp>
      <p:sp>
        <p:nvSpPr>
          <p:cNvPr id="18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19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Button: NEXT EQUATION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NEXT EQUATION  →</a:t>
            </a:r>
            <a:endParaRPr lang="en-US" sz="1300" dirty="0"/>
          </a:p>
        </p:txBody>
      </p:sp>
      <p:sp>
        <p:nvSpPr>
          <p:cNvPr id="21" name="Link: NEXT EQUATION  →">
            <a:hlinkClick r:id="rId7" tooltip="NEXT EQUATION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2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Q/Q₀ = e⁻¹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0.37 (37%)</a:t>
            </a:r>
            <a:endParaRPr lang="en-US" sz="1400" dirty="0"/>
          </a:p>
        </p:txBody>
      </p:sp>
      <p:sp>
        <p:nvSpPr>
          <p:cNvPr id="26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25% = two half-lives;  t½ = 0.69RC = 1.38 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t = 2.8 s</a:t>
            </a:r>
            <a:endParaRPr lang="en-US" sz="1400" dirty="0"/>
          </a:p>
        </p:txBody>
      </p:sp>
      <p:sp>
        <p:nvSpPr>
          <p:cNvPr id="30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 = 9.0 e⁻²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V = 1.2 V</a:t>
            </a:r>
            <a:endParaRPr lang="en-US" sz="1400" dirty="0"/>
          </a:p>
        </p:txBody>
      </p:sp>
      <p:sp>
        <p:nvSpPr>
          <p:cNvPr id="34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5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Convert μF and kΩ before finding RC: 470 μF × 10 kΩ = 4.7 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physics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3"/>
                </a:solidFill>
              </a:rPr>
              <a:t>3.8  ·  PAPER 2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019224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Inverse square law for γ radiation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76656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k / x</a:t>
            </a:r>
            <a:pPr indent="0" marL="0">
              <a:buNone/>
            </a:pPr>
            <a:r>
              <a:rPr lang="en-US" sz="1400" baseline="3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Link: Inverse square law for γ radiation">
            <a:hlinkClick r:id="rId2" tooltip="Inverse square law for γ radiation" action="ppaction://hlinksldjump"/>
          </p:cNvPr>
          <p:cNvSpPr/>
          <p:nvPr/>
        </p:nvSpPr>
        <p:spPr>
          <a:xfrm>
            <a:off x="548640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3354248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4824832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939464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Radioactive decay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482264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ΔN / Δt = −λN</a:t>
            </a:r>
            <a:endParaRPr lang="en-US" sz="1400" dirty="0"/>
          </a:p>
        </p:txBody>
      </p:sp>
      <p:sp>
        <p:nvSpPr>
          <p:cNvPr id="17" name="Link: Radioactive decay">
            <a:hlinkClick r:id="rId3" tooltip="Radioactive decay" action="ppaction://hlinksldjump"/>
          </p:cNvPr>
          <p:cNvSpPr/>
          <p:nvPr/>
        </p:nvSpPr>
        <p:spPr>
          <a:xfrm>
            <a:off x="3354248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6159856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7630439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745072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Activity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287872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λN</a:t>
            </a:r>
            <a:endParaRPr lang="en-US" sz="1400" dirty="0"/>
          </a:p>
        </p:txBody>
      </p:sp>
      <p:sp>
        <p:nvSpPr>
          <p:cNvPr id="23" name="Link: Activity">
            <a:hlinkClick r:id="rId4" tooltip="Activity" action="ppaction://hlinksldjump"/>
          </p:cNvPr>
          <p:cNvSpPr/>
          <p:nvPr/>
        </p:nvSpPr>
        <p:spPr>
          <a:xfrm>
            <a:off x="6159856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4" name="Equation tile 4"/>
          <p:cNvSpPr/>
          <p:nvPr/>
        </p:nvSpPr>
        <p:spPr>
          <a:xfrm>
            <a:off x="8965463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5" name="Locked tag"/>
          <p:cNvSpPr txBox="1"/>
          <p:nvPr/>
        </p:nvSpPr>
        <p:spPr>
          <a:xfrm>
            <a:off x="10436047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6" name="Text 24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550679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Half-life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9093479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indent="0" marL="0">
              <a:buNone/>
            </a:pPr>
            <a:r>
              <a:rPr lang="en-US" sz="1400" baseline="-4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½</a:t>
            </a:r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ln 2 / λ</a:t>
            </a:r>
            <a:endParaRPr lang="en-US" sz="1400" dirty="0"/>
          </a:p>
        </p:txBody>
      </p:sp>
      <p:sp>
        <p:nvSpPr>
          <p:cNvPr id="29" name="Link: Half-life">
            <a:hlinkClick r:id="rId5" tooltip="Half-life" action="ppaction://hlinksldjump"/>
          </p:cNvPr>
          <p:cNvSpPr/>
          <p:nvPr/>
        </p:nvSpPr>
        <p:spPr>
          <a:xfrm>
            <a:off x="8965463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0" name="Equation tile 5"/>
          <p:cNvSpPr/>
          <p:nvPr/>
        </p:nvSpPr>
        <p:spPr>
          <a:xfrm>
            <a:off x="548640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1" name="Locked tag"/>
          <p:cNvSpPr txBox="1"/>
          <p:nvPr/>
        </p:nvSpPr>
        <p:spPr>
          <a:xfrm>
            <a:off x="2019224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658368" y="3602736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133856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Nuclear radius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R</a:t>
            </a:r>
            <a:pPr indent="0" marL="0">
              <a:buNone/>
            </a:pPr>
            <a:r>
              <a:rPr lang="en-US" sz="1400" baseline="-4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</a:t>
            </a:r>
            <a:pPr indent="0" marL="0">
              <a:buNone/>
            </a:pPr>
            <a:r>
              <a:rPr lang="en-US" sz="1400" baseline="3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1/3</a:t>
            </a:r>
            <a:endParaRPr lang="en-US" sz="1400" dirty="0"/>
          </a:p>
        </p:txBody>
      </p:sp>
      <p:sp>
        <p:nvSpPr>
          <p:cNvPr id="35" name="Link: Nuclear radius">
            <a:hlinkClick r:id="rId6" tooltip="Nuclear radius" action="ppaction://hlinksldjump"/>
          </p:cNvPr>
          <p:cNvSpPr/>
          <p:nvPr/>
        </p:nvSpPr>
        <p:spPr>
          <a:xfrm>
            <a:off x="548640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Equation tile 6"/>
          <p:cNvSpPr/>
          <p:nvPr/>
        </p:nvSpPr>
        <p:spPr>
          <a:xfrm>
            <a:off x="3354248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7" name="Locked tag"/>
          <p:cNvSpPr txBox="1"/>
          <p:nvPr/>
        </p:nvSpPr>
        <p:spPr>
          <a:xfrm>
            <a:off x="4824832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3463976" y="3602736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3939464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Mass–energy equation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3482264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mc</a:t>
            </a:r>
            <a:pPr indent="0" marL="0">
              <a:buNone/>
            </a:pPr>
            <a:r>
              <a:rPr lang="en-US" sz="1400" baseline="3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41" name="Link: Mass–energy equation">
            <a:hlinkClick r:id="rId7" tooltip="Mass–energy equation" action="ppaction://hlinksldjump"/>
          </p:cNvPr>
          <p:cNvSpPr/>
          <p:nvPr/>
        </p:nvSpPr>
        <p:spPr>
          <a:xfrm>
            <a:off x="3354248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2" name="Equation tile 7"/>
          <p:cNvSpPr/>
          <p:nvPr/>
        </p:nvSpPr>
        <p:spPr>
          <a:xfrm>
            <a:off x="6159856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3" name="Locked tag"/>
          <p:cNvSpPr txBox="1"/>
          <p:nvPr/>
        </p:nvSpPr>
        <p:spPr>
          <a:xfrm>
            <a:off x="7630439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4" name="Text 42"/>
          <p:cNvSpPr txBox="1"/>
          <p:nvPr/>
        </p:nvSpPr>
        <p:spPr>
          <a:xfrm>
            <a:off x="6269584" y="3602736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6745072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Distance of closest approach</a:t>
            </a:r>
            <a:endParaRPr lang="en-US" sz="1300" dirty="0"/>
          </a:p>
        </p:txBody>
      </p:sp>
      <p:sp>
        <p:nvSpPr>
          <p:cNvPr id="46" name="Learn marker"/>
          <p:cNvSpPr/>
          <p:nvPr/>
        </p:nvSpPr>
        <p:spPr>
          <a:xfrm>
            <a:off x="8590559" y="3621024"/>
            <a:ext cx="146304" cy="146304"/>
          </a:xfrm>
          <a:prstGeom prst="ellipse">
            <a:avLst/>
          </a:prstGeom>
          <a:solidFill>
            <a:srgbClr val="FFD23F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6287872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baseline="-4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(1 / 4πε</a:t>
            </a:r>
            <a:pPr indent="0" marL="0">
              <a:buNone/>
            </a:pPr>
            <a:r>
              <a:rPr lang="en-US" sz="1400" baseline="-40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× Qq / r</a:t>
            </a:r>
            <a:endParaRPr lang="en-US" sz="1400" dirty="0"/>
          </a:p>
        </p:txBody>
      </p:sp>
      <p:sp>
        <p:nvSpPr>
          <p:cNvPr id="48" name="Link: Distance of closest approach">
            <a:hlinkClick r:id="rId8" tooltip="Distance of closest approach" action="ppaction://hlinksldjump"/>
          </p:cNvPr>
          <p:cNvSpPr/>
          <p:nvPr/>
        </p:nvSpPr>
        <p:spPr>
          <a:xfrm>
            <a:off x="6159856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Astrophysics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3.9  ·  PAPER 3B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←  OPTIONS"/>
          <p:cNvSpPr txBox="1"/>
          <p:nvPr/>
        </p:nvSpPr>
        <p:spPr>
          <a:xfrm>
            <a:off x="758952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OPTIONS</a:t>
            </a:r>
            <a:endParaRPr lang="en-US" sz="1200" dirty="0"/>
          </a:p>
        </p:txBody>
      </p:sp>
      <p:sp>
        <p:nvSpPr>
          <p:cNvPr id="5" name="Link: ←  OPTIONS">
            <a:hlinkClick r:id="rId1" tooltip="←  OPTIONS" action="ppaction://hlinksldjump"/>
          </p:cNvPr>
          <p:cNvSpPr/>
          <p:nvPr/>
        </p:nvSpPr>
        <p:spPr>
          <a:xfrm>
            <a:off x="758952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7" name="Link: ⌂  MAIN MENU">
            <a:hlinkClick r:id="rId2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Equation tile 1"/>
          <p:cNvSpPr/>
          <p:nvPr/>
        </p:nvSpPr>
        <p:spPr>
          <a:xfrm>
            <a:off x="548640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" name="Locked tag"/>
          <p:cNvSpPr txBox="1"/>
          <p:nvPr/>
        </p:nvSpPr>
        <p:spPr>
          <a:xfrm>
            <a:off x="2019224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133856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Distance units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76656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AU = 1.50 × 10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</a:t>
            </a:r>
            <a:endParaRPr lang="en-US" sz="1400" dirty="0"/>
          </a:p>
        </p:txBody>
      </p:sp>
      <p:sp>
        <p:nvSpPr>
          <p:cNvPr id="13" name="Link: Distance units">
            <a:hlinkClick r:id="rId3" tooltip="Distance units" action="ppaction://hlinksldjump"/>
          </p:cNvPr>
          <p:cNvSpPr/>
          <p:nvPr/>
        </p:nvSpPr>
        <p:spPr>
          <a:xfrm>
            <a:off x="548640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Equation tile 2"/>
          <p:cNvSpPr/>
          <p:nvPr/>
        </p:nvSpPr>
        <p:spPr>
          <a:xfrm>
            <a:off x="3354248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5" name="Locked tag"/>
          <p:cNvSpPr txBox="1"/>
          <p:nvPr/>
        </p:nvSpPr>
        <p:spPr>
          <a:xfrm>
            <a:off x="4824832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939464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Angular magnification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3482264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f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f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19" name="Link: Angular magnification">
            <a:hlinkClick r:id="rId4" tooltip="Angular magnification" action="ppaction://hlinksldjump"/>
          </p:cNvPr>
          <p:cNvSpPr/>
          <p:nvPr/>
        </p:nvSpPr>
        <p:spPr>
          <a:xfrm>
            <a:off x="3354248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Equation tile 3"/>
          <p:cNvSpPr/>
          <p:nvPr/>
        </p:nvSpPr>
        <p:spPr>
          <a:xfrm>
            <a:off x="6159856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1" name="Locked tag"/>
          <p:cNvSpPr txBox="1"/>
          <p:nvPr/>
        </p:nvSpPr>
        <p:spPr>
          <a:xfrm>
            <a:off x="7630439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745072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Rayleigh criterion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287872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 ≈ λ / D</a:t>
            </a:r>
            <a:endParaRPr lang="en-US" sz="1400" dirty="0"/>
          </a:p>
        </p:txBody>
      </p:sp>
      <p:sp>
        <p:nvSpPr>
          <p:cNvPr id="25" name="Link: Rayleigh criterion">
            <a:hlinkClick r:id="rId5" tooltip="Rayleigh criterion" action="ppaction://hlinksldjump"/>
          </p:cNvPr>
          <p:cNvSpPr/>
          <p:nvPr/>
        </p:nvSpPr>
        <p:spPr>
          <a:xfrm>
            <a:off x="6159856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6" name="Equation tile 4"/>
          <p:cNvSpPr/>
          <p:nvPr/>
        </p:nvSpPr>
        <p:spPr>
          <a:xfrm>
            <a:off x="8965463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7" name="Locked tag"/>
          <p:cNvSpPr txBox="1"/>
          <p:nvPr/>
        </p:nvSpPr>
        <p:spPr>
          <a:xfrm>
            <a:off x="10436047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9550679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Magnitude equation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9093479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− M = 5 log(d / 10)</a:t>
            </a:r>
            <a:endParaRPr lang="en-US" sz="1400" dirty="0"/>
          </a:p>
        </p:txBody>
      </p:sp>
      <p:sp>
        <p:nvSpPr>
          <p:cNvPr id="31" name="Link: Magnitude equation">
            <a:hlinkClick r:id="rId6" tooltip="Magnitude equation" action="ppaction://hlinksldjump"/>
          </p:cNvPr>
          <p:cNvSpPr/>
          <p:nvPr/>
        </p:nvSpPr>
        <p:spPr>
          <a:xfrm>
            <a:off x="8965463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2" name="Equation tile 5"/>
          <p:cNvSpPr/>
          <p:nvPr/>
        </p:nvSpPr>
        <p:spPr>
          <a:xfrm>
            <a:off x="548640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3" name="Locked tag"/>
          <p:cNvSpPr txBox="1"/>
          <p:nvPr/>
        </p:nvSpPr>
        <p:spPr>
          <a:xfrm>
            <a:off x="2019224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4" name="Text 32"/>
          <p:cNvSpPr txBox="1"/>
          <p:nvPr/>
        </p:nvSpPr>
        <p:spPr>
          <a:xfrm>
            <a:off x="658368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1133856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Wien's displacement law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676656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 = 2.9 × 10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 K</a:t>
            </a:r>
            <a:endParaRPr lang="en-US" sz="1400" dirty="0"/>
          </a:p>
        </p:txBody>
      </p:sp>
      <p:sp>
        <p:nvSpPr>
          <p:cNvPr id="37" name="Link: Wien's displacement law">
            <a:hlinkClick r:id="rId7" tooltip="Wien's displacement law" action="ppaction://hlinksldjump"/>
          </p:cNvPr>
          <p:cNvSpPr/>
          <p:nvPr/>
        </p:nvSpPr>
        <p:spPr>
          <a:xfrm>
            <a:off x="548640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8" name="Equation tile 6"/>
          <p:cNvSpPr/>
          <p:nvPr/>
        </p:nvSpPr>
        <p:spPr>
          <a:xfrm>
            <a:off x="3354248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2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3463976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3939464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Stefan's law</a:t>
            </a:r>
            <a:endParaRPr lang="en-US" sz="1300" dirty="0"/>
          </a:p>
        </p:txBody>
      </p:sp>
      <p:sp>
        <p:nvSpPr>
          <p:cNvPr id="41" name="Text 39"/>
          <p:cNvSpPr txBox="1"/>
          <p:nvPr/>
        </p:nvSpPr>
        <p:spPr>
          <a:xfrm>
            <a:off x="3482264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σAT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42" name="Link: Stefan's law">
            <a:hlinkClick r:id="rId8" tooltip="Stefan's law" action="ppaction://hlinksldjump"/>
          </p:cNvPr>
          <p:cNvSpPr/>
          <p:nvPr/>
        </p:nvSpPr>
        <p:spPr>
          <a:xfrm>
            <a:off x="3354248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3" name="Equation tile 7"/>
          <p:cNvSpPr/>
          <p:nvPr/>
        </p:nvSpPr>
        <p:spPr>
          <a:xfrm>
            <a:off x="6159856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4" name="Locked tag"/>
          <p:cNvSpPr txBox="1"/>
          <p:nvPr/>
        </p:nvSpPr>
        <p:spPr>
          <a:xfrm>
            <a:off x="7630439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5" name="Text 43"/>
          <p:cNvSpPr txBox="1"/>
          <p:nvPr/>
        </p:nvSpPr>
        <p:spPr>
          <a:xfrm>
            <a:off x="6269584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6745072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Doppler shift and red shift</a:t>
            </a:r>
            <a:endParaRPr lang="en-US" sz="1300" dirty="0"/>
          </a:p>
        </p:txBody>
      </p:sp>
      <p:sp>
        <p:nvSpPr>
          <p:cNvPr id="47" name="Text 45"/>
          <p:cNvSpPr txBox="1"/>
          <p:nvPr/>
        </p:nvSpPr>
        <p:spPr>
          <a:xfrm>
            <a:off x="6287872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Δf / f = −Δλ / λ = v / c</a:t>
            </a:r>
            <a:endParaRPr lang="en-US" sz="1400" dirty="0"/>
          </a:p>
        </p:txBody>
      </p:sp>
      <p:sp>
        <p:nvSpPr>
          <p:cNvPr id="48" name="Link: Doppler shift and red shift">
            <a:hlinkClick r:id="rId9" tooltip="Doppler shift and red shift" action="ppaction://hlinksldjump"/>
          </p:cNvPr>
          <p:cNvSpPr/>
          <p:nvPr/>
        </p:nvSpPr>
        <p:spPr>
          <a:xfrm>
            <a:off x="6159856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9" name="Equation tile 8"/>
          <p:cNvSpPr/>
          <p:nvPr/>
        </p:nvSpPr>
        <p:spPr>
          <a:xfrm>
            <a:off x="8965463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0" name="Locked tag"/>
          <p:cNvSpPr txBox="1"/>
          <p:nvPr/>
        </p:nvSpPr>
        <p:spPr>
          <a:xfrm>
            <a:off x="10436047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1" name="Text 49"/>
          <p:cNvSpPr txBox="1"/>
          <p:nvPr/>
        </p:nvSpPr>
        <p:spPr>
          <a:xfrm>
            <a:off x="9075191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8</a:t>
            </a:r>
            <a:endParaRPr lang="en-US" sz="1200" dirty="0"/>
          </a:p>
        </p:txBody>
      </p:sp>
      <p:sp>
        <p:nvSpPr>
          <p:cNvPr id="52" name="Text 50"/>
          <p:cNvSpPr txBox="1"/>
          <p:nvPr/>
        </p:nvSpPr>
        <p:spPr>
          <a:xfrm>
            <a:off x="9550679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Hubble's law</a:t>
            </a:r>
            <a:endParaRPr lang="en-US" sz="1300" dirty="0"/>
          </a:p>
        </p:txBody>
      </p:sp>
      <p:sp>
        <p:nvSpPr>
          <p:cNvPr id="53" name="Text 51"/>
          <p:cNvSpPr txBox="1"/>
          <p:nvPr/>
        </p:nvSpPr>
        <p:spPr>
          <a:xfrm>
            <a:off x="9093479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Hd</a:t>
            </a:r>
            <a:endParaRPr lang="en-US" sz="1400" dirty="0"/>
          </a:p>
        </p:txBody>
      </p:sp>
      <p:sp>
        <p:nvSpPr>
          <p:cNvPr id="54" name="Link: Hubble's law">
            <a:hlinkClick r:id="rId10" tooltip="Hubble's law" action="ppaction://hlinksldjump"/>
          </p:cNvPr>
          <p:cNvSpPr/>
          <p:nvPr/>
        </p:nvSpPr>
        <p:spPr>
          <a:xfrm>
            <a:off x="8965463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5" name="Equation tile 9"/>
          <p:cNvSpPr/>
          <p:nvPr/>
        </p:nvSpPr>
        <p:spPr>
          <a:xfrm>
            <a:off x="548640" y="4809744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6" name="Locked tag"/>
          <p:cNvSpPr txBox="1"/>
          <p:nvPr/>
        </p:nvSpPr>
        <p:spPr>
          <a:xfrm>
            <a:off x="2019224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7" name="Text 55"/>
          <p:cNvSpPr txBox="1"/>
          <p:nvPr/>
        </p:nvSpPr>
        <p:spPr>
          <a:xfrm>
            <a:off x="658368" y="4901184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9</a:t>
            </a:r>
            <a:endParaRPr lang="en-US" sz="1200" dirty="0"/>
          </a:p>
        </p:txBody>
      </p:sp>
      <p:sp>
        <p:nvSpPr>
          <p:cNvPr id="58" name="Text 56"/>
          <p:cNvSpPr txBox="1"/>
          <p:nvPr/>
        </p:nvSpPr>
        <p:spPr>
          <a:xfrm>
            <a:off x="1133856" y="4846320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Schwarzschild radius</a:t>
            </a:r>
            <a:endParaRPr lang="en-US" sz="1300" dirty="0"/>
          </a:p>
        </p:txBody>
      </p:sp>
      <p:sp>
        <p:nvSpPr>
          <p:cNvPr id="59" name="Text 57"/>
          <p:cNvSpPr txBox="1"/>
          <p:nvPr/>
        </p:nvSpPr>
        <p:spPr>
          <a:xfrm>
            <a:off x="676656" y="5565770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2GM / c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60" name="Link: Schwarzschild radius">
            <a:hlinkClick r:id="rId11" tooltip="Schwarzschild radius" action="ppaction://hlinksldjump"/>
          </p:cNvPr>
          <p:cNvSpPr/>
          <p:nvPr/>
        </p:nvSpPr>
        <p:spPr>
          <a:xfrm>
            <a:off x="548640" y="4809744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Stefan's law</a:t>
            </a:r>
            <a:endParaRPr lang="en-US" sz="2800" dirty="0"/>
          </a:p>
        </p:txBody>
      </p:sp>
      <p:sp>
        <p:nvSpPr>
          <p:cNvPr id="3" name="Label: 3.9  ASTROPHYSIC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3.9  ASTROPHYSICS</a:t>
            </a:r>
            <a:endParaRPr lang="en-US" sz="1100" dirty="0"/>
          </a:p>
        </p:txBody>
      </p:sp>
      <p:sp>
        <p:nvSpPr>
          <p:cNvPr id="4" name="Label: PAPER 3B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3B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card"/>
          <p:cNvSpPr/>
          <p:nvPr/>
        </p:nvSpPr>
        <p:spPr>
          <a:xfrm>
            <a:off x="548640" y="1691640"/>
            <a:ext cx="5394960" cy="1600200"/>
          </a:xfrm>
          <a:prstGeom prst="roundRect">
            <a:avLst>
              <a:gd name="adj" fmla="val 8000"/>
            </a:avLst>
          </a:prstGeom>
          <a:solidFill>
            <a:schemeClr val="accent5"/>
          </a:solidFill>
          <a:ln/>
        </p:spPr>
      </p:sp>
      <p:sp>
        <p:nvSpPr>
          <p:cNvPr id="17" name="Data sheet badge"/>
          <p:cNvSpPr txBox="1"/>
          <p:nvPr/>
        </p:nvSpPr>
        <p:spPr>
          <a:xfrm>
            <a:off x="685800" y="1783080"/>
            <a:ext cx="5120640" cy="29260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●  ON THE DATA SHEET</a:t>
            </a:r>
            <a:endParaRPr lang="en-US" sz="1100" dirty="0"/>
          </a:p>
        </p:txBody>
      </p:sp>
      <p:sp>
        <p:nvSpPr>
          <p:cNvPr id="18" name="Equation"/>
          <p:cNvSpPr txBox="1"/>
          <p:nvPr/>
        </p:nvSpPr>
        <p:spPr>
          <a:xfrm>
            <a:off x="731520" y="2121408"/>
            <a:ext cx="50292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σAT</a:t>
            </a:r>
            <a:pPr algn="ctr" indent="0" marL="0">
              <a:buNone/>
            </a:pPr>
            <a:r>
              <a:rPr lang="en-US" sz="36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600" dirty="0"/>
          </a:p>
        </p:txBody>
      </p:sp>
      <p:sp>
        <p:nvSpPr>
          <p:cNvPr id="19" name="Symbols card"/>
          <p:cNvSpPr/>
          <p:nvPr/>
        </p:nvSpPr>
        <p:spPr>
          <a:xfrm>
            <a:off x="548640" y="3429000"/>
            <a:ext cx="539496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352044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WHERE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3776472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P  power output / luminosity (W)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σ = 5.67 × 10⁻⁸ W m⁻² K⁻⁴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A = 4πr²  surface area (m²)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T  surface temperature (K)</a:t>
            </a:r>
            <a:endParaRPr lang="en-US" sz="1250" dirty="0"/>
          </a:p>
        </p:txBody>
      </p:sp>
      <p:sp>
        <p:nvSpPr>
          <p:cNvPr id="22" name="Tip card"/>
          <p:cNvSpPr/>
          <p:nvPr/>
        </p:nvSpPr>
        <p:spPr>
          <a:xfrm>
            <a:off x="548640" y="5029200"/>
            <a:ext cx="5394960" cy="1216152"/>
          </a:xfrm>
          <a:prstGeom prst="roundRect">
            <a:avLst>
              <a:gd name="adj" fmla="val 10526"/>
            </a:avLst>
          </a:prstGeom>
          <a:solidFill>
            <a:schemeClr val="tx2"/>
          </a:solidFill>
          <a:ln/>
        </p:spPr>
      </p:sp>
      <p:sp>
        <p:nvSpPr>
          <p:cNvPr id="23" name="Tip circle"/>
          <p:cNvSpPr/>
          <p:nvPr/>
        </p:nvSpPr>
        <p:spPr>
          <a:xfrm>
            <a:off x="731520" y="5193792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4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319522"/>
            <a:ext cx="251460" cy="25146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417320" y="51023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EXAMINER'S TIP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417320" y="5349240"/>
            <a:ext cx="4343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Combine with Wien's law: get T from λ</a:t>
            </a:r>
            <a:pPr indent="0" marL="0">
              <a:buNone/>
            </a:pPr>
            <a:r>
              <a:rPr lang="en-US" sz="1250" baseline="-40000" dirty="0">
                <a:solidFill>
                  <a:schemeClr val="bg1"/>
                </a:solidFill>
              </a:rPr>
              <a:t>max</a:t>
            </a:r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, then r from P = σ4πr²T⁴.</a:t>
            </a:r>
            <a:endParaRPr lang="en-US" sz="1250" dirty="0"/>
          </a:p>
        </p:txBody>
      </p:sp>
      <p:sp>
        <p:nvSpPr>
          <p:cNvPr id="27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WORKED EXAMPLE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446520" y="2176272"/>
            <a:ext cx="492221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The Sun has radius 6.96 × 10⁸ m and surface temperature 5800 K. Calculate its power output.</a:t>
            </a:r>
            <a:endParaRPr lang="en-US" sz="1500" dirty="0"/>
          </a:p>
        </p:txBody>
      </p:sp>
      <p:sp>
        <p:nvSpPr>
          <p:cNvPr id="30" name="Worked steps"/>
          <p:cNvSpPr txBox="1"/>
          <p:nvPr/>
        </p:nvSpPr>
        <p:spPr>
          <a:xfrm>
            <a:off x="6446520" y="3566160"/>
            <a:ext cx="492221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A = 4π(6.96 × 10⁸)² = 6.09 × 10¹⁸ m²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P = 5.67 × 10⁻⁸ × 6.09 × 10¹⁸ × 5800⁴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5"/>
                </a:solidFill>
              </a:rPr>
              <a:t>P = 3.9 × 10²⁶ W</a:t>
            </a:r>
            <a:endParaRPr lang="en-US" sz="1500" dirty="0"/>
          </a:p>
        </p:txBody>
      </p:sp>
      <p:sp>
        <p:nvSpPr>
          <p:cNvPr id="31" name="Button: YOUR TURN  →"/>
          <p:cNvSpPr txBox="1"/>
          <p:nvPr/>
        </p:nvSpPr>
        <p:spPr>
          <a:xfrm>
            <a:off x="9357055" y="5623560"/>
            <a:ext cx="2011680" cy="438912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2" name="Link: YOUR TURN  →">
            <a:hlinkClick r:id="rId7" tooltip="YOUR TURN  →" action="ppaction://hlinksldjump"/>
          </p:cNvPr>
          <p:cNvSpPr/>
          <p:nvPr/>
        </p:nvSpPr>
        <p:spPr>
          <a:xfrm>
            <a:off x="9357055" y="5623560"/>
            <a:ext cx="201168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Stefan's law</a:t>
            </a:r>
            <a:endParaRPr lang="en-US" sz="2800" dirty="0"/>
          </a:p>
        </p:txBody>
      </p:sp>
      <p:sp>
        <p:nvSpPr>
          <p:cNvPr id="3" name="Label: 3.9  ASTROPHYSIC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3.9  ASTROPHYSICS</a:t>
            </a:r>
            <a:endParaRPr lang="en-US" sz="1100" dirty="0"/>
          </a:p>
        </p:txBody>
      </p:sp>
      <p:sp>
        <p:nvSpPr>
          <p:cNvPr id="4" name="Label: PAPER 3B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3B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σAT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19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star's temperature doubles at the same radius. By what factor does its power increase?</a:t>
            </a:r>
            <a:endParaRPr lang="en-US" sz="1700" dirty="0"/>
          </a:p>
        </p:txBody>
      </p:sp>
      <p:sp>
        <p:nvSpPr>
          <p:cNvPr id="24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star has P = 4.0 × 10²⁸ W and T = 12 000 K. Calculate its radius.</a:t>
            </a:r>
            <a:endParaRPr lang="en-US" sz="1700" dirty="0"/>
          </a:p>
        </p:txBody>
      </p:sp>
      <p:sp>
        <p:nvSpPr>
          <p:cNvPr id="28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Star B has twice the radius and half the temperature of star A. Compare their power outputs.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Stefan's law</a:t>
            </a:r>
            <a:endParaRPr lang="en-US" sz="2800" dirty="0"/>
          </a:p>
        </p:txBody>
      </p:sp>
      <p:sp>
        <p:nvSpPr>
          <p:cNvPr id="3" name="Label: 3.9  ASTROPHYSICS"/>
          <p:cNvSpPr txBox="1"/>
          <p:nvPr/>
        </p:nvSpPr>
        <p:spPr>
          <a:xfrm>
            <a:off x="548640" y="411480"/>
            <a:ext cx="210312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3.9  ASTROPHYSICS</a:t>
            </a:r>
            <a:endParaRPr lang="en-US" sz="1100" dirty="0"/>
          </a:p>
        </p:txBody>
      </p:sp>
      <p:sp>
        <p:nvSpPr>
          <p:cNvPr id="4" name="Label: PAPER 3B"/>
          <p:cNvSpPr txBox="1"/>
          <p:nvPr/>
        </p:nvSpPr>
        <p:spPr>
          <a:xfrm>
            <a:off x="2743200" y="41148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3B</a:t>
            </a:r>
            <a:endParaRPr lang="en-US" sz="1100" dirty="0"/>
          </a:p>
        </p:txBody>
      </p:sp>
      <p:sp>
        <p:nvSpPr>
          <p:cNvPr id="5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6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8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0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2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4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6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σAT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19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Button: NEXT EQUATION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NEXT EQUATION  →</a:t>
            </a:r>
            <a:endParaRPr lang="en-US" sz="1300" dirty="0"/>
          </a:p>
        </p:txBody>
      </p:sp>
      <p:sp>
        <p:nvSpPr>
          <p:cNvPr id="21" name="Link: NEXT EQUATION  →">
            <a:hlinkClick r:id="rId7" tooltip="NEXT EQUATION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2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D23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 ∝ T⁴ = 2⁴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16 times</a:t>
            </a:r>
            <a:endParaRPr lang="en-US" sz="1400" dirty="0"/>
          </a:p>
        </p:txBody>
      </p:sp>
      <p:sp>
        <p:nvSpPr>
          <p:cNvPr id="26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D23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r = √(P / 4πσT⁴)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r = 1.6 × 10⁹ m</a:t>
            </a:r>
            <a:endParaRPr lang="en-US" sz="1400" dirty="0"/>
          </a:p>
        </p:txBody>
      </p:sp>
      <p:sp>
        <p:nvSpPr>
          <p:cNvPr id="30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D23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 ∝ r²T⁴ = 4 × (1/16)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P</a:t>
            </a:r>
            <a:pPr indent="0" marL="0">
              <a:spcAft>
                <a:spcPts val="600"/>
              </a:spcAft>
              <a:buNone/>
            </a:pPr>
            <a:r>
              <a:rPr lang="en-US" sz="1400" b="1" baseline="-40000" dirty="0">
                <a:solidFill>
                  <a:schemeClr val="bg1"/>
                </a:solidFill>
              </a:rPr>
              <a:t>B</a:t>
            </a:r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 = ¼ P</a:t>
            </a:r>
            <a:pPr indent="0" marL="0">
              <a:spcAft>
                <a:spcPts val="600"/>
              </a:spcAft>
              <a:buNone/>
            </a:pPr>
            <a:r>
              <a:rPr lang="en-US" sz="1400" b="1" baseline="-40000" dirty="0">
                <a:solidFill>
                  <a:schemeClr val="bg1"/>
                </a:solidFill>
              </a:rPr>
              <a:t>A</a:t>
            </a:r>
            <a:endParaRPr lang="en-US" sz="1400" dirty="0"/>
          </a:p>
        </p:txBody>
      </p:sp>
      <p:sp>
        <p:nvSpPr>
          <p:cNvPr id="34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5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Use the SURFACE AREA 4πr², not the cross-section πr², and raise T to the fourth power.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physics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3.10  ·  PAPER 3B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←  OPTIONS"/>
          <p:cNvSpPr txBox="1"/>
          <p:nvPr/>
        </p:nvSpPr>
        <p:spPr>
          <a:xfrm>
            <a:off x="758952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OPTIONS</a:t>
            </a:r>
            <a:endParaRPr lang="en-US" sz="1200" dirty="0"/>
          </a:p>
        </p:txBody>
      </p:sp>
      <p:sp>
        <p:nvSpPr>
          <p:cNvPr id="5" name="Link: ←  OPTIONS">
            <a:hlinkClick r:id="rId1" tooltip="←  OPTIONS" action="ppaction://hlinksldjump"/>
          </p:cNvPr>
          <p:cNvSpPr/>
          <p:nvPr/>
        </p:nvSpPr>
        <p:spPr>
          <a:xfrm>
            <a:off x="758952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7" name="Link: ⌂  MAIN MENU">
            <a:hlinkClick r:id="rId2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Equation tile 1"/>
          <p:cNvSpPr/>
          <p:nvPr/>
        </p:nvSpPr>
        <p:spPr>
          <a:xfrm>
            <a:off x="548640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" name="Locked tag"/>
          <p:cNvSpPr txBox="1"/>
          <p:nvPr/>
        </p:nvSpPr>
        <p:spPr>
          <a:xfrm>
            <a:off x="2019224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133856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Lens power and magnification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76656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1 / f</a:t>
            </a:r>
            <a:endParaRPr lang="en-US" sz="1400" dirty="0"/>
          </a:p>
        </p:txBody>
      </p:sp>
      <p:sp>
        <p:nvSpPr>
          <p:cNvPr id="13" name="Link: Lens power and magnification">
            <a:hlinkClick r:id="rId3" tooltip="Lens power and magnification" action="ppaction://hlinksldjump"/>
          </p:cNvPr>
          <p:cNvSpPr/>
          <p:nvPr/>
        </p:nvSpPr>
        <p:spPr>
          <a:xfrm>
            <a:off x="548640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Equation tile 2"/>
          <p:cNvSpPr/>
          <p:nvPr/>
        </p:nvSpPr>
        <p:spPr>
          <a:xfrm>
            <a:off x="3354248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5" name="Locked tag"/>
          <p:cNvSpPr txBox="1"/>
          <p:nvPr/>
        </p:nvSpPr>
        <p:spPr>
          <a:xfrm>
            <a:off x="4824832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939464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Thin lens equation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3482264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/ f = 1 / u + 1 / v</a:t>
            </a:r>
            <a:endParaRPr lang="en-US" sz="1400" dirty="0"/>
          </a:p>
        </p:txBody>
      </p:sp>
      <p:sp>
        <p:nvSpPr>
          <p:cNvPr id="19" name="Link: Thin lens equation">
            <a:hlinkClick r:id="rId4" tooltip="Thin lens equation" action="ppaction://hlinksldjump"/>
          </p:cNvPr>
          <p:cNvSpPr/>
          <p:nvPr/>
        </p:nvSpPr>
        <p:spPr>
          <a:xfrm>
            <a:off x="3354248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Equation tile 3"/>
          <p:cNvSpPr/>
          <p:nvPr/>
        </p:nvSpPr>
        <p:spPr>
          <a:xfrm>
            <a:off x="6159856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1" name="Locked tag"/>
          <p:cNvSpPr txBox="1"/>
          <p:nvPr/>
        </p:nvSpPr>
        <p:spPr>
          <a:xfrm>
            <a:off x="7630439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745072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Intensity level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287872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Medical physics</a:t>
            </a:r>
            <a:endParaRPr lang="en-US" sz="1100" dirty="0"/>
          </a:p>
        </p:txBody>
      </p:sp>
      <p:sp>
        <p:nvSpPr>
          <p:cNvPr id="25" name="Link: Intensity level">
            <a:hlinkClick r:id="rId5" tooltip="Intensity level" action="ppaction://hlinksldjump"/>
          </p:cNvPr>
          <p:cNvSpPr/>
          <p:nvPr/>
        </p:nvSpPr>
        <p:spPr>
          <a:xfrm>
            <a:off x="6159856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6" name="Equation tile 4"/>
          <p:cNvSpPr/>
          <p:nvPr/>
        </p:nvSpPr>
        <p:spPr>
          <a:xfrm>
            <a:off x="8965463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7" name="Locked tag"/>
          <p:cNvSpPr txBox="1"/>
          <p:nvPr/>
        </p:nvSpPr>
        <p:spPr>
          <a:xfrm>
            <a:off x="10436047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9550679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X-ray absorption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9093479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I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−μx</a:t>
            </a:r>
            <a:endParaRPr lang="en-US" sz="1400" dirty="0"/>
          </a:p>
        </p:txBody>
      </p:sp>
      <p:sp>
        <p:nvSpPr>
          <p:cNvPr id="31" name="Link: X-ray absorption">
            <a:hlinkClick r:id="rId6" tooltip="X-ray absorption" action="ppaction://hlinksldjump"/>
          </p:cNvPr>
          <p:cNvSpPr/>
          <p:nvPr/>
        </p:nvSpPr>
        <p:spPr>
          <a:xfrm>
            <a:off x="8965463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2" name="Equation tile 5"/>
          <p:cNvSpPr/>
          <p:nvPr/>
        </p:nvSpPr>
        <p:spPr>
          <a:xfrm>
            <a:off x="548640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3" name="Locked tag"/>
          <p:cNvSpPr txBox="1"/>
          <p:nvPr/>
        </p:nvSpPr>
        <p:spPr>
          <a:xfrm>
            <a:off x="2019224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4" name="Text 32"/>
          <p:cNvSpPr txBox="1"/>
          <p:nvPr/>
        </p:nvSpPr>
        <p:spPr>
          <a:xfrm>
            <a:off x="658368" y="36027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1133856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Acoustic impedance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676656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 = ρc</a:t>
            </a:r>
            <a:endParaRPr lang="en-US" sz="1400" dirty="0"/>
          </a:p>
        </p:txBody>
      </p:sp>
      <p:sp>
        <p:nvSpPr>
          <p:cNvPr id="37" name="Link: Acoustic impedance">
            <a:hlinkClick r:id="rId7" tooltip="Acoustic impedance" action="ppaction://hlinksldjump"/>
          </p:cNvPr>
          <p:cNvSpPr/>
          <p:nvPr/>
        </p:nvSpPr>
        <p:spPr>
          <a:xfrm>
            <a:off x="548640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8" name="Equation tile 6"/>
          <p:cNvSpPr/>
          <p:nvPr/>
        </p:nvSpPr>
        <p:spPr>
          <a:xfrm>
            <a:off x="3354248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9" name="Locked tag"/>
          <p:cNvSpPr txBox="1"/>
          <p:nvPr/>
        </p:nvSpPr>
        <p:spPr>
          <a:xfrm>
            <a:off x="4824832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0" name="Text 38"/>
          <p:cNvSpPr txBox="1"/>
          <p:nvPr/>
        </p:nvSpPr>
        <p:spPr>
          <a:xfrm>
            <a:off x="3463976" y="36027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3939464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Ultrasound reflection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3482264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Medical physics</a:t>
            </a:r>
            <a:endParaRPr lang="en-US" sz="1100" dirty="0"/>
          </a:p>
        </p:txBody>
      </p:sp>
      <p:sp>
        <p:nvSpPr>
          <p:cNvPr id="43" name="Link: Ultrasound reflection">
            <a:hlinkClick r:id="rId8" tooltip="Ultrasound reflection" action="ppaction://hlinksldjump"/>
          </p:cNvPr>
          <p:cNvSpPr/>
          <p:nvPr/>
        </p:nvSpPr>
        <p:spPr>
          <a:xfrm>
            <a:off x="3354248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4" name="Equation tile 7"/>
          <p:cNvSpPr/>
          <p:nvPr/>
        </p:nvSpPr>
        <p:spPr>
          <a:xfrm>
            <a:off x="6159856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5" name="Locked tag"/>
          <p:cNvSpPr txBox="1"/>
          <p:nvPr/>
        </p:nvSpPr>
        <p:spPr>
          <a:xfrm>
            <a:off x="7630439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6" name="Text 44"/>
          <p:cNvSpPr txBox="1"/>
          <p:nvPr/>
        </p:nvSpPr>
        <p:spPr>
          <a:xfrm>
            <a:off x="6269584" y="36027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45072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Effective half-life</a:t>
            </a:r>
            <a:endParaRPr lang="en-US" sz="1300" dirty="0"/>
          </a:p>
        </p:txBody>
      </p:sp>
      <p:sp>
        <p:nvSpPr>
          <p:cNvPr id="48" name="Text 46"/>
          <p:cNvSpPr txBox="1"/>
          <p:nvPr/>
        </p:nvSpPr>
        <p:spPr>
          <a:xfrm>
            <a:off x="6287872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/ T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/ T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 / T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400" dirty="0"/>
          </a:p>
        </p:txBody>
      </p:sp>
      <p:sp>
        <p:nvSpPr>
          <p:cNvPr id="49" name="Link: Effective half-life">
            <a:hlinkClick r:id="rId9" tooltip="Effective half-life" action="ppaction://hlinksldjump"/>
          </p:cNvPr>
          <p:cNvSpPr/>
          <p:nvPr/>
        </p:nvSpPr>
        <p:spPr>
          <a:xfrm>
            <a:off x="6159856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 physics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3.11  ·  PAPER 3B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←  OPTIONS"/>
          <p:cNvSpPr txBox="1"/>
          <p:nvPr/>
        </p:nvSpPr>
        <p:spPr>
          <a:xfrm>
            <a:off x="758952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OPTIONS</a:t>
            </a:r>
            <a:endParaRPr lang="en-US" sz="1200" dirty="0"/>
          </a:p>
        </p:txBody>
      </p:sp>
      <p:sp>
        <p:nvSpPr>
          <p:cNvPr id="5" name="Link: ←  OPTIONS">
            <a:hlinkClick r:id="rId1" tooltip="←  OPTIONS" action="ppaction://hlinksldjump"/>
          </p:cNvPr>
          <p:cNvSpPr/>
          <p:nvPr/>
        </p:nvSpPr>
        <p:spPr>
          <a:xfrm>
            <a:off x="758952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7" name="Link: ⌂  MAIN MENU">
            <a:hlinkClick r:id="rId2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Equation tile 1"/>
          <p:cNvSpPr/>
          <p:nvPr/>
        </p:nvSpPr>
        <p:spPr>
          <a:xfrm>
            <a:off x="548640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" name="Locked tag"/>
          <p:cNvSpPr txBox="1"/>
          <p:nvPr/>
        </p:nvSpPr>
        <p:spPr>
          <a:xfrm>
            <a:off x="2019224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133856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Moment of inertia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76656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Σ m r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Link: Moment of inertia">
            <a:hlinkClick r:id="rId3" tooltip="Moment of inertia" action="ppaction://hlinksldjump"/>
          </p:cNvPr>
          <p:cNvSpPr/>
          <p:nvPr/>
        </p:nvSpPr>
        <p:spPr>
          <a:xfrm>
            <a:off x="548640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Equation tile 2"/>
          <p:cNvSpPr/>
          <p:nvPr/>
        </p:nvSpPr>
        <p:spPr>
          <a:xfrm>
            <a:off x="3354248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5" name="Locked tag"/>
          <p:cNvSpPr txBox="1"/>
          <p:nvPr/>
        </p:nvSpPr>
        <p:spPr>
          <a:xfrm>
            <a:off x="4824832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939464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Rotational kinetic energy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3482264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I ω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Link: Rotational kinetic energy">
            <a:hlinkClick r:id="rId4" tooltip="Rotational kinetic energy" action="ppaction://hlinksldjump"/>
          </p:cNvPr>
          <p:cNvSpPr/>
          <p:nvPr/>
        </p:nvSpPr>
        <p:spPr>
          <a:xfrm>
            <a:off x="3354248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Equation tile 3"/>
          <p:cNvSpPr/>
          <p:nvPr/>
        </p:nvSpPr>
        <p:spPr>
          <a:xfrm>
            <a:off x="6159856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1" name="Locked tag"/>
          <p:cNvSpPr txBox="1"/>
          <p:nvPr/>
        </p:nvSpPr>
        <p:spPr>
          <a:xfrm>
            <a:off x="7630439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745072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Equations of angular motion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287872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ω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αt</a:t>
            </a:r>
            <a:endParaRPr lang="en-US" sz="1400" dirty="0"/>
          </a:p>
        </p:txBody>
      </p:sp>
      <p:sp>
        <p:nvSpPr>
          <p:cNvPr id="25" name="Link: Equations of angular motion">
            <a:hlinkClick r:id="rId5" tooltip="Equations of angular motion" action="ppaction://hlinksldjump"/>
          </p:cNvPr>
          <p:cNvSpPr/>
          <p:nvPr/>
        </p:nvSpPr>
        <p:spPr>
          <a:xfrm>
            <a:off x="6159856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6" name="Equation tile 4"/>
          <p:cNvSpPr/>
          <p:nvPr/>
        </p:nvSpPr>
        <p:spPr>
          <a:xfrm>
            <a:off x="8965463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7" name="Locked tag"/>
          <p:cNvSpPr txBox="1"/>
          <p:nvPr/>
        </p:nvSpPr>
        <p:spPr>
          <a:xfrm>
            <a:off x="10436047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9550679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Torque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9093479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Iα</a:t>
            </a:r>
            <a:endParaRPr lang="en-US" sz="1400" dirty="0"/>
          </a:p>
        </p:txBody>
      </p:sp>
      <p:sp>
        <p:nvSpPr>
          <p:cNvPr id="31" name="Link: Torque">
            <a:hlinkClick r:id="rId6" tooltip="Torque" action="ppaction://hlinksldjump"/>
          </p:cNvPr>
          <p:cNvSpPr/>
          <p:nvPr/>
        </p:nvSpPr>
        <p:spPr>
          <a:xfrm>
            <a:off x="8965463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2" name="Equation tile 5"/>
          <p:cNvSpPr/>
          <p:nvPr/>
        </p:nvSpPr>
        <p:spPr>
          <a:xfrm>
            <a:off x="548640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3" name="Locked tag"/>
          <p:cNvSpPr txBox="1"/>
          <p:nvPr/>
        </p:nvSpPr>
        <p:spPr>
          <a:xfrm>
            <a:off x="2019224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4" name="Text 32"/>
          <p:cNvSpPr txBox="1"/>
          <p:nvPr/>
        </p:nvSpPr>
        <p:spPr>
          <a:xfrm>
            <a:off x="658368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1133856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Angular momentum and angular impulse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676656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angular momentum = Iω</a:t>
            </a:r>
            <a:endParaRPr lang="en-US" sz="1400" dirty="0"/>
          </a:p>
        </p:txBody>
      </p:sp>
      <p:sp>
        <p:nvSpPr>
          <p:cNvPr id="37" name="Link: Angular momentum and angular impulse">
            <a:hlinkClick r:id="rId7" tooltip="Angular momentum and angular impulse" action="ppaction://hlinksldjump"/>
          </p:cNvPr>
          <p:cNvSpPr/>
          <p:nvPr/>
        </p:nvSpPr>
        <p:spPr>
          <a:xfrm>
            <a:off x="548640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8" name="Equation tile 6"/>
          <p:cNvSpPr/>
          <p:nvPr/>
        </p:nvSpPr>
        <p:spPr>
          <a:xfrm>
            <a:off x="3354248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9" name="Locked tag"/>
          <p:cNvSpPr txBox="1"/>
          <p:nvPr/>
        </p:nvSpPr>
        <p:spPr>
          <a:xfrm>
            <a:off x="4824832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0" name="Text 38"/>
          <p:cNvSpPr txBox="1"/>
          <p:nvPr/>
        </p:nvSpPr>
        <p:spPr>
          <a:xfrm>
            <a:off x="3463976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3939464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Rotational work and power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3482264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Tθ</a:t>
            </a:r>
            <a:endParaRPr lang="en-US" sz="1400" dirty="0"/>
          </a:p>
        </p:txBody>
      </p:sp>
      <p:sp>
        <p:nvSpPr>
          <p:cNvPr id="43" name="Link: Rotational work and power">
            <a:hlinkClick r:id="rId8" tooltip="Rotational work and power" action="ppaction://hlinksldjump"/>
          </p:cNvPr>
          <p:cNvSpPr/>
          <p:nvPr/>
        </p:nvSpPr>
        <p:spPr>
          <a:xfrm>
            <a:off x="3354248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4" name="Equation tile 7"/>
          <p:cNvSpPr/>
          <p:nvPr/>
        </p:nvSpPr>
        <p:spPr>
          <a:xfrm>
            <a:off x="6159856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5" name="Locked tag"/>
          <p:cNvSpPr txBox="1"/>
          <p:nvPr/>
        </p:nvSpPr>
        <p:spPr>
          <a:xfrm>
            <a:off x="7630439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6" name="Text 44"/>
          <p:cNvSpPr txBox="1"/>
          <p:nvPr/>
        </p:nvSpPr>
        <p:spPr>
          <a:xfrm>
            <a:off x="6269584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45072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First law of thermodynamics</a:t>
            </a:r>
            <a:endParaRPr lang="en-US" sz="1300" dirty="0"/>
          </a:p>
        </p:txBody>
      </p:sp>
      <p:sp>
        <p:nvSpPr>
          <p:cNvPr id="48" name="Text 46"/>
          <p:cNvSpPr txBox="1"/>
          <p:nvPr/>
        </p:nvSpPr>
        <p:spPr>
          <a:xfrm>
            <a:off x="6287872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ΔU + W</a:t>
            </a:r>
            <a:endParaRPr lang="en-US" sz="1400" dirty="0"/>
          </a:p>
        </p:txBody>
      </p:sp>
      <p:sp>
        <p:nvSpPr>
          <p:cNvPr id="49" name="Link: First law of thermodynamics">
            <a:hlinkClick r:id="rId9" tooltip="First law of thermodynamics" action="ppaction://hlinksldjump"/>
          </p:cNvPr>
          <p:cNvSpPr/>
          <p:nvPr/>
        </p:nvSpPr>
        <p:spPr>
          <a:xfrm>
            <a:off x="6159856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0" name="Equation tile 8"/>
          <p:cNvSpPr/>
          <p:nvPr/>
        </p:nvSpPr>
        <p:spPr>
          <a:xfrm>
            <a:off x="8965463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1" name="Locked tag"/>
          <p:cNvSpPr txBox="1"/>
          <p:nvPr/>
        </p:nvSpPr>
        <p:spPr>
          <a:xfrm>
            <a:off x="10436047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2" name="Text 50"/>
          <p:cNvSpPr txBox="1"/>
          <p:nvPr/>
        </p:nvSpPr>
        <p:spPr>
          <a:xfrm>
            <a:off x="9075191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8</a:t>
            </a:r>
            <a:endParaRPr lang="en-US" sz="1200" dirty="0"/>
          </a:p>
        </p:txBody>
      </p:sp>
      <p:sp>
        <p:nvSpPr>
          <p:cNvPr id="53" name="Text 51"/>
          <p:cNvSpPr txBox="1"/>
          <p:nvPr/>
        </p:nvSpPr>
        <p:spPr>
          <a:xfrm>
            <a:off x="9550679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Adiabatic and isothermal changes</a:t>
            </a:r>
            <a:endParaRPr lang="en-US" sz="1300" dirty="0"/>
          </a:p>
        </p:txBody>
      </p:sp>
      <p:sp>
        <p:nvSpPr>
          <p:cNvPr id="54" name="Text 52"/>
          <p:cNvSpPr txBox="1"/>
          <p:nvPr/>
        </p:nvSpPr>
        <p:spPr>
          <a:xfrm>
            <a:off x="9093479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constant</a:t>
            </a:r>
            <a:endParaRPr lang="en-US" sz="1400" dirty="0"/>
          </a:p>
        </p:txBody>
      </p:sp>
      <p:sp>
        <p:nvSpPr>
          <p:cNvPr id="55" name="Link: Adiabatic and isothermal changes">
            <a:hlinkClick r:id="rId10" tooltip="Adiabatic and isothermal changes" action="ppaction://hlinksldjump"/>
          </p:cNvPr>
          <p:cNvSpPr/>
          <p:nvPr/>
        </p:nvSpPr>
        <p:spPr>
          <a:xfrm>
            <a:off x="8965463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6" name="Equation tile 9"/>
          <p:cNvSpPr/>
          <p:nvPr/>
        </p:nvSpPr>
        <p:spPr>
          <a:xfrm>
            <a:off x="548640" y="4809744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7" name="Locked tag"/>
          <p:cNvSpPr txBox="1"/>
          <p:nvPr/>
        </p:nvSpPr>
        <p:spPr>
          <a:xfrm>
            <a:off x="2019224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8" name="Text 56"/>
          <p:cNvSpPr txBox="1"/>
          <p:nvPr/>
        </p:nvSpPr>
        <p:spPr>
          <a:xfrm>
            <a:off x="658368" y="4901184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9</a:t>
            </a:r>
            <a:endParaRPr lang="en-US" sz="1200" dirty="0"/>
          </a:p>
        </p:txBody>
      </p:sp>
      <p:sp>
        <p:nvSpPr>
          <p:cNvPr id="59" name="Text 57"/>
          <p:cNvSpPr txBox="1"/>
          <p:nvPr/>
        </p:nvSpPr>
        <p:spPr>
          <a:xfrm>
            <a:off x="1133856" y="4846320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Heat engine efficiency</a:t>
            </a:r>
            <a:endParaRPr lang="en-US" sz="1300" dirty="0"/>
          </a:p>
        </p:txBody>
      </p:sp>
      <p:sp>
        <p:nvSpPr>
          <p:cNvPr id="60" name="Text 58"/>
          <p:cNvSpPr txBox="1"/>
          <p:nvPr/>
        </p:nvSpPr>
        <p:spPr>
          <a:xfrm>
            <a:off x="676656" y="5565770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 = (T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T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T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1400" dirty="0"/>
          </a:p>
        </p:txBody>
      </p:sp>
      <p:sp>
        <p:nvSpPr>
          <p:cNvPr id="61" name="Link: Heat engine efficiency">
            <a:hlinkClick r:id="rId11" tooltip="Heat engine efficiency" action="ppaction://hlinksldjump"/>
          </p:cNvPr>
          <p:cNvSpPr/>
          <p:nvPr/>
        </p:nvSpPr>
        <p:spPr>
          <a:xfrm>
            <a:off x="548640" y="4809744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2" name="Equation tile 10"/>
          <p:cNvSpPr/>
          <p:nvPr/>
        </p:nvSpPr>
        <p:spPr>
          <a:xfrm>
            <a:off x="3354248" y="4809744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3" name="Locked tag"/>
          <p:cNvSpPr txBox="1"/>
          <p:nvPr/>
        </p:nvSpPr>
        <p:spPr>
          <a:xfrm>
            <a:off x="4824832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64" name="Text 62"/>
          <p:cNvSpPr txBox="1"/>
          <p:nvPr/>
        </p:nvSpPr>
        <p:spPr>
          <a:xfrm>
            <a:off x="3463976" y="4901184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10</a:t>
            </a:r>
            <a:endParaRPr lang="en-US" sz="1200" dirty="0"/>
          </a:p>
        </p:txBody>
      </p:sp>
      <p:sp>
        <p:nvSpPr>
          <p:cNvPr id="65" name="Text 63"/>
          <p:cNvSpPr txBox="1"/>
          <p:nvPr/>
        </p:nvSpPr>
        <p:spPr>
          <a:xfrm>
            <a:off x="3939464" y="4846320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Refrigerators and heat pumps</a:t>
            </a:r>
            <a:endParaRPr lang="en-US" sz="1300" dirty="0"/>
          </a:p>
        </p:txBody>
      </p:sp>
      <p:sp>
        <p:nvSpPr>
          <p:cNvPr id="66" name="Text 64"/>
          <p:cNvSpPr txBox="1"/>
          <p:nvPr/>
        </p:nvSpPr>
        <p:spPr>
          <a:xfrm>
            <a:off x="3482264" y="5565770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Q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W</a:t>
            </a:r>
            <a:endParaRPr lang="en-US" sz="1400" dirty="0"/>
          </a:p>
        </p:txBody>
      </p:sp>
      <p:sp>
        <p:nvSpPr>
          <p:cNvPr id="67" name="Link: Refrigerators and heat pumps">
            <a:hlinkClick r:id="rId12" tooltip="Refrigerators and heat pumps" action="ppaction://hlinksldjump"/>
          </p:cNvPr>
          <p:cNvSpPr/>
          <p:nvPr/>
        </p:nvSpPr>
        <p:spPr>
          <a:xfrm>
            <a:off x="3354248" y="4809744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8" name="Equation tile 11"/>
          <p:cNvSpPr/>
          <p:nvPr/>
        </p:nvSpPr>
        <p:spPr>
          <a:xfrm>
            <a:off x="6159856" y="4809744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9" name="Locked tag"/>
          <p:cNvSpPr txBox="1"/>
          <p:nvPr/>
        </p:nvSpPr>
        <p:spPr>
          <a:xfrm>
            <a:off x="7630439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70" name="Text 68"/>
          <p:cNvSpPr txBox="1"/>
          <p:nvPr/>
        </p:nvSpPr>
        <p:spPr>
          <a:xfrm>
            <a:off x="6269584" y="4901184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11</a:t>
            </a:r>
            <a:endParaRPr lang="en-US" sz="1200" dirty="0"/>
          </a:p>
        </p:txBody>
      </p:sp>
      <p:sp>
        <p:nvSpPr>
          <p:cNvPr id="71" name="Text 69"/>
          <p:cNvSpPr txBox="1"/>
          <p:nvPr/>
        </p:nvSpPr>
        <p:spPr>
          <a:xfrm>
            <a:off x="6745072" y="4846320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Engine power</a:t>
            </a:r>
            <a:endParaRPr lang="en-US" sz="1300" dirty="0"/>
          </a:p>
        </p:txBody>
      </p:sp>
      <p:sp>
        <p:nvSpPr>
          <p:cNvPr id="72" name="Text 70"/>
          <p:cNvSpPr txBox="1"/>
          <p:nvPr/>
        </p:nvSpPr>
        <p:spPr>
          <a:xfrm>
            <a:off x="6287872" y="5565770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brake power P = Tω</a:t>
            </a:r>
            <a:endParaRPr lang="en-US" sz="1400" dirty="0"/>
          </a:p>
        </p:txBody>
      </p:sp>
      <p:sp>
        <p:nvSpPr>
          <p:cNvPr id="73" name="Link: Engine power">
            <a:hlinkClick r:id="rId13" tooltip="Engine power" action="ppaction://hlinksldjump"/>
          </p:cNvPr>
          <p:cNvSpPr/>
          <p:nvPr/>
        </p:nvSpPr>
        <p:spPr>
          <a:xfrm>
            <a:off x="6159856" y="4809744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points in physics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3.12  ·  PAPER 3B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←  OPTIONS"/>
          <p:cNvSpPr txBox="1"/>
          <p:nvPr/>
        </p:nvSpPr>
        <p:spPr>
          <a:xfrm>
            <a:off x="758952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OPTIONS</a:t>
            </a:r>
            <a:endParaRPr lang="en-US" sz="1200" dirty="0"/>
          </a:p>
        </p:txBody>
      </p:sp>
      <p:sp>
        <p:nvSpPr>
          <p:cNvPr id="5" name="Link: ←  OPTIONS">
            <a:hlinkClick r:id="rId1" tooltip="←  OPTIONS" action="ppaction://hlinksldjump"/>
          </p:cNvPr>
          <p:cNvSpPr/>
          <p:nvPr/>
        </p:nvSpPr>
        <p:spPr>
          <a:xfrm>
            <a:off x="758952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7" name="Link: ⌂  MAIN MENU">
            <a:hlinkClick r:id="rId2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Equation tile 1"/>
          <p:cNvSpPr/>
          <p:nvPr/>
        </p:nvSpPr>
        <p:spPr>
          <a:xfrm>
            <a:off x="548640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" name="Locked tag"/>
          <p:cNvSpPr txBox="1"/>
          <p:nvPr/>
        </p:nvSpPr>
        <p:spPr>
          <a:xfrm>
            <a:off x="2019224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133856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Electron gun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76656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½ m v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eV</a:t>
            </a:r>
            <a:endParaRPr lang="en-US" sz="1400" dirty="0"/>
          </a:p>
        </p:txBody>
      </p:sp>
      <p:sp>
        <p:nvSpPr>
          <p:cNvPr id="13" name="Link: Electron gun">
            <a:hlinkClick r:id="rId3" tooltip="Electron gun" action="ppaction://hlinksldjump"/>
          </p:cNvPr>
          <p:cNvSpPr/>
          <p:nvPr/>
        </p:nvSpPr>
        <p:spPr>
          <a:xfrm>
            <a:off x="548640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Equation tile 2"/>
          <p:cNvSpPr/>
          <p:nvPr/>
        </p:nvSpPr>
        <p:spPr>
          <a:xfrm>
            <a:off x="3354248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5" name="Locked tag"/>
          <p:cNvSpPr txBox="1"/>
          <p:nvPr/>
        </p:nvSpPr>
        <p:spPr>
          <a:xfrm>
            <a:off x="4824832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939464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Electrons in electric and magnetic fields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3482264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eV / d</a:t>
            </a:r>
            <a:endParaRPr lang="en-US" sz="1400" dirty="0"/>
          </a:p>
        </p:txBody>
      </p:sp>
      <p:sp>
        <p:nvSpPr>
          <p:cNvPr id="19" name="Link: Electrons in electric and magnetic fields">
            <a:hlinkClick r:id="rId4" tooltip="Electrons in electric and magnetic fields" action="ppaction://hlinksldjump"/>
          </p:cNvPr>
          <p:cNvSpPr/>
          <p:nvPr/>
        </p:nvSpPr>
        <p:spPr>
          <a:xfrm>
            <a:off x="3354248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Equation tile 3"/>
          <p:cNvSpPr/>
          <p:nvPr/>
        </p:nvSpPr>
        <p:spPr>
          <a:xfrm>
            <a:off x="6159856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1" name="Locked tag"/>
          <p:cNvSpPr txBox="1"/>
          <p:nvPr/>
        </p:nvSpPr>
        <p:spPr>
          <a:xfrm>
            <a:off x="7630439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745072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Millikan's oil-drop experiment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287872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QV / d = mg</a:t>
            </a:r>
            <a:endParaRPr lang="en-US" sz="1400" dirty="0"/>
          </a:p>
        </p:txBody>
      </p:sp>
      <p:sp>
        <p:nvSpPr>
          <p:cNvPr id="25" name="Link: Millikan's oil-drop experiment">
            <a:hlinkClick r:id="rId5" tooltip="Millikan's oil-drop experiment" action="ppaction://hlinksldjump"/>
          </p:cNvPr>
          <p:cNvSpPr/>
          <p:nvPr/>
        </p:nvSpPr>
        <p:spPr>
          <a:xfrm>
            <a:off x="6159856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6" name="Equation tile 4"/>
          <p:cNvSpPr/>
          <p:nvPr/>
        </p:nvSpPr>
        <p:spPr>
          <a:xfrm>
            <a:off x="8965463" y="1645920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7" name="Locked tag"/>
          <p:cNvSpPr txBox="1"/>
          <p:nvPr/>
        </p:nvSpPr>
        <p:spPr>
          <a:xfrm>
            <a:off x="10436047" y="280720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9550679" y="1682496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Stokes' law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9093479" y="2401946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6πηrv</a:t>
            </a:r>
            <a:endParaRPr lang="en-US" sz="1400" dirty="0"/>
          </a:p>
        </p:txBody>
      </p:sp>
      <p:sp>
        <p:nvSpPr>
          <p:cNvPr id="31" name="Link: Stokes' law">
            <a:hlinkClick r:id="rId6" tooltip="Stokes' law" action="ppaction://hlinksldjump"/>
          </p:cNvPr>
          <p:cNvSpPr/>
          <p:nvPr/>
        </p:nvSpPr>
        <p:spPr>
          <a:xfrm>
            <a:off x="8965463" y="1645920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2" name="Equation tile 5"/>
          <p:cNvSpPr/>
          <p:nvPr/>
        </p:nvSpPr>
        <p:spPr>
          <a:xfrm>
            <a:off x="548640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3" name="Locked tag"/>
          <p:cNvSpPr txBox="1"/>
          <p:nvPr/>
        </p:nvSpPr>
        <p:spPr>
          <a:xfrm>
            <a:off x="2019224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4" name="Text 32"/>
          <p:cNvSpPr txBox="1"/>
          <p:nvPr/>
        </p:nvSpPr>
        <p:spPr>
          <a:xfrm>
            <a:off x="658368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1133856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Maxwell's formula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676656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1 / √(μ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ε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</p:txBody>
      </p:sp>
      <p:sp>
        <p:nvSpPr>
          <p:cNvPr id="37" name="Link: Maxwell's formula">
            <a:hlinkClick r:id="rId7" tooltip="Maxwell's formula" action="ppaction://hlinksldjump"/>
          </p:cNvPr>
          <p:cNvSpPr/>
          <p:nvPr/>
        </p:nvSpPr>
        <p:spPr>
          <a:xfrm>
            <a:off x="548640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8" name="Equation tile 6"/>
          <p:cNvSpPr/>
          <p:nvPr/>
        </p:nvSpPr>
        <p:spPr>
          <a:xfrm>
            <a:off x="3354248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9" name="Locked tag"/>
          <p:cNvSpPr txBox="1"/>
          <p:nvPr/>
        </p:nvSpPr>
        <p:spPr>
          <a:xfrm>
            <a:off x="4824832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0" name="Text 38"/>
          <p:cNvSpPr txBox="1"/>
          <p:nvPr/>
        </p:nvSpPr>
        <p:spPr>
          <a:xfrm>
            <a:off x="3463976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3939464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Wave–particle duality: accelerated electrons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3482264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 = h / p = h / √(2meV)</a:t>
            </a:r>
            <a:endParaRPr lang="en-US" sz="1400" dirty="0"/>
          </a:p>
        </p:txBody>
      </p:sp>
      <p:sp>
        <p:nvSpPr>
          <p:cNvPr id="43" name="Link: Wave–particle duality: accelerated electrons">
            <a:hlinkClick r:id="rId8" tooltip="Wave–particle duality: accelerated electrons" action="ppaction://hlinksldjump"/>
          </p:cNvPr>
          <p:cNvSpPr/>
          <p:nvPr/>
        </p:nvSpPr>
        <p:spPr>
          <a:xfrm>
            <a:off x="3354248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4" name="Equation tile 7"/>
          <p:cNvSpPr/>
          <p:nvPr/>
        </p:nvSpPr>
        <p:spPr>
          <a:xfrm>
            <a:off x="6159856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5" name="Locked tag"/>
          <p:cNvSpPr txBox="1"/>
          <p:nvPr/>
        </p:nvSpPr>
        <p:spPr>
          <a:xfrm>
            <a:off x="7630439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6" name="Text 44"/>
          <p:cNvSpPr txBox="1"/>
          <p:nvPr/>
        </p:nvSpPr>
        <p:spPr>
          <a:xfrm>
            <a:off x="6269584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45072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Time dilation</a:t>
            </a:r>
            <a:endParaRPr lang="en-US" sz="1300" dirty="0"/>
          </a:p>
        </p:txBody>
      </p:sp>
      <p:sp>
        <p:nvSpPr>
          <p:cNvPr id="48" name="Text 46"/>
          <p:cNvSpPr txBox="1"/>
          <p:nvPr/>
        </p:nvSpPr>
        <p:spPr>
          <a:xfrm>
            <a:off x="6287872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t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√(1 − v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c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</p:txBody>
      </p:sp>
      <p:sp>
        <p:nvSpPr>
          <p:cNvPr id="49" name="Link: Time dilation">
            <a:hlinkClick r:id="rId9" tooltip="Time dilation" action="ppaction://hlinksldjump"/>
          </p:cNvPr>
          <p:cNvSpPr/>
          <p:nvPr/>
        </p:nvSpPr>
        <p:spPr>
          <a:xfrm>
            <a:off x="6159856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0" name="Equation tile 8"/>
          <p:cNvSpPr/>
          <p:nvPr/>
        </p:nvSpPr>
        <p:spPr>
          <a:xfrm>
            <a:off x="8965463" y="3227832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1" name="Locked tag"/>
          <p:cNvSpPr txBox="1"/>
          <p:nvPr/>
        </p:nvSpPr>
        <p:spPr>
          <a:xfrm>
            <a:off x="10436047" y="4389120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2" name="Text 50"/>
          <p:cNvSpPr txBox="1"/>
          <p:nvPr/>
        </p:nvSpPr>
        <p:spPr>
          <a:xfrm>
            <a:off x="9075191" y="3319272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8</a:t>
            </a:r>
            <a:endParaRPr lang="en-US" sz="1200" dirty="0"/>
          </a:p>
        </p:txBody>
      </p:sp>
      <p:sp>
        <p:nvSpPr>
          <p:cNvPr id="53" name="Text 51"/>
          <p:cNvSpPr txBox="1"/>
          <p:nvPr/>
        </p:nvSpPr>
        <p:spPr>
          <a:xfrm>
            <a:off x="9550679" y="3264408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Length contraction</a:t>
            </a:r>
            <a:endParaRPr lang="en-US" sz="1300" dirty="0"/>
          </a:p>
        </p:txBody>
      </p:sp>
      <p:sp>
        <p:nvSpPr>
          <p:cNvPr id="54" name="Text 52"/>
          <p:cNvSpPr txBox="1"/>
          <p:nvPr/>
        </p:nvSpPr>
        <p:spPr>
          <a:xfrm>
            <a:off x="9093479" y="3983858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 = l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√(1 − v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c</a:t>
            </a:r>
            <a:pPr indent="0" marL="0">
              <a:buNone/>
            </a:pPr>
            <a:r>
              <a:rPr lang="en-US" sz="1400" baseline="3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</p:txBody>
      </p:sp>
      <p:sp>
        <p:nvSpPr>
          <p:cNvPr id="55" name="Link: Length contraction">
            <a:hlinkClick r:id="rId10" tooltip="Length contraction" action="ppaction://hlinksldjump"/>
          </p:cNvPr>
          <p:cNvSpPr/>
          <p:nvPr/>
        </p:nvSpPr>
        <p:spPr>
          <a:xfrm>
            <a:off x="8965463" y="3227832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6" name="Equation tile 9"/>
          <p:cNvSpPr/>
          <p:nvPr/>
        </p:nvSpPr>
        <p:spPr>
          <a:xfrm>
            <a:off x="548640" y="4809744"/>
            <a:ext cx="2677592" cy="1453896"/>
          </a:xfrm>
          <a:prstGeom prst="roundRect">
            <a:avLst>
              <a:gd name="adj" fmla="val 8805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7" name="Locked tag"/>
          <p:cNvSpPr txBox="1"/>
          <p:nvPr/>
        </p:nvSpPr>
        <p:spPr>
          <a:xfrm>
            <a:off x="2019224" y="597103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58" name="Text 56"/>
          <p:cNvSpPr txBox="1"/>
          <p:nvPr/>
        </p:nvSpPr>
        <p:spPr>
          <a:xfrm>
            <a:off x="658368" y="4901184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9</a:t>
            </a:r>
            <a:endParaRPr lang="en-US" sz="1200" dirty="0"/>
          </a:p>
        </p:txBody>
      </p:sp>
      <p:sp>
        <p:nvSpPr>
          <p:cNvPr id="59" name="Text 57"/>
          <p:cNvSpPr txBox="1"/>
          <p:nvPr/>
        </p:nvSpPr>
        <p:spPr>
          <a:xfrm>
            <a:off x="1133856" y="4846320"/>
            <a:ext cx="1836344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Relativistic mass and energy</a:t>
            </a:r>
            <a:endParaRPr lang="en-US" sz="1300" dirty="0"/>
          </a:p>
        </p:txBody>
      </p:sp>
      <p:sp>
        <p:nvSpPr>
          <p:cNvPr id="60" name="Text 58"/>
          <p:cNvSpPr txBox="1"/>
          <p:nvPr/>
        </p:nvSpPr>
        <p:spPr>
          <a:xfrm>
            <a:off x="676656" y="5565770"/>
            <a:ext cx="2448992" cy="639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Turning points in physics</a:t>
            </a:r>
            <a:endParaRPr lang="en-US" sz="1100" dirty="0"/>
          </a:p>
        </p:txBody>
      </p:sp>
      <p:sp>
        <p:nvSpPr>
          <p:cNvPr id="61" name="Link: Relativistic mass and energy">
            <a:hlinkClick r:id="rId11" tooltip="Relativistic mass and energy" action="ppaction://hlinksldjump"/>
          </p:cNvPr>
          <p:cNvSpPr/>
          <p:nvPr/>
        </p:nvSpPr>
        <p:spPr>
          <a:xfrm>
            <a:off x="548640" y="4809744"/>
            <a:ext cx="2677592" cy="1453896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3.13  ·  PAPER 3B   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Tap any equation.  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●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= learn it</a:t>
            </a:r>
            <a:endParaRPr lang="en-US" sz="1400" dirty="0"/>
          </a:p>
        </p:txBody>
      </p:sp>
      <p:sp>
        <p:nvSpPr>
          <p:cNvPr id="4" name="Button: ←  OPTIONS"/>
          <p:cNvSpPr txBox="1"/>
          <p:nvPr/>
        </p:nvSpPr>
        <p:spPr>
          <a:xfrm>
            <a:off x="758952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OPTIONS</a:t>
            </a:r>
            <a:endParaRPr lang="en-US" sz="1200" dirty="0"/>
          </a:p>
        </p:txBody>
      </p:sp>
      <p:sp>
        <p:nvSpPr>
          <p:cNvPr id="5" name="Link: ←  OPTIONS">
            <a:hlinkClick r:id="rId1" tooltip="←  OPTIONS" action="ppaction://hlinksldjump"/>
          </p:cNvPr>
          <p:cNvSpPr/>
          <p:nvPr/>
        </p:nvSpPr>
        <p:spPr>
          <a:xfrm>
            <a:off x="758952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7" name="Link: ⌂  MAIN MENU">
            <a:hlinkClick r:id="rId2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Equation tile 1"/>
          <p:cNvSpPr/>
          <p:nvPr/>
        </p:nvSpPr>
        <p:spPr>
          <a:xfrm>
            <a:off x="548640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" name="Locked tag"/>
          <p:cNvSpPr txBox="1"/>
          <p:nvPr/>
        </p:nvSpPr>
        <p:spPr>
          <a:xfrm>
            <a:off x="2019224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133856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Resonant frequency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76656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/ (2π √(LC))</a:t>
            </a:r>
            <a:endParaRPr lang="en-US" sz="1400" dirty="0"/>
          </a:p>
        </p:txBody>
      </p:sp>
      <p:sp>
        <p:nvSpPr>
          <p:cNvPr id="13" name="Link: Resonant frequency">
            <a:hlinkClick r:id="rId3" tooltip="Resonant frequency" action="ppaction://hlinksldjump"/>
          </p:cNvPr>
          <p:cNvSpPr/>
          <p:nvPr/>
        </p:nvSpPr>
        <p:spPr>
          <a:xfrm>
            <a:off x="548640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Equation tile 2"/>
          <p:cNvSpPr/>
          <p:nvPr/>
        </p:nvSpPr>
        <p:spPr>
          <a:xfrm>
            <a:off x="3354248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5" name="Locked tag"/>
          <p:cNvSpPr txBox="1"/>
          <p:nvPr/>
        </p:nvSpPr>
        <p:spPr>
          <a:xfrm>
            <a:off x="4824832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3463976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939464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Q-factor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3482264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f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f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400" dirty="0"/>
          </a:p>
        </p:txBody>
      </p:sp>
      <p:sp>
        <p:nvSpPr>
          <p:cNvPr id="19" name="Link: Q-factor">
            <a:hlinkClick r:id="rId4" tooltip="Q-factor" action="ppaction://hlinksldjump"/>
          </p:cNvPr>
          <p:cNvSpPr/>
          <p:nvPr/>
        </p:nvSpPr>
        <p:spPr>
          <a:xfrm>
            <a:off x="3354248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0" name="Equation tile 3"/>
          <p:cNvSpPr/>
          <p:nvPr/>
        </p:nvSpPr>
        <p:spPr>
          <a:xfrm>
            <a:off x="6159856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1" name="Locked tag"/>
          <p:cNvSpPr txBox="1"/>
          <p:nvPr/>
        </p:nvSpPr>
        <p:spPr>
          <a:xfrm>
            <a:off x="7630439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6269584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745072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Op-amp: open loop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287872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</p:txBody>
      </p:sp>
      <p:sp>
        <p:nvSpPr>
          <p:cNvPr id="25" name="Link: Op-amp: open loop">
            <a:hlinkClick r:id="rId5" tooltip="Op-amp: open loop" action="ppaction://hlinksldjump"/>
          </p:cNvPr>
          <p:cNvSpPr/>
          <p:nvPr/>
        </p:nvSpPr>
        <p:spPr>
          <a:xfrm>
            <a:off x="6159856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6" name="Equation tile 4"/>
          <p:cNvSpPr/>
          <p:nvPr/>
        </p:nvSpPr>
        <p:spPr>
          <a:xfrm>
            <a:off x="8965463" y="1645920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7" name="Locked tag"/>
          <p:cNvSpPr txBox="1"/>
          <p:nvPr/>
        </p:nvSpPr>
        <p:spPr>
          <a:xfrm>
            <a:off x="10436047" y="3090672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9075191" y="173736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9550679" y="1682496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Inverting amplifier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9093479" y="2549347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−R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R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</a:t>
            </a:r>
            <a:endParaRPr lang="en-US" sz="1400" dirty="0"/>
          </a:p>
        </p:txBody>
      </p:sp>
      <p:sp>
        <p:nvSpPr>
          <p:cNvPr id="31" name="Link: Inverting amplifier">
            <a:hlinkClick r:id="rId6" tooltip="Inverting amplifier" action="ppaction://hlinksldjump"/>
          </p:cNvPr>
          <p:cNvSpPr/>
          <p:nvPr/>
        </p:nvSpPr>
        <p:spPr>
          <a:xfrm>
            <a:off x="8965463" y="1645920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2" name="Equation tile 5"/>
          <p:cNvSpPr/>
          <p:nvPr/>
        </p:nvSpPr>
        <p:spPr>
          <a:xfrm>
            <a:off x="548640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3" name="Locked tag"/>
          <p:cNvSpPr txBox="1"/>
          <p:nvPr/>
        </p:nvSpPr>
        <p:spPr>
          <a:xfrm>
            <a:off x="2019224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34" name="Text 32"/>
          <p:cNvSpPr txBox="1"/>
          <p:nvPr/>
        </p:nvSpPr>
        <p:spPr>
          <a:xfrm>
            <a:off x="658368" y="36027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5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1133856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Non-inverting amplifier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676656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+ R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R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37" name="Link: Non-inverting amplifier">
            <a:hlinkClick r:id="rId7" tooltip="Non-inverting amplifier" action="ppaction://hlinksldjump"/>
          </p:cNvPr>
          <p:cNvSpPr/>
          <p:nvPr/>
        </p:nvSpPr>
        <p:spPr>
          <a:xfrm>
            <a:off x="548640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8" name="Equation tile 6"/>
          <p:cNvSpPr/>
          <p:nvPr/>
        </p:nvSpPr>
        <p:spPr>
          <a:xfrm>
            <a:off x="3354248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9" name="Locked tag"/>
          <p:cNvSpPr txBox="1"/>
          <p:nvPr/>
        </p:nvSpPr>
        <p:spPr>
          <a:xfrm>
            <a:off x="4824832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0" name="Text 38"/>
          <p:cNvSpPr txBox="1"/>
          <p:nvPr/>
        </p:nvSpPr>
        <p:spPr>
          <a:xfrm>
            <a:off x="3463976" y="36027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6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3939464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Summing and difference amplifiers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3482264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V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R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R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43" name="Link: Summing and difference amplifiers">
            <a:hlinkClick r:id="rId8" tooltip="Summing and difference amplifiers" action="ppaction://hlinksldjump"/>
          </p:cNvPr>
          <p:cNvSpPr/>
          <p:nvPr/>
        </p:nvSpPr>
        <p:spPr>
          <a:xfrm>
            <a:off x="3354248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4" name="Equation tile 7"/>
          <p:cNvSpPr/>
          <p:nvPr/>
        </p:nvSpPr>
        <p:spPr>
          <a:xfrm>
            <a:off x="6159856" y="3511296"/>
            <a:ext cx="2677592" cy="1737360"/>
          </a:xfrm>
          <a:prstGeom prst="roundRect">
            <a:avLst>
              <a:gd name="adj" fmla="val 7368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5" name="Locked tag"/>
          <p:cNvSpPr txBox="1"/>
          <p:nvPr/>
        </p:nvSpPr>
        <p:spPr>
          <a:xfrm>
            <a:off x="7630439" y="4956048"/>
            <a:ext cx="1097280" cy="219456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1321"/>
                </a:solidFill>
              </a:rPr>
              <a:t>FULL VERSION</a:t>
            </a:r>
            <a:endParaRPr lang="en-US" sz="800" dirty="0"/>
          </a:p>
        </p:txBody>
      </p:sp>
      <p:sp>
        <p:nvSpPr>
          <p:cNvPr id="46" name="Text 44"/>
          <p:cNvSpPr txBox="1"/>
          <p:nvPr/>
        </p:nvSpPr>
        <p:spPr>
          <a:xfrm>
            <a:off x="6269584" y="36027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7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45072" y="3547872"/>
            <a:ext cx="18363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Bandwidth for AM and FM</a:t>
            </a:r>
            <a:endParaRPr lang="en-US" sz="1300" dirty="0"/>
          </a:p>
        </p:txBody>
      </p:sp>
      <p:sp>
        <p:nvSpPr>
          <p:cNvPr id="48" name="Text 46"/>
          <p:cNvSpPr txBox="1"/>
          <p:nvPr/>
        </p:nvSpPr>
        <p:spPr>
          <a:xfrm>
            <a:off x="6287872" y="4414723"/>
            <a:ext cx="2448992" cy="76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AM: bandwidth = 2f</a:t>
            </a:r>
            <a:pPr indent="0" marL="0">
              <a:buNone/>
            </a:pPr>
            <a:r>
              <a:rPr lang="en-US" sz="14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400" dirty="0"/>
          </a:p>
        </p:txBody>
      </p:sp>
      <p:sp>
        <p:nvSpPr>
          <p:cNvPr id="49" name="Link: Bandwidth for AM and FM">
            <a:hlinkClick r:id="rId9" tooltip="Bandwidth for AM and FM" action="ppaction://hlinksldjump"/>
          </p:cNvPr>
          <p:cNvSpPr/>
          <p:nvPr/>
        </p:nvSpPr>
        <p:spPr>
          <a:xfrm>
            <a:off x="6159856" y="3511296"/>
            <a:ext cx="2677592" cy="17373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the full version</a:t>
            </a:r>
            <a:endParaRPr lang="en-US" sz="32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430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This free sample includes 6 of the 127 equations and 3 of the 15 derivations. The full version has everything:</a:t>
            </a:r>
            <a:endParaRPr lang="en-US" sz="1600" dirty="0"/>
          </a:p>
        </p:txBody>
      </p:sp>
      <p:sp>
        <p:nvSpPr>
          <p:cNvPr id="6" name="Feature 1"/>
          <p:cNvSpPr/>
          <p:nvPr/>
        </p:nvSpPr>
        <p:spPr>
          <a:xfrm>
            <a:off x="548640" y="1783080"/>
            <a:ext cx="2602154" cy="2286000"/>
          </a:xfrm>
          <a:prstGeom prst="roundRect">
            <a:avLst>
              <a:gd name="adj" fmla="val 5600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1874520"/>
            <a:ext cx="21449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127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9748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equations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108960"/>
            <a:ext cx="21449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All 8 core sections and all 5 options, checked against the data sheet</a:t>
            </a:r>
            <a:endParaRPr lang="en-US" sz="1300" dirty="0"/>
          </a:p>
        </p:txBody>
      </p:sp>
      <p:sp>
        <p:nvSpPr>
          <p:cNvPr id="10" name="Feature 2"/>
          <p:cNvSpPr/>
          <p:nvPr/>
        </p:nvSpPr>
        <p:spPr>
          <a:xfrm>
            <a:off x="3379394" y="1783080"/>
            <a:ext cx="2602154" cy="2286000"/>
          </a:xfrm>
          <a:prstGeom prst="roundRect">
            <a:avLst>
              <a:gd name="adj" fmla="val 5600"/>
            </a:avLst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607994" y="1874520"/>
            <a:ext cx="21449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381</a:t>
            </a:r>
            <a:endParaRPr lang="en-US" sz="4800" dirty="0"/>
          </a:p>
        </p:txBody>
      </p:sp>
      <p:sp>
        <p:nvSpPr>
          <p:cNvPr id="12" name="Text 10"/>
          <p:cNvSpPr txBox="1"/>
          <p:nvPr/>
        </p:nvSpPr>
        <p:spPr>
          <a:xfrm>
            <a:off x="3607994" y="269748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practice questions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3607994" y="3108960"/>
            <a:ext cx="21449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Warm-up, apply it and stretch – with full worked answers</a:t>
            </a:r>
            <a:endParaRPr lang="en-US" sz="1300" dirty="0"/>
          </a:p>
        </p:txBody>
      </p:sp>
      <p:sp>
        <p:nvSpPr>
          <p:cNvPr id="14" name="Feature 3"/>
          <p:cNvSpPr/>
          <p:nvPr/>
        </p:nvSpPr>
        <p:spPr>
          <a:xfrm>
            <a:off x="6210148" y="1783080"/>
            <a:ext cx="2602154" cy="2286000"/>
          </a:xfrm>
          <a:prstGeom prst="roundRect">
            <a:avLst>
              <a:gd name="adj" fmla="val 5600"/>
            </a:avLst>
          </a:pr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38748" y="1874520"/>
            <a:ext cx="21449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00" dirty="0"/>
          </a:p>
        </p:txBody>
      </p:sp>
      <p:sp>
        <p:nvSpPr>
          <p:cNvPr id="16" name="Text 14"/>
          <p:cNvSpPr txBox="1"/>
          <p:nvPr/>
        </p:nvSpPr>
        <p:spPr>
          <a:xfrm>
            <a:off x="6438748" y="269748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derivations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438748" y="3108960"/>
            <a:ext cx="21449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The 5 the specification names, plus 10 stretch derivations</a:t>
            </a:r>
            <a:endParaRPr lang="en-US" sz="1300" dirty="0"/>
          </a:p>
        </p:txBody>
      </p:sp>
      <p:sp>
        <p:nvSpPr>
          <p:cNvPr id="18" name="Feature 4"/>
          <p:cNvSpPr/>
          <p:nvPr/>
        </p:nvSpPr>
        <p:spPr>
          <a:xfrm>
            <a:off x="9040901" y="1783080"/>
            <a:ext cx="2602154" cy="2286000"/>
          </a:xfrm>
          <a:prstGeom prst="roundRect">
            <a:avLst>
              <a:gd name="adj" fmla="val 5600"/>
            </a:avLst>
          </a:prstGeom>
          <a:solidFill>
            <a:schemeClr val="tx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269501" y="1874520"/>
            <a:ext cx="21449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415</a:t>
            </a:r>
            <a:endParaRPr lang="en-US" sz="4800" dirty="0"/>
          </a:p>
        </p:txBody>
      </p:sp>
      <p:sp>
        <p:nvSpPr>
          <p:cNvPr id="20" name="Text 18"/>
          <p:cNvSpPr txBox="1"/>
          <p:nvPr/>
        </p:nvSpPr>
        <p:spPr>
          <a:xfrm>
            <a:off x="9269501" y="269748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interactive slides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9269501" y="3108960"/>
            <a:ext cx="21449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Menus, data-sheet badges and one-click navigation</a:t>
            </a:r>
            <a:endParaRPr lang="en-US" sz="1300" dirty="0"/>
          </a:p>
        </p:txBody>
      </p:sp>
      <p:sp>
        <p:nvSpPr>
          <p:cNvPr id="22" name="Also included"/>
          <p:cNvSpPr/>
          <p:nvPr/>
        </p:nvSpPr>
        <p:spPr>
          <a:xfrm>
            <a:off x="548640" y="4251960"/>
            <a:ext cx="11094415" cy="1143000"/>
          </a:xfrm>
          <a:prstGeom prst="roundRect">
            <a:avLst>
              <a:gd name="adj" fmla="val 11200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22960" y="4297680"/>
            <a:ext cx="105457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ALSO INCLUDED 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Data-sheet badge on every equation  •  'Not on the data sheet' checklist  •  Common mistakes from AQA's examiners' reports  •  Spec section and paper labels</a:t>
            </a:r>
            <a:endParaRPr lang="en-US" sz="1200" dirty="0"/>
          </a:p>
        </p:txBody>
      </p:sp>
      <p:sp>
        <p:nvSpPr>
          <p:cNvPr id="24" name="Shop link">
            <a:hlinkClick r:id="rId2" tooltip="The Physics Question Bank shop"/>
          </p:cNvPr>
          <p:cNvSpPr txBox="1"/>
          <p:nvPr/>
        </p:nvSpPr>
        <p:spPr>
          <a:xfrm>
            <a:off x="548640" y="5577840"/>
            <a:ext cx="6035040" cy="594360"/>
          </a:xfrm>
          <a:prstGeom prst="roundRect">
            <a:avLst>
              <a:gd name="adj" fmla="val 21538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u="sng" dirty="0">
                <a:solidFill>
                  <a:schemeClr val="tx1"/>
                </a:solidFill>
                <a:hlinkClick r:id="rId2" invalidUrl="" action="" tgtFrame="" tooltip="The Physics Question Bank shop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 IT AT  thephysicsquestionbank.com/shop  →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QA A-level Equations Bold">
  <a:themeElements>
    <a:clrScheme name="AQA A-level Equations Bold">
      <a:dk1>
        <a:srgbClr val="0D1321"/>
      </a:dk1>
      <a:lt1>
        <a:srgbClr val="FFFFFF"/>
      </a:lt1>
      <a:dk2>
        <a:srgbClr val="1C2742"/>
      </a:dk2>
      <a:lt2>
        <a:srgbClr val="B4BED3"/>
      </a:lt2>
      <a:accent1>
        <a:srgbClr val="FF7A2F"/>
      </a:accent1>
      <a:accent2>
        <a:srgbClr val="22D3EE"/>
      </a:accent2>
      <a:accent3>
        <a:srgbClr val="FF4F8B"/>
      </a:accent3>
      <a:accent4>
        <a:srgbClr val="A3E635"/>
      </a:accent4>
      <a:accent5>
        <a:srgbClr val="FFD23F"/>
      </a:accent5>
      <a:accent6>
        <a:srgbClr val="A78BFA"/>
      </a:accent6>
      <a:hlink>
        <a:srgbClr val="FFD23F"/>
      </a:hlink>
      <a:folHlink>
        <a:srgbClr val="FFD23F"/>
      </a:folHlink>
    </a:clrScheme>
    <a:fontScheme name="AQA A-level Equations Bol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AQA A-level Physics: Every Key Equation</dc:title>
  <dc:subject>PptxGenJS Presentation</dc:subject>
  <dc:creator>PptxGenJS</dc:creator>
  <cp:lastModifiedBy>PptxGenJS</cp:lastModifiedBy>
  <cp:revision>1</cp:revision>
  <dcterms:created xsi:type="dcterms:W3CDTF">2026-10-06T19:08:05Z</dcterms:created>
  <dcterms:modified xsi:type="dcterms:W3CDTF">2026-10-06T19:08:05Z</dcterms:modified>
</cp:coreProperties>
</file>