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charts/chart2.xml" ContentType="application/vnd.openxmlformats-officedocument.drawingml.chart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charts/chart3.xml" ContentType="application/vnd.openxmlformats-officedocument.drawingml.chart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notesMasterIdLst>
    <p:notesMasterId r:id="rId6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&amp; index" id="{0cf8c21b-61ae-6e07-2ed0-9e529f2097dc}">
          <p14:sldIdLst>
            <p14:sldId id="256"/>
            <p14:sldId id="257"/>
          </p14:sldIdLst>
        </p14:section>
        <p14:section name="1. Energy" id="{90eff8da-fd17-48a1-4d05-07c04d75c621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2. Electricity" id="{0a5ace64-5513-901b-e27c-4548d237eed8}">
          <p14:sldIdLst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3. Particle Model of Matter" id="{525b6117-0f46-2faa-d497-5c91b9408fbf}">
          <p14:sldIdLst>
            <p14:sldId id="277"/>
            <p14:sldId id="278"/>
            <p14:sldId id="279"/>
            <p14:sldId id="280"/>
            <p14:sldId id="281"/>
            <p14:sldId id="282"/>
          </p14:sldIdLst>
        </p14:section>
        <p14:section name="4. Atomic Structure" id="{a5a8e2fb-5b87-5c51-8b57-7701651349b1}">
          <p14:sldIdLst>
            <p14:sldId id="283"/>
            <p14:sldId id="284"/>
            <p14:sldId id="285"/>
            <p14:sldId id="286"/>
            <p14:sldId id="287"/>
            <p14:sldId id="288"/>
          </p14:sldIdLst>
        </p14:section>
        <p14:section name="5. Forces" id="{298fc25c-eea3-ba3c-4631-537a9a036130}">
          <p14:sldIdLst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</p14:sldIdLst>
        </p14:section>
        <p14:section name="6. Waves" id="{65b8982e-95be-212b-2b29-5edac1add353}">
          <p14:sldIdLst>
            <p14:sldId id="300"/>
            <p14:sldId id="301"/>
            <p14:sldId id="302"/>
            <p14:sldId id="303"/>
            <p14:sldId id="304"/>
            <p14:sldId id="305"/>
            <p14:sldId id="306"/>
          </p14:sldIdLst>
        </p14:section>
        <p14:section name="7. Magnetism &amp; Electromagnetism" id="{7fbe2182-3cb4-3a6f-6b78-494724b3c94f}">
          <p14:sldIdLst>
            <p14:sldId id="307"/>
            <p14:sldId id="308"/>
            <p14:sldId id="309"/>
            <p14:sldId id="310"/>
            <p14:sldId id="311"/>
          </p14:sldIdLst>
        </p14:section>
        <p14:section name="Equation Bank" id="{3aed4fd1-1690-992b-5e9e-7d6bd959abc3}">
          <p14:sldIdLst>
            <p14:sldId id="312"/>
            <p14:sldId id="313"/>
            <p14:sldId id="31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presProps" Target="presProps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FFFFFF"/>
                </a:solidFill>
                <a:latin typeface="Arial"/>
              </a:defRPr>
            </a:pPr>
            <a:r>
              <a:rPr sz="1300" b="0" i="0" u="none" strike="noStrike">
                <a:solidFill>
                  <a:srgbClr val="FFFFFF"/>
                </a:solidFill>
                <a:latin typeface="Arial"/>
              </a:rPr>
              <a:t>Where a house loses heat (%)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Heat lost</c:v>
                </c:pt>
              </c:strCache>
            </c:strRef>
          </c:tx>
          <c:spPr>
            <a:solidFill>
              <a:srgbClr val="FF7A2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Walls</c:v>
                  </c:pt>
                  <c:pt idx="1">
                    <c:v>Roof</c:v>
                  </c:pt>
                  <c:pt idx="2">
                    <c:v>Windows</c:v>
                  </c:pt>
                  <c:pt idx="3">
                    <c:v>Draughts</c:v>
                  </c:pt>
                  <c:pt idx="4">
                    <c:v>Floors</c:v>
                  </c:pt>
                  <c:pt idx="5">
                    <c:v>Doors</c:v>
                  </c:pt>
                  <c:pt idx="6">
                    <c:v>Other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33</c:v>
                </c:pt>
                <c:pt idx="1">
                  <c:v>26</c:v>
                </c:pt>
                <c:pt idx="2">
                  <c:v>15</c:v>
                </c:pt>
                <c:pt idx="3">
                  <c:v>12</c:v>
                </c:pt>
                <c:pt idx="4">
                  <c:v>8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6E7A9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6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6E7A9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6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51C32"/>
        </a:solidFill>
        <a:ln>
          <a:noFill/>
        </a:ln>
        <a:effectLst/>
      </c:spPr>
    </c:plotArea>
    <c:plotVisOnly val="1"/>
    <c:dispBlanksAs val="span"/>
  </c:chart>
  <c:spPr>
    <a:solidFill>
      <a:srgbClr val="151C32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FFFFFF"/>
                </a:solidFill>
                <a:latin typeface="Arial"/>
              </a:defRPr>
            </a:pPr>
            <a:r>
              <a:rPr sz="1300" b="0" i="0" u="none" strike="noStrike">
                <a:solidFill>
                  <a:srgbClr val="FFFFFF"/>
                </a:solidFill>
                <a:latin typeface="Arial"/>
              </a:rPr>
              <a:t>Activity of a sample (half-life = 2 days)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Activity</c:v>
                </c:pt>
              </c:strCache>
            </c:strRef>
          </c:tx>
          <c:spPr>
            <a:solidFill>
              <a:srgbClr val="E35BFF"/>
            </a:solidFill>
            <a:ln w="38100" cap="flat">
              <a:solidFill>
                <a:srgbClr val="E35BF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E35BFF"/>
              </a:solidFill>
              <a:ln w="9525" cap="flat">
                <a:solidFill>
                  <a:srgbClr val="E35BF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800</c:v>
                </c:pt>
                <c:pt idx="1">
                  <c:v>566</c:v>
                </c:pt>
                <c:pt idx="2">
                  <c:v>400</c:v>
                </c:pt>
                <c:pt idx="3">
                  <c:v>283</c:v>
                </c:pt>
                <c:pt idx="4">
                  <c:v>200</c:v>
                </c:pt>
                <c:pt idx="5">
                  <c:v>141</c:v>
                </c:pt>
                <c:pt idx="6">
                  <c:v>100</c:v>
                </c:pt>
                <c:pt idx="7">
                  <c:v>71</c:v>
                </c:pt>
                <c:pt idx="8">
                  <c:v>50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50" b="0" i="0" u="none" strike="noStrike">
                    <a:solidFill>
                      <a:srgbClr val="B4BED6"/>
                    </a:solidFill>
                    <a:latin typeface="Calibri"/>
                  </a:defRPr>
                </a:pPr>
                <a:r>
                  <a:rPr sz="1050" b="0" i="0" u="none" strike="noStrike">
                    <a:solidFill>
                      <a:srgbClr val="B4BED6"/>
                    </a:solidFill>
                    <a:latin typeface="Calibri"/>
                  </a:rPr>
                  <a:t>time (days)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6E7A9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6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800"/>
        </c:scaling>
        <c:delete val="0"/>
        <c:axPos val="l"/>
        <c:majorGridlines>
          <c:spPr>
            <a:ln w="9525" cap="flat">
              <a:solidFill>
                <a:srgbClr val="2C3656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50" b="0" i="0" u="none" strike="noStrike">
                    <a:solidFill>
                      <a:srgbClr val="B4BED6"/>
                    </a:solidFill>
                    <a:latin typeface="Calibri"/>
                  </a:defRPr>
                </a:pPr>
                <a:r>
                  <a:rPr sz="1050" b="0" i="0" u="none" strike="noStrike">
                    <a:solidFill>
                      <a:srgbClr val="B4BED6"/>
                    </a:solidFill>
                    <a:latin typeface="Calibri"/>
                  </a:rPr>
                  <a:t>activity (Bq)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6E7A9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6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200"/>
      </c:valAx>
      <c:spPr>
        <a:solidFill>
          <a:srgbClr val="151C32"/>
        </a:solidFill>
        <a:ln>
          <a:noFill/>
        </a:ln>
        <a:effectLst/>
      </c:spPr>
    </c:plotArea>
    <c:plotVisOnly val="1"/>
    <c:dispBlanksAs val="span"/>
  </c:chart>
  <c:spPr>
    <a:solidFill>
      <a:srgbClr val="151C32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FFFFFF"/>
                </a:solidFill>
                <a:latin typeface="Arial"/>
              </a:defRPr>
            </a:pPr>
            <a:r>
              <a:rPr sz="1300" b="0" i="0" u="none" strike="noStrike">
                <a:solidFill>
                  <a:srgbClr val="FFFFFF"/>
                </a:solidFill>
                <a:latin typeface="Arial"/>
              </a:rPr>
              <a:t>Typical stopping distances (m)</a:t>
            </a:r>
          </a:p>
        </c:rich>
      </c:tx>
      <c:layout/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Thinking distance</c:v>
                </c:pt>
              </c:strCache>
            </c:strRef>
          </c:tx>
          <c:spPr>
            <a:solidFill>
              <a:srgbClr val="FFFF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50" u="none">
                    <a:solidFill>
                      <a:srgbClr val="0B102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20 mph</c:v>
                  </c:pt>
                  <c:pt idx="1">
                    <c:v>30 mph</c:v>
                  </c:pt>
                  <c:pt idx="2">
                    <c:v>40 mph</c:v>
                  </c:pt>
                  <c:pt idx="3">
                    <c:v>50 mph</c:v>
                  </c:pt>
                  <c:pt idx="4">
                    <c:v>60 mph</c:v>
                  </c:pt>
                  <c:pt idx="5">
                    <c:v>70 mph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9</c:v>
                </c:pt>
                <c:pt idx="2">
                  <c:v>12</c:v>
                </c:pt>
                <c:pt idx="3">
                  <c:v>15</c:v>
                </c:pt>
                <c:pt idx="4">
                  <c:v>18</c:v>
                </c:pt>
                <c:pt idx="5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Braking distance</c:v>
                </c:pt>
              </c:strCache>
            </c:strRef>
          </c:tx>
          <c:spPr>
            <a:solidFill>
              <a:srgbClr val="FF4D6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50" u="none">
                    <a:solidFill>
                      <a:srgbClr val="0B102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20 mph</c:v>
                  </c:pt>
                  <c:pt idx="1">
                    <c:v>30 mph</c:v>
                  </c:pt>
                  <c:pt idx="2">
                    <c:v>40 mph</c:v>
                  </c:pt>
                  <c:pt idx="3">
                    <c:v>50 mph</c:v>
                  </c:pt>
                  <c:pt idx="4">
                    <c:v>60 mph</c:v>
                  </c:pt>
                  <c:pt idx="5">
                    <c:v>70 mph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14</c:v>
                </c:pt>
                <c:pt idx="2">
                  <c:v>24</c:v>
                </c:pt>
                <c:pt idx="3">
                  <c:v>38</c:v>
                </c:pt>
                <c:pt idx="4">
                  <c:v>55</c:v>
                </c:pt>
                <c:pt idx="5">
                  <c:v>75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50" u="none">
                  <a:solidFill>
                    <a:srgbClr val="0B1020"/>
                  </a:solidFill>
                  <a:latin typeface="Arial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6E7A9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6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6E7A9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6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51C32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B4BED6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151C3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E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AQA Combined Science · Physics Knowledge Organiser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52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6" Type="http://schemas.openxmlformats.org/officeDocument/2006/relationships/slide" Target="slide12.xml"/><Relationship Id="rId9" Type="http://schemas.openxmlformats.org/officeDocument/2006/relationships/slide" Target="slide22.xml"/><Relationship Id="rId12" Type="http://schemas.openxmlformats.org/officeDocument/2006/relationships/slide" Target="slide28.xml"/><Relationship Id="rId15" Type="http://schemas.openxmlformats.org/officeDocument/2006/relationships/slide" Target="slide34.xml"/><Relationship Id="rId18" Type="http://schemas.openxmlformats.org/officeDocument/2006/relationships/slide" Target="slide45.xml"/><Relationship Id="rId21" Type="http://schemas.openxmlformats.org/officeDocument/2006/relationships/slide" Target="slide52.xml"/><Relationship Id="rId23" Type="http://schemas.openxmlformats.org/officeDocument/2006/relationships/slide" Target="slide2.xm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4" Type="http://schemas.openxmlformats.org/officeDocument/2006/relationships/image" Target="../media/image-1-3.png"/><Relationship Id="rId5" Type="http://schemas.openxmlformats.org/officeDocument/2006/relationships/image" Target="../media/image-1-4.png"/><Relationship Id="rId7" Type="http://schemas.openxmlformats.org/officeDocument/2006/relationships/image" Target="../media/image-1-5.png"/><Relationship Id="rId8" Type="http://schemas.openxmlformats.org/officeDocument/2006/relationships/image" Target="../media/image-1-6.png"/><Relationship Id="rId10" Type="http://schemas.openxmlformats.org/officeDocument/2006/relationships/image" Target="../media/image-1-7.png"/><Relationship Id="rId11" Type="http://schemas.openxmlformats.org/officeDocument/2006/relationships/image" Target="../media/image-1-8.png"/><Relationship Id="rId13" Type="http://schemas.openxmlformats.org/officeDocument/2006/relationships/image" Target="../media/image-1-9.png"/><Relationship Id="rId14" Type="http://schemas.openxmlformats.org/officeDocument/2006/relationships/image" Target="../media/image-1-10.png"/><Relationship Id="rId16" Type="http://schemas.openxmlformats.org/officeDocument/2006/relationships/image" Target="../media/image-1-11.png"/><Relationship Id="rId17" Type="http://schemas.openxmlformats.org/officeDocument/2006/relationships/image" Target="../media/image-1-12.png"/><Relationship Id="rId19" Type="http://schemas.openxmlformats.org/officeDocument/2006/relationships/image" Target="../media/image-1-13.png"/><Relationship Id="rId20" Type="http://schemas.openxmlformats.org/officeDocument/2006/relationships/image" Target="../media/image-1-14.png"/><Relationship Id="rId22" Type="http://schemas.openxmlformats.org/officeDocument/2006/relationships/image" Target="../media/image-1-15.png"/><Relationship Id="rId24" Type="http://schemas.openxmlformats.org/officeDocument/2006/relationships/slideLayout" Target="../slideLayouts/slideLayout4.xml"/><Relationship Id="rId2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" Target="slide3.xml"/><Relationship Id="rId6" Type="http://schemas.openxmlformats.org/officeDocument/2006/relationships/slide" Target="slide4.xml"/><Relationship Id="rId8" Type="http://schemas.openxmlformats.org/officeDocument/2006/relationships/slide" Target="slide5.xml"/><Relationship Id="rId10" Type="http://schemas.openxmlformats.org/officeDocument/2006/relationships/slide" Target="slide6.xml"/><Relationship Id="rId12" Type="http://schemas.openxmlformats.org/officeDocument/2006/relationships/slide" Target="slide7.xml"/><Relationship Id="rId14" Type="http://schemas.openxmlformats.org/officeDocument/2006/relationships/slide" Target="slide8.xml"/><Relationship Id="rId16" Type="http://schemas.openxmlformats.org/officeDocument/2006/relationships/slide" Target="slide9.xml"/><Relationship Id="rId18" Type="http://schemas.openxmlformats.org/officeDocument/2006/relationships/slide" Target="slide10.xml"/><Relationship Id="rId20" Type="http://schemas.openxmlformats.org/officeDocument/2006/relationships/slide" Target="slide11.xml"/><Relationship Id="rId23" Type="http://schemas.openxmlformats.org/officeDocument/2006/relationships/slide" Target="slide12.xml"/><Relationship Id="rId25" Type="http://schemas.openxmlformats.org/officeDocument/2006/relationships/slide" Target="slide13.xml"/><Relationship Id="rId27" Type="http://schemas.openxmlformats.org/officeDocument/2006/relationships/slide" Target="slide14.xml"/><Relationship Id="rId29" Type="http://schemas.openxmlformats.org/officeDocument/2006/relationships/slide" Target="slide15.xml"/><Relationship Id="rId31" Type="http://schemas.openxmlformats.org/officeDocument/2006/relationships/slide" Target="slide16.xml"/><Relationship Id="rId33" Type="http://schemas.openxmlformats.org/officeDocument/2006/relationships/slide" Target="slide17.xml"/><Relationship Id="rId35" Type="http://schemas.openxmlformats.org/officeDocument/2006/relationships/slide" Target="slide18.xml"/><Relationship Id="rId37" Type="http://schemas.openxmlformats.org/officeDocument/2006/relationships/slide" Target="slide19.xml"/><Relationship Id="rId39" Type="http://schemas.openxmlformats.org/officeDocument/2006/relationships/slide" Target="slide20.xml"/><Relationship Id="rId41" Type="http://schemas.openxmlformats.org/officeDocument/2006/relationships/slide" Target="slide21.xml"/><Relationship Id="rId44" Type="http://schemas.openxmlformats.org/officeDocument/2006/relationships/slide" Target="slide22.xml"/><Relationship Id="rId46" Type="http://schemas.openxmlformats.org/officeDocument/2006/relationships/slide" Target="slide23.xml"/><Relationship Id="rId48" Type="http://schemas.openxmlformats.org/officeDocument/2006/relationships/slide" Target="slide24.xml"/><Relationship Id="rId50" Type="http://schemas.openxmlformats.org/officeDocument/2006/relationships/slide" Target="slide25.xml"/><Relationship Id="rId52" Type="http://schemas.openxmlformats.org/officeDocument/2006/relationships/slide" Target="slide26.xml"/><Relationship Id="rId54" Type="http://schemas.openxmlformats.org/officeDocument/2006/relationships/slide" Target="slide27.xml"/><Relationship Id="rId57" Type="http://schemas.openxmlformats.org/officeDocument/2006/relationships/slide" Target="slide28.xml"/><Relationship Id="rId59" Type="http://schemas.openxmlformats.org/officeDocument/2006/relationships/slide" Target="slide29.xml"/><Relationship Id="rId61" Type="http://schemas.openxmlformats.org/officeDocument/2006/relationships/slide" Target="slide30.xml"/><Relationship Id="rId63" Type="http://schemas.openxmlformats.org/officeDocument/2006/relationships/slide" Target="slide31.xml"/><Relationship Id="rId65" Type="http://schemas.openxmlformats.org/officeDocument/2006/relationships/slide" Target="slide32.xml"/><Relationship Id="rId67" Type="http://schemas.openxmlformats.org/officeDocument/2006/relationships/slide" Target="slide33.xml"/><Relationship Id="rId70" Type="http://schemas.openxmlformats.org/officeDocument/2006/relationships/slide" Target="slide34.xml"/><Relationship Id="rId72" Type="http://schemas.openxmlformats.org/officeDocument/2006/relationships/slide" Target="slide35.xml"/><Relationship Id="rId74" Type="http://schemas.openxmlformats.org/officeDocument/2006/relationships/slide" Target="slide36.xml"/><Relationship Id="rId76" Type="http://schemas.openxmlformats.org/officeDocument/2006/relationships/slide" Target="slide37.xml"/><Relationship Id="rId78" Type="http://schemas.openxmlformats.org/officeDocument/2006/relationships/slide" Target="slide38.xml"/><Relationship Id="rId80" Type="http://schemas.openxmlformats.org/officeDocument/2006/relationships/slide" Target="slide39.xml"/><Relationship Id="rId82" Type="http://schemas.openxmlformats.org/officeDocument/2006/relationships/slide" Target="slide40.xml"/><Relationship Id="rId84" Type="http://schemas.openxmlformats.org/officeDocument/2006/relationships/slide" Target="slide41.xml"/><Relationship Id="rId86" Type="http://schemas.openxmlformats.org/officeDocument/2006/relationships/slide" Target="slide42.xml"/><Relationship Id="rId88" Type="http://schemas.openxmlformats.org/officeDocument/2006/relationships/slide" Target="slide43.xml"/><Relationship Id="rId90" Type="http://schemas.openxmlformats.org/officeDocument/2006/relationships/slide" Target="slide44.xml"/><Relationship Id="rId93" Type="http://schemas.openxmlformats.org/officeDocument/2006/relationships/slide" Target="slide45.xml"/><Relationship Id="rId95" Type="http://schemas.openxmlformats.org/officeDocument/2006/relationships/slide" Target="slide46.xml"/><Relationship Id="rId97" Type="http://schemas.openxmlformats.org/officeDocument/2006/relationships/slide" Target="slide47.xml"/><Relationship Id="rId99" Type="http://schemas.openxmlformats.org/officeDocument/2006/relationships/slide" Target="slide48.xml"/><Relationship Id="rId101" Type="http://schemas.openxmlformats.org/officeDocument/2006/relationships/slide" Target="slide49.xml"/><Relationship Id="rId103" Type="http://schemas.openxmlformats.org/officeDocument/2006/relationships/slide" Target="slide50.xml"/><Relationship Id="rId105" Type="http://schemas.openxmlformats.org/officeDocument/2006/relationships/slide" Target="slide51.xml"/><Relationship Id="rId108" Type="http://schemas.openxmlformats.org/officeDocument/2006/relationships/slide" Target="slide52.xml"/><Relationship Id="rId110" Type="http://schemas.openxmlformats.org/officeDocument/2006/relationships/slide" Target="slide53.xml"/><Relationship Id="rId112" Type="http://schemas.openxmlformats.org/officeDocument/2006/relationships/slide" Target="slide54.xml"/><Relationship Id="rId114" Type="http://schemas.openxmlformats.org/officeDocument/2006/relationships/slide" Target="slide55.xml"/><Relationship Id="rId116" Type="http://schemas.openxmlformats.org/officeDocument/2006/relationships/slide" Target="slide56.xml"/><Relationship Id="rId119" Type="http://schemas.openxmlformats.org/officeDocument/2006/relationships/slide" Target="slide57.xml"/><Relationship Id="rId121" Type="http://schemas.openxmlformats.org/officeDocument/2006/relationships/slide" Target="slide58.xml"/><Relationship Id="rId123" Type="http://schemas.openxmlformats.org/officeDocument/2006/relationships/slide" Target="slide59.xm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5" Type="http://schemas.openxmlformats.org/officeDocument/2006/relationships/image" Target="../media/image-2-4.png"/><Relationship Id="rId7" Type="http://schemas.openxmlformats.org/officeDocument/2006/relationships/image" Target="../media/image-2-5.png"/><Relationship Id="rId9" Type="http://schemas.openxmlformats.org/officeDocument/2006/relationships/image" Target="../media/image-2-6.png"/><Relationship Id="rId11" Type="http://schemas.openxmlformats.org/officeDocument/2006/relationships/image" Target="../media/image-2-7.png"/><Relationship Id="rId13" Type="http://schemas.openxmlformats.org/officeDocument/2006/relationships/image" Target="../media/image-2-8.png"/><Relationship Id="rId15" Type="http://schemas.openxmlformats.org/officeDocument/2006/relationships/image" Target="../media/image-2-9.png"/><Relationship Id="rId17" Type="http://schemas.openxmlformats.org/officeDocument/2006/relationships/image" Target="../media/image-2-10.png"/><Relationship Id="rId19" Type="http://schemas.openxmlformats.org/officeDocument/2006/relationships/image" Target="../media/image-2-11.png"/><Relationship Id="rId21" Type="http://schemas.openxmlformats.org/officeDocument/2006/relationships/image" Target="../media/image-2-12.png"/><Relationship Id="rId22" Type="http://schemas.openxmlformats.org/officeDocument/2006/relationships/image" Target="../media/image-2-13.png"/><Relationship Id="rId24" Type="http://schemas.openxmlformats.org/officeDocument/2006/relationships/image" Target="../media/image-2-14.png"/><Relationship Id="rId26" Type="http://schemas.openxmlformats.org/officeDocument/2006/relationships/image" Target="../media/image-2-15.png"/><Relationship Id="rId28" Type="http://schemas.openxmlformats.org/officeDocument/2006/relationships/image" Target="../media/image-2-16.png"/><Relationship Id="rId30" Type="http://schemas.openxmlformats.org/officeDocument/2006/relationships/image" Target="../media/image-2-17.png"/><Relationship Id="rId32" Type="http://schemas.openxmlformats.org/officeDocument/2006/relationships/image" Target="../media/image-2-18.png"/><Relationship Id="rId34" Type="http://schemas.openxmlformats.org/officeDocument/2006/relationships/image" Target="../media/image-2-19.png"/><Relationship Id="rId36" Type="http://schemas.openxmlformats.org/officeDocument/2006/relationships/image" Target="../media/image-2-20.png"/><Relationship Id="rId38" Type="http://schemas.openxmlformats.org/officeDocument/2006/relationships/image" Target="../media/image-2-21.png"/><Relationship Id="rId40" Type="http://schemas.openxmlformats.org/officeDocument/2006/relationships/image" Target="../media/image-2-22.png"/><Relationship Id="rId42" Type="http://schemas.openxmlformats.org/officeDocument/2006/relationships/image" Target="../media/image-2-23.png"/><Relationship Id="rId43" Type="http://schemas.openxmlformats.org/officeDocument/2006/relationships/image" Target="../media/image-2-24.png"/><Relationship Id="rId45" Type="http://schemas.openxmlformats.org/officeDocument/2006/relationships/image" Target="../media/image-2-25.png"/><Relationship Id="rId47" Type="http://schemas.openxmlformats.org/officeDocument/2006/relationships/image" Target="../media/image-2-26.png"/><Relationship Id="rId49" Type="http://schemas.openxmlformats.org/officeDocument/2006/relationships/image" Target="../media/image-2-27.png"/><Relationship Id="rId51" Type="http://schemas.openxmlformats.org/officeDocument/2006/relationships/image" Target="../media/image-2-28.png"/><Relationship Id="rId53" Type="http://schemas.openxmlformats.org/officeDocument/2006/relationships/image" Target="../media/image-2-29.png"/><Relationship Id="rId55" Type="http://schemas.openxmlformats.org/officeDocument/2006/relationships/image" Target="../media/image-2-30.png"/><Relationship Id="rId56" Type="http://schemas.openxmlformats.org/officeDocument/2006/relationships/image" Target="../media/image-2-31.png"/><Relationship Id="rId58" Type="http://schemas.openxmlformats.org/officeDocument/2006/relationships/image" Target="../media/image-2-32.png"/><Relationship Id="rId60" Type="http://schemas.openxmlformats.org/officeDocument/2006/relationships/image" Target="../media/image-2-33.png"/><Relationship Id="rId62" Type="http://schemas.openxmlformats.org/officeDocument/2006/relationships/image" Target="../media/image-2-34.png"/><Relationship Id="rId64" Type="http://schemas.openxmlformats.org/officeDocument/2006/relationships/image" Target="../media/image-2-35.png"/><Relationship Id="rId66" Type="http://schemas.openxmlformats.org/officeDocument/2006/relationships/image" Target="../media/image-2-36.png"/><Relationship Id="rId68" Type="http://schemas.openxmlformats.org/officeDocument/2006/relationships/image" Target="../media/image-2-37.png"/><Relationship Id="rId69" Type="http://schemas.openxmlformats.org/officeDocument/2006/relationships/image" Target="../media/image-2-38.png"/><Relationship Id="rId71" Type="http://schemas.openxmlformats.org/officeDocument/2006/relationships/image" Target="../media/image-2-39.png"/><Relationship Id="rId73" Type="http://schemas.openxmlformats.org/officeDocument/2006/relationships/image" Target="../media/image-2-40.png"/><Relationship Id="rId75" Type="http://schemas.openxmlformats.org/officeDocument/2006/relationships/image" Target="../media/image-2-41.png"/><Relationship Id="rId77" Type="http://schemas.openxmlformats.org/officeDocument/2006/relationships/image" Target="../media/image-2-42.png"/><Relationship Id="rId79" Type="http://schemas.openxmlformats.org/officeDocument/2006/relationships/image" Target="../media/image-2-43.png"/><Relationship Id="rId81" Type="http://schemas.openxmlformats.org/officeDocument/2006/relationships/image" Target="../media/image-2-44.png"/><Relationship Id="rId83" Type="http://schemas.openxmlformats.org/officeDocument/2006/relationships/image" Target="../media/image-2-45.png"/><Relationship Id="rId85" Type="http://schemas.openxmlformats.org/officeDocument/2006/relationships/image" Target="../media/image-2-46.png"/><Relationship Id="rId87" Type="http://schemas.openxmlformats.org/officeDocument/2006/relationships/image" Target="../media/image-2-47.png"/><Relationship Id="rId89" Type="http://schemas.openxmlformats.org/officeDocument/2006/relationships/image" Target="../media/image-2-48.png"/><Relationship Id="rId91" Type="http://schemas.openxmlformats.org/officeDocument/2006/relationships/image" Target="../media/image-2-49.png"/><Relationship Id="rId92" Type="http://schemas.openxmlformats.org/officeDocument/2006/relationships/image" Target="../media/image-2-50.png"/><Relationship Id="rId94" Type="http://schemas.openxmlformats.org/officeDocument/2006/relationships/image" Target="../media/image-2-51.png"/><Relationship Id="rId96" Type="http://schemas.openxmlformats.org/officeDocument/2006/relationships/image" Target="../media/image-2-52.png"/><Relationship Id="rId98" Type="http://schemas.openxmlformats.org/officeDocument/2006/relationships/image" Target="../media/image-2-53.png"/><Relationship Id="rId100" Type="http://schemas.openxmlformats.org/officeDocument/2006/relationships/image" Target="../media/image-2-54.png"/><Relationship Id="rId102" Type="http://schemas.openxmlformats.org/officeDocument/2006/relationships/image" Target="../media/image-2-55.png"/><Relationship Id="rId104" Type="http://schemas.openxmlformats.org/officeDocument/2006/relationships/image" Target="../media/image-2-56.png"/><Relationship Id="rId106" Type="http://schemas.openxmlformats.org/officeDocument/2006/relationships/image" Target="../media/image-2-57.png"/><Relationship Id="rId107" Type="http://schemas.openxmlformats.org/officeDocument/2006/relationships/image" Target="../media/image-2-58.png"/><Relationship Id="rId109" Type="http://schemas.openxmlformats.org/officeDocument/2006/relationships/image" Target="../media/image-2-59.png"/><Relationship Id="rId111" Type="http://schemas.openxmlformats.org/officeDocument/2006/relationships/image" Target="../media/image-2-60.png"/><Relationship Id="rId113" Type="http://schemas.openxmlformats.org/officeDocument/2006/relationships/image" Target="../media/image-2-61.png"/><Relationship Id="rId115" Type="http://schemas.openxmlformats.org/officeDocument/2006/relationships/image" Target="../media/image-2-62.png"/><Relationship Id="rId117" Type="http://schemas.openxmlformats.org/officeDocument/2006/relationships/image" Target="../media/image-2-63.png"/><Relationship Id="rId118" Type="http://schemas.openxmlformats.org/officeDocument/2006/relationships/image" Target="../media/image-2-64.png"/><Relationship Id="rId120" Type="http://schemas.openxmlformats.org/officeDocument/2006/relationships/image" Target="../media/image-2-65.png"/><Relationship Id="rId122" Type="http://schemas.openxmlformats.org/officeDocument/2006/relationships/image" Target="../media/image-2-66.png"/><Relationship Id="rId124" Type="http://schemas.openxmlformats.org/officeDocument/2006/relationships/slideLayout" Target="../slideLayouts/slideLayout2.xml"/><Relationship Id="rId12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4.xml"/><Relationship Id="rId7" Type="http://schemas.openxmlformats.org/officeDocument/2006/relationships/slide" Target="slide5.xml"/><Relationship Id="rId9" Type="http://schemas.openxmlformats.org/officeDocument/2006/relationships/slide" Target="slide6.xml"/><Relationship Id="rId11" Type="http://schemas.openxmlformats.org/officeDocument/2006/relationships/slide" Target="slide7.xml"/><Relationship Id="rId13" Type="http://schemas.openxmlformats.org/officeDocument/2006/relationships/slide" Target="slide8.xml"/><Relationship Id="rId15" Type="http://schemas.openxmlformats.org/officeDocument/2006/relationships/slide" Target="slide9.xml"/><Relationship Id="rId17" Type="http://schemas.openxmlformats.org/officeDocument/2006/relationships/slide" Target="slide10.xml"/><Relationship Id="rId19" Type="http://schemas.openxmlformats.org/officeDocument/2006/relationships/slide" Target="slide11.xml"/><Relationship Id="rId1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6" Type="http://schemas.openxmlformats.org/officeDocument/2006/relationships/image" Target="../media/image-3-4.png"/><Relationship Id="rId8" Type="http://schemas.openxmlformats.org/officeDocument/2006/relationships/image" Target="../media/image-3-5.png"/><Relationship Id="rId10" Type="http://schemas.openxmlformats.org/officeDocument/2006/relationships/image" Target="../media/image-3-6.png"/><Relationship Id="rId12" Type="http://schemas.openxmlformats.org/officeDocument/2006/relationships/image" Target="../media/image-3-7.png"/><Relationship Id="rId14" Type="http://schemas.openxmlformats.org/officeDocument/2006/relationships/image" Target="../media/image-3-8.png"/><Relationship Id="rId16" Type="http://schemas.openxmlformats.org/officeDocument/2006/relationships/image" Target="../media/image-3-9.png"/><Relationship Id="rId18" Type="http://schemas.openxmlformats.org/officeDocument/2006/relationships/image" Target="../media/image-3-10.png"/><Relationship Id="rId20" Type="http://schemas.openxmlformats.org/officeDocument/2006/relationships/slideLayout" Target="../slideLayouts/slideLayout3.xml"/><Relationship Id="rId2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image" Target="../media/image-4-5.png"/><Relationship Id="rId7" Type="http://schemas.openxmlformats.org/officeDocument/2006/relationships/image" Target="../media/image-4-6.png"/><Relationship Id="rId8" Type="http://schemas.openxmlformats.org/officeDocument/2006/relationships/image" Target="../media/image-4-7.png"/><Relationship Id="rId9" Type="http://schemas.openxmlformats.org/officeDocument/2006/relationships/image" Target="../media/image-4-8.png"/><Relationship Id="rId10" Type="http://schemas.openxmlformats.org/officeDocument/2006/relationships/image" Target="../media/image-4-9.pn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4" Type="http://schemas.openxmlformats.org/officeDocument/2006/relationships/slide" Target="slide6.xml"/><Relationship Id="rId6" Type="http://schemas.openxmlformats.org/officeDocument/2006/relationships/slide" Target="slide6.xml"/><Relationship Id="rId8" Type="http://schemas.openxmlformats.org/officeDocument/2006/relationships/slide" Target="slide7.xml"/><Relationship Id="rId10" Type="http://schemas.openxmlformats.org/officeDocument/2006/relationships/slide" Target="slide6.xml"/><Relationship Id="rId12" Type="http://schemas.openxmlformats.org/officeDocument/2006/relationships/slide" Target="slide7.xml"/><Relationship Id="rId14" Type="http://schemas.openxmlformats.org/officeDocument/2006/relationships/slide" Target="slide7.xml"/><Relationship Id="rId16" Type="http://schemas.openxmlformats.org/officeDocument/2006/relationships/slide" Target="slide8.xml"/><Relationship Id="rId18" Type="http://schemas.openxmlformats.org/officeDocument/2006/relationships/slide" Target="slide8.xml"/><Relationship Id="rId1" Type="http://schemas.openxmlformats.org/officeDocument/2006/relationships/image" Target="../media/image-5-1.png"/><Relationship Id="rId3" Type="http://schemas.openxmlformats.org/officeDocument/2006/relationships/image" Target="../media/image-5-2.png"/><Relationship Id="rId5" Type="http://schemas.openxmlformats.org/officeDocument/2006/relationships/image" Target="../media/image-5-3.png"/><Relationship Id="rId7" Type="http://schemas.openxmlformats.org/officeDocument/2006/relationships/image" Target="../media/image-5-4.png"/><Relationship Id="rId9" Type="http://schemas.openxmlformats.org/officeDocument/2006/relationships/image" Target="../media/image-5-5.png"/><Relationship Id="rId11" Type="http://schemas.openxmlformats.org/officeDocument/2006/relationships/image" Target="../media/image-5-6.png"/><Relationship Id="rId13" Type="http://schemas.openxmlformats.org/officeDocument/2006/relationships/image" Target="../media/image-5-7.png"/><Relationship Id="rId15" Type="http://schemas.openxmlformats.org/officeDocument/2006/relationships/image" Target="../media/image-5-8.png"/><Relationship Id="rId17" Type="http://schemas.openxmlformats.org/officeDocument/2006/relationships/image" Target="../media/image-5-9.png"/><Relationship Id="rId19" Type="http://schemas.openxmlformats.org/officeDocument/2006/relationships/slideLayout" Target="../slideLayouts/slideLayout2.xml"/><Relationship Id="rId2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4" Type="http://schemas.openxmlformats.org/officeDocument/2006/relationships/chart" Target="/ppt/charts/chart1.xml"/><Relationship Id="rId1" Type="http://schemas.openxmlformats.org/officeDocument/2006/relationships/image" Target="../media/image-9-1.png"/><Relationship Id="rId3" Type="http://schemas.openxmlformats.org/officeDocument/2006/relationships/image" Target="../media/image-9-2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13.xml"/><Relationship Id="rId7" Type="http://schemas.openxmlformats.org/officeDocument/2006/relationships/slide" Target="slide14.xml"/><Relationship Id="rId9" Type="http://schemas.openxmlformats.org/officeDocument/2006/relationships/slide" Target="slide15.xml"/><Relationship Id="rId11" Type="http://schemas.openxmlformats.org/officeDocument/2006/relationships/slide" Target="slide16.xml"/><Relationship Id="rId13" Type="http://schemas.openxmlformats.org/officeDocument/2006/relationships/slide" Target="slide17.xml"/><Relationship Id="rId15" Type="http://schemas.openxmlformats.org/officeDocument/2006/relationships/slide" Target="slide18.xml"/><Relationship Id="rId17" Type="http://schemas.openxmlformats.org/officeDocument/2006/relationships/slide" Target="slide19.xml"/><Relationship Id="rId19" Type="http://schemas.openxmlformats.org/officeDocument/2006/relationships/slide" Target="slide20.xml"/><Relationship Id="rId21" Type="http://schemas.openxmlformats.org/officeDocument/2006/relationships/slide" Target="slide21.xml"/><Relationship Id="rId1" Type="http://schemas.openxmlformats.org/officeDocument/2006/relationships/image" Target="../media/image-12-1.png"/><Relationship Id="rId3" Type="http://schemas.openxmlformats.org/officeDocument/2006/relationships/image" Target="../media/image-12-2.png"/><Relationship Id="rId4" Type="http://schemas.openxmlformats.org/officeDocument/2006/relationships/image" Target="../media/image-12-3.png"/><Relationship Id="rId6" Type="http://schemas.openxmlformats.org/officeDocument/2006/relationships/image" Target="../media/image-12-4.png"/><Relationship Id="rId8" Type="http://schemas.openxmlformats.org/officeDocument/2006/relationships/image" Target="../media/image-12-5.png"/><Relationship Id="rId10" Type="http://schemas.openxmlformats.org/officeDocument/2006/relationships/image" Target="../media/image-12-6.png"/><Relationship Id="rId12" Type="http://schemas.openxmlformats.org/officeDocument/2006/relationships/image" Target="../media/image-12-7.png"/><Relationship Id="rId14" Type="http://schemas.openxmlformats.org/officeDocument/2006/relationships/image" Target="../media/image-12-8.png"/><Relationship Id="rId16" Type="http://schemas.openxmlformats.org/officeDocument/2006/relationships/image" Target="../media/image-12-9.png"/><Relationship Id="rId18" Type="http://schemas.openxmlformats.org/officeDocument/2006/relationships/image" Target="../media/image-12-10.png"/><Relationship Id="rId20" Type="http://schemas.openxmlformats.org/officeDocument/2006/relationships/image" Target="../media/image-12-11.png"/><Relationship Id="rId22" Type="http://schemas.openxmlformats.org/officeDocument/2006/relationships/slideLayout" Target="../slideLayouts/slideLayout3.xml"/><Relationship Id="rId2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image" Target="../media/image-15-3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4" Type="http://schemas.openxmlformats.org/officeDocument/2006/relationships/slide" Target="slide18.xml"/><Relationship Id="rId6" Type="http://schemas.openxmlformats.org/officeDocument/2006/relationships/slide" Target="slide18.xml"/><Relationship Id="rId8" Type="http://schemas.openxmlformats.org/officeDocument/2006/relationships/slide" Target="slide19.xml"/><Relationship Id="rId10" Type="http://schemas.openxmlformats.org/officeDocument/2006/relationships/slide" Target="slide18.xml"/><Relationship Id="rId12" Type="http://schemas.openxmlformats.org/officeDocument/2006/relationships/slide" Target="slide18.xml"/><Relationship Id="rId14" Type="http://schemas.openxmlformats.org/officeDocument/2006/relationships/slide" Target="slide19.xml"/><Relationship Id="rId16" Type="http://schemas.openxmlformats.org/officeDocument/2006/relationships/slide" Target="slide18.xml"/><Relationship Id="rId1" Type="http://schemas.openxmlformats.org/officeDocument/2006/relationships/image" Target="../media/image-17-1.png"/><Relationship Id="rId3" Type="http://schemas.openxmlformats.org/officeDocument/2006/relationships/image" Target="../media/image-17-2.png"/><Relationship Id="rId5" Type="http://schemas.openxmlformats.org/officeDocument/2006/relationships/image" Target="../media/image-17-3.png"/><Relationship Id="rId7" Type="http://schemas.openxmlformats.org/officeDocument/2006/relationships/image" Target="../media/image-17-4.png"/><Relationship Id="rId9" Type="http://schemas.openxmlformats.org/officeDocument/2006/relationships/image" Target="../media/image-17-5.png"/><Relationship Id="rId11" Type="http://schemas.openxmlformats.org/officeDocument/2006/relationships/image" Target="../media/image-17-6.png"/><Relationship Id="rId13" Type="http://schemas.openxmlformats.org/officeDocument/2006/relationships/image" Target="../media/image-17-7.png"/><Relationship Id="rId15" Type="http://schemas.openxmlformats.org/officeDocument/2006/relationships/image" Target="../media/image-17-8.png"/><Relationship Id="rId17" Type="http://schemas.openxmlformats.org/officeDocument/2006/relationships/slideLayout" Target="../slideLayouts/slideLayout2.xml"/><Relationship Id="rId1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0-1.png"/><Relationship Id="rId3" Type="http://schemas.openxmlformats.org/officeDocument/2006/relationships/image" Target="../media/image-20-2.png"/><Relationship Id="rId4" Type="http://schemas.openxmlformats.org/officeDocument/2006/relationships/image" Target="../media/image-20-3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23.xml"/><Relationship Id="rId7" Type="http://schemas.openxmlformats.org/officeDocument/2006/relationships/slide" Target="slide24.xml"/><Relationship Id="rId9" Type="http://schemas.openxmlformats.org/officeDocument/2006/relationships/slide" Target="slide25.xml"/><Relationship Id="rId11" Type="http://schemas.openxmlformats.org/officeDocument/2006/relationships/slide" Target="slide26.xml"/><Relationship Id="rId13" Type="http://schemas.openxmlformats.org/officeDocument/2006/relationships/slide" Target="slide27.xml"/><Relationship Id="rId1" Type="http://schemas.openxmlformats.org/officeDocument/2006/relationships/image" Target="../media/image-22-1.png"/><Relationship Id="rId3" Type="http://schemas.openxmlformats.org/officeDocument/2006/relationships/image" Target="../media/image-22-2.png"/><Relationship Id="rId4" Type="http://schemas.openxmlformats.org/officeDocument/2006/relationships/image" Target="../media/image-22-3.png"/><Relationship Id="rId6" Type="http://schemas.openxmlformats.org/officeDocument/2006/relationships/image" Target="../media/image-22-4.png"/><Relationship Id="rId8" Type="http://schemas.openxmlformats.org/officeDocument/2006/relationships/image" Target="../media/image-22-5.png"/><Relationship Id="rId10" Type="http://schemas.openxmlformats.org/officeDocument/2006/relationships/image" Target="../media/image-22-6.png"/><Relationship Id="rId12" Type="http://schemas.openxmlformats.org/officeDocument/2006/relationships/image" Target="../media/image-22-7.png"/><Relationship Id="rId14" Type="http://schemas.openxmlformats.org/officeDocument/2006/relationships/slideLayout" Target="../slideLayouts/slideLayout3.xml"/><Relationship Id="rId1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5-1.png"/><Relationship Id="rId3" Type="http://schemas.openxmlformats.org/officeDocument/2006/relationships/image" Target="../media/image-25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29.xml"/><Relationship Id="rId7" Type="http://schemas.openxmlformats.org/officeDocument/2006/relationships/slide" Target="slide30.xml"/><Relationship Id="rId9" Type="http://schemas.openxmlformats.org/officeDocument/2006/relationships/slide" Target="slide31.xml"/><Relationship Id="rId11" Type="http://schemas.openxmlformats.org/officeDocument/2006/relationships/slide" Target="slide32.xml"/><Relationship Id="rId13" Type="http://schemas.openxmlformats.org/officeDocument/2006/relationships/slide" Target="slide33.xml"/><Relationship Id="rId1" Type="http://schemas.openxmlformats.org/officeDocument/2006/relationships/image" Target="../media/image-28-1.png"/><Relationship Id="rId3" Type="http://schemas.openxmlformats.org/officeDocument/2006/relationships/image" Target="../media/image-28-2.png"/><Relationship Id="rId4" Type="http://schemas.openxmlformats.org/officeDocument/2006/relationships/image" Target="../media/image-28-3.png"/><Relationship Id="rId6" Type="http://schemas.openxmlformats.org/officeDocument/2006/relationships/image" Target="../media/image-28-4.png"/><Relationship Id="rId8" Type="http://schemas.openxmlformats.org/officeDocument/2006/relationships/image" Target="../media/image-28-5.png"/><Relationship Id="rId10" Type="http://schemas.openxmlformats.org/officeDocument/2006/relationships/image" Target="../media/image-28-6.png"/><Relationship Id="rId12" Type="http://schemas.openxmlformats.org/officeDocument/2006/relationships/image" Target="../media/image-28-7.png"/><Relationship Id="rId14" Type="http://schemas.openxmlformats.org/officeDocument/2006/relationships/slideLayout" Target="../slideLayouts/slideLayout3.xml"/><Relationship Id="rId1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29-1.png"/><Relationship Id="rId3" Type="http://schemas.openxmlformats.org/officeDocument/2006/relationships/image" Target="../media/image-29-2.png"/><Relationship Id="rId4" Type="http://schemas.openxmlformats.org/officeDocument/2006/relationships/image" Target="../media/image-29-3.png"/><Relationship Id="rId5" Type="http://schemas.openxmlformats.org/officeDocument/2006/relationships/image" Target="../media/image-29-4.png"/><Relationship Id="rId6" Type="http://schemas.openxmlformats.org/officeDocument/2006/relationships/image" Target="../media/image-29-5.png"/><Relationship Id="rId7" Type="http://schemas.openxmlformats.org/officeDocument/2006/relationships/image" Target="../media/image-29-6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0-1.png"/><Relationship Id="rId3" Type="http://schemas.openxmlformats.org/officeDocument/2006/relationships/image" Target="../media/image-30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3" Type="http://schemas.openxmlformats.org/officeDocument/2006/relationships/chart" Target="/ppt/charts/chart2.xml"/><Relationship Id="rId1" Type="http://schemas.openxmlformats.org/officeDocument/2006/relationships/image" Target="../media/image-32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35.xml"/><Relationship Id="rId7" Type="http://schemas.openxmlformats.org/officeDocument/2006/relationships/slide" Target="slide36.xml"/><Relationship Id="rId9" Type="http://schemas.openxmlformats.org/officeDocument/2006/relationships/slide" Target="slide37.xml"/><Relationship Id="rId11" Type="http://schemas.openxmlformats.org/officeDocument/2006/relationships/slide" Target="slide38.xml"/><Relationship Id="rId13" Type="http://schemas.openxmlformats.org/officeDocument/2006/relationships/slide" Target="slide39.xml"/><Relationship Id="rId15" Type="http://schemas.openxmlformats.org/officeDocument/2006/relationships/slide" Target="slide40.xml"/><Relationship Id="rId17" Type="http://schemas.openxmlformats.org/officeDocument/2006/relationships/slide" Target="slide41.xml"/><Relationship Id="rId19" Type="http://schemas.openxmlformats.org/officeDocument/2006/relationships/slide" Target="slide42.xml"/><Relationship Id="rId21" Type="http://schemas.openxmlformats.org/officeDocument/2006/relationships/slide" Target="slide43.xml"/><Relationship Id="rId23" Type="http://schemas.openxmlformats.org/officeDocument/2006/relationships/slide" Target="slide44.xml"/><Relationship Id="rId1" Type="http://schemas.openxmlformats.org/officeDocument/2006/relationships/image" Target="../media/image-34-1.png"/><Relationship Id="rId3" Type="http://schemas.openxmlformats.org/officeDocument/2006/relationships/image" Target="../media/image-34-2.png"/><Relationship Id="rId4" Type="http://schemas.openxmlformats.org/officeDocument/2006/relationships/image" Target="../media/image-34-3.png"/><Relationship Id="rId6" Type="http://schemas.openxmlformats.org/officeDocument/2006/relationships/image" Target="../media/image-34-4.png"/><Relationship Id="rId8" Type="http://schemas.openxmlformats.org/officeDocument/2006/relationships/image" Target="../media/image-34-5.png"/><Relationship Id="rId10" Type="http://schemas.openxmlformats.org/officeDocument/2006/relationships/image" Target="../media/image-34-6.png"/><Relationship Id="rId12" Type="http://schemas.openxmlformats.org/officeDocument/2006/relationships/image" Target="../media/image-34-7.png"/><Relationship Id="rId14" Type="http://schemas.openxmlformats.org/officeDocument/2006/relationships/image" Target="../media/image-34-8.png"/><Relationship Id="rId16" Type="http://schemas.openxmlformats.org/officeDocument/2006/relationships/image" Target="../media/image-34-9.png"/><Relationship Id="rId18" Type="http://schemas.openxmlformats.org/officeDocument/2006/relationships/image" Target="../media/image-34-10.png"/><Relationship Id="rId20" Type="http://schemas.openxmlformats.org/officeDocument/2006/relationships/image" Target="../media/image-34-11.png"/><Relationship Id="rId22" Type="http://schemas.openxmlformats.org/officeDocument/2006/relationships/image" Target="../media/image-34-12.png"/><Relationship Id="rId24" Type="http://schemas.openxmlformats.org/officeDocument/2006/relationships/slideLayout" Target="../slideLayouts/slideLayout3.xml"/><Relationship Id="rId25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39-1.png"/><Relationship Id="rId3" Type="http://schemas.openxmlformats.org/officeDocument/2006/relationships/image" Target="../media/image-39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3" Type="http://schemas.openxmlformats.org/officeDocument/2006/relationships/chart" Target="/ppt/charts/chart3.xml"/><Relationship Id="rId1" Type="http://schemas.openxmlformats.org/officeDocument/2006/relationships/image" Target="../media/image-40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4" Type="http://schemas.openxmlformats.org/officeDocument/2006/relationships/slide" Target="slide42.xml"/><Relationship Id="rId6" Type="http://schemas.openxmlformats.org/officeDocument/2006/relationships/slide" Target="slide42.xml"/><Relationship Id="rId8" Type="http://schemas.openxmlformats.org/officeDocument/2006/relationships/slide" Target="slide36.xml"/><Relationship Id="rId10" Type="http://schemas.openxmlformats.org/officeDocument/2006/relationships/slide" Target="slide42.xml"/><Relationship Id="rId12" Type="http://schemas.openxmlformats.org/officeDocument/2006/relationships/slide" Target="slide42.xml"/><Relationship Id="rId14" Type="http://schemas.openxmlformats.org/officeDocument/2006/relationships/slide" Target="slide43.xml"/><Relationship Id="rId16" Type="http://schemas.openxmlformats.org/officeDocument/2006/relationships/slide" Target="slide43.xml"/><Relationship Id="rId18" Type="http://schemas.openxmlformats.org/officeDocument/2006/relationships/slide" Target="slide42.xml"/><Relationship Id="rId20" Type="http://schemas.openxmlformats.org/officeDocument/2006/relationships/slide" Target="slide43.xml"/><Relationship Id="rId1" Type="http://schemas.openxmlformats.org/officeDocument/2006/relationships/image" Target="../media/image-41-1.png"/><Relationship Id="rId3" Type="http://schemas.openxmlformats.org/officeDocument/2006/relationships/image" Target="../media/image-41-2.png"/><Relationship Id="rId5" Type="http://schemas.openxmlformats.org/officeDocument/2006/relationships/image" Target="../media/image-41-3.png"/><Relationship Id="rId7" Type="http://schemas.openxmlformats.org/officeDocument/2006/relationships/image" Target="../media/image-41-4.png"/><Relationship Id="rId9" Type="http://schemas.openxmlformats.org/officeDocument/2006/relationships/image" Target="../media/image-41-5.png"/><Relationship Id="rId11" Type="http://schemas.openxmlformats.org/officeDocument/2006/relationships/image" Target="../media/image-41-6.png"/><Relationship Id="rId13" Type="http://schemas.openxmlformats.org/officeDocument/2006/relationships/image" Target="../media/image-41-7.png"/><Relationship Id="rId15" Type="http://schemas.openxmlformats.org/officeDocument/2006/relationships/image" Target="../media/image-41-8.png"/><Relationship Id="rId17" Type="http://schemas.openxmlformats.org/officeDocument/2006/relationships/image" Target="../media/image-41-9.png"/><Relationship Id="rId19" Type="http://schemas.openxmlformats.org/officeDocument/2006/relationships/image" Target="../media/image-41-10.png"/><Relationship Id="rId21" Type="http://schemas.openxmlformats.org/officeDocument/2006/relationships/slideLayout" Target="../slideLayouts/slideLayout2.xml"/><Relationship Id="rId2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2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46.xml"/><Relationship Id="rId7" Type="http://schemas.openxmlformats.org/officeDocument/2006/relationships/slide" Target="slide47.xml"/><Relationship Id="rId9" Type="http://schemas.openxmlformats.org/officeDocument/2006/relationships/slide" Target="slide48.xml"/><Relationship Id="rId11" Type="http://schemas.openxmlformats.org/officeDocument/2006/relationships/slide" Target="slide49.xml"/><Relationship Id="rId13" Type="http://schemas.openxmlformats.org/officeDocument/2006/relationships/slide" Target="slide50.xml"/><Relationship Id="rId15" Type="http://schemas.openxmlformats.org/officeDocument/2006/relationships/slide" Target="slide51.xml"/><Relationship Id="rId1" Type="http://schemas.openxmlformats.org/officeDocument/2006/relationships/image" Target="../media/image-45-1.png"/><Relationship Id="rId3" Type="http://schemas.openxmlformats.org/officeDocument/2006/relationships/image" Target="../media/image-45-2.png"/><Relationship Id="rId4" Type="http://schemas.openxmlformats.org/officeDocument/2006/relationships/image" Target="../media/image-45-3.png"/><Relationship Id="rId6" Type="http://schemas.openxmlformats.org/officeDocument/2006/relationships/image" Target="../media/image-45-4.png"/><Relationship Id="rId8" Type="http://schemas.openxmlformats.org/officeDocument/2006/relationships/image" Target="../media/image-45-5.png"/><Relationship Id="rId10" Type="http://schemas.openxmlformats.org/officeDocument/2006/relationships/image" Target="../media/image-45-6.png"/><Relationship Id="rId12" Type="http://schemas.openxmlformats.org/officeDocument/2006/relationships/image" Target="../media/image-45-7.png"/><Relationship Id="rId14" Type="http://schemas.openxmlformats.org/officeDocument/2006/relationships/image" Target="../media/image-45-8.png"/><Relationship Id="rId16" Type="http://schemas.openxmlformats.org/officeDocument/2006/relationships/slideLayout" Target="../slideLayouts/slideLayout3.xml"/><Relationship Id="rId17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6-1.png"/><Relationship Id="rId3" Type="http://schemas.openxmlformats.org/officeDocument/2006/relationships/image" Target="../media/image-46-2.png"/><Relationship Id="rId4" Type="http://schemas.openxmlformats.org/officeDocument/2006/relationships/image" Target="../media/image-46-3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7-1.png"/><Relationship Id="rId3" Type="http://schemas.openxmlformats.org/officeDocument/2006/relationships/image" Target="../media/image-47-2.png"/><Relationship Id="rId4" Type="http://schemas.openxmlformats.org/officeDocument/2006/relationships/image" Target="../media/image-47-3.png"/><Relationship Id="rId5" Type="http://schemas.openxmlformats.org/officeDocument/2006/relationships/image" Target="../media/image-47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8-1.png"/><Relationship Id="rId3" Type="http://schemas.openxmlformats.org/officeDocument/2006/relationships/image" Target="../media/image-48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49-1.png"/><Relationship Id="rId3" Type="http://schemas.openxmlformats.org/officeDocument/2006/relationships/image" Target="../media/image-49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53.xml"/><Relationship Id="rId7" Type="http://schemas.openxmlformats.org/officeDocument/2006/relationships/slide" Target="slide54.xml"/><Relationship Id="rId9" Type="http://schemas.openxmlformats.org/officeDocument/2006/relationships/slide" Target="slide55.xml"/><Relationship Id="rId11" Type="http://schemas.openxmlformats.org/officeDocument/2006/relationships/slide" Target="slide56.xml"/><Relationship Id="rId1" Type="http://schemas.openxmlformats.org/officeDocument/2006/relationships/image" Target="../media/image-52-1.png"/><Relationship Id="rId3" Type="http://schemas.openxmlformats.org/officeDocument/2006/relationships/image" Target="../media/image-52-2.png"/><Relationship Id="rId4" Type="http://schemas.openxmlformats.org/officeDocument/2006/relationships/image" Target="../media/image-52-3.png"/><Relationship Id="rId6" Type="http://schemas.openxmlformats.org/officeDocument/2006/relationships/image" Target="../media/image-52-4.png"/><Relationship Id="rId8" Type="http://schemas.openxmlformats.org/officeDocument/2006/relationships/image" Target="../media/image-52-5.png"/><Relationship Id="rId10" Type="http://schemas.openxmlformats.org/officeDocument/2006/relationships/image" Target="../media/image-52-6.png"/><Relationship Id="rId12" Type="http://schemas.openxmlformats.org/officeDocument/2006/relationships/slideLayout" Target="../slideLayouts/slideLayout3.xml"/><Relationship Id="rId1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3-1.png"/><Relationship Id="rId3" Type="http://schemas.openxmlformats.org/officeDocument/2006/relationships/image" Target="../media/image-53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4-1.png"/><Relationship Id="rId3" Type="http://schemas.openxmlformats.org/officeDocument/2006/relationships/image" Target="../media/image-54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5-1.png"/><Relationship Id="rId3" Type="http://schemas.openxmlformats.org/officeDocument/2006/relationships/image" Target="../media/image-55-2.png"/><Relationship Id="rId4" Type="http://schemas.openxmlformats.org/officeDocument/2006/relationships/image" Target="../media/image-55-3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5" Type="http://schemas.openxmlformats.org/officeDocument/2006/relationships/slide" Target="slide58.xml"/><Relationship Id="rId7" Type="http://schemas.openxmlformats.org/officeDocument/2006/relationships/slide" Target="slide59.xml"/><Relationship Id="rId1" Type="http://schemas.openxmlformats.org/officeDocument/2006/relationships/image" Target="../media/image-57-1.png"/><Relationship Id="rId3" Type="http://schemas.openxmlformats.org/officeDocument/2006/relationships/image" Target="../media/image-57-2.png"/><Relationship Id="rId4" Type="http://schemas.openxmlformats.org/officeDocument/2006/relationships/image" Target="../media/image-57-3.png"/><Relationship Id="rId6" Type="http://schemas.openxmlformats.org/officeDocument/2006/relationships/image" Target="../media/image-57-4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5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20" y="457200"/>
            <a:ext cx="4142232" cy="730214"/>
          </a:xfrm>
          <a:prstGeom prst="roundRect">
            <a:avLst>
              <a:gd name="adj" fmla="val 15027"/>
            </a:avLst>
          </a:prstGeom>
          <a:solidFill>
            <a:srgbClr val="FF7A2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4112" y="621139"/>
            <a:ext cx="402336" cy="40233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321040" y="457200"/>
            <a:ext cx="3337560" cy="730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Energy</a:t>
            </a:r>
            <a:endParaRPr lang="en-US" sz="1500" dirty="0"/>
          </a:p>
        </p:txBody>
      </p:sp>
      <p:pic>
        <p:nvPicPr>
          <p:cNvPr id="5" name="Image 1" descr="preencoded.png">
            <a:hlinkClick r:id="rId3" tooltip="Energy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457200"/>
            <a:ext cx="4142232" cy="730214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589520" y="1306286"/>
            <a:ext cx="4142232" cy="730214"/>
          </a:xfrm>
          <a:prstGeom prst="roundRect">
            <a:avLst>
              <a:gd name="adj" fmla="val 15027"/>
            </a:avLst>
          </a:prstGeom>
          <a:solidFill>
            <a:srgbClr val="FFD23F"/>
          </a:solidFill>
          <a:ln/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112" y="1470225"/>
            <a:ext cx="402336" cy="402336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8321040" y="1306286"/>
            <a:ext cx="3337560" cy="730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Electricity</a:t>
            </a:r>
            <a:endParaRPr lang="en-US" sz="1500" dirty="0"/>
          </a:p>
        </p:txBody>
      </p:sp>
      <p:pic>
        <p:nvPicPr>
          <p:cNvPr id="9" name="Image 3" descr="preencoded.png">
            <a:hlinkClick r:id="rId6" tooltip="Electricity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9520" y="1306286"/>
            <a:ext cx="4142232" cy="730214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7589520" y="2155371"/>
            <a:ext cx="4142232" cy="730214"/>
          </a:xfrm>
          <a:prstGeom prst="roundRect">
            <a:avLst>
              <a:gd name="adj" fmla="val 15027"/>
            </a:avLst>
          </a:prstGeom>
          <a:solidFill>
            <a:srgbClr val="3DDC97"/>
          </a:solidFill>
          <a:ln/>
        </p:spPr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4112" y="2319310"/>
            <a:ext cx="402336" cy="402336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8321040" y="2155371"/>
            <a:ext cx="3337560" cy="730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Particle Model of Matter</a:t>
            </a:r>
            <a:endParaRPr lang="en-US" sz="1500" dirty="0"/>
          </a:p>
        </p:txBody>
      </p:sp>
      <p:pic>
        <p:nvPicPr>
          <p:cNvPr id="13" name="Image 5" descr="preencoded.png">
            <a:hlinkClick r:id="rId9" tooltip="Particle Model of Matter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9520" y="2155371"/>
            <a:ext cx="4142232" cy="730214"/>
          </a:xfrm>
          <a:prstGeom prst="rect">
            <a:avLst/>
          </a:prstGeom>
        </p:spPr>
      </p:pic>
      <p:sp>
        <p:nvSpPr>
          <p:cNvPr id="14" name="Shape 6"/>
          <p:cNvSpPr/>
          <p:nvPr/>
        </p:nvSpPr>
        <p:spPr>
          <a:xfrm>
            <a:off x="7589520" y="3004457"/>
            <a:ext cx="4142232" cy="730214"/>
          </a:xfrm>
          <a:prstGeom prst="roundRect">
            <a:avLst>
              <a:gd name="adj" fmla="val 15027"/>
            </a:avLst>
          </a:prstGeom>
          <a:solidFill>
            <a:srgbClr val="E35BFF"/>
          </a:solidFill>
          <a:ln/>
        </p:spPr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4112" y="3168396"/>
            <a:ext cx="402336" cy="402336"/>
          </a:xfrm>
          <a:prstGeom prst="rect">
            <a:avLst/>
          </a:prstGeom>
        </p:spPr>
      </p:pic>
      <p:sp>
        <p:nvSpPr>
          <p:cNvPr id="16" name="Text 7"/>
          <p:cNvSpPr txBox="1"/>
          <p:nvPr/>
        </p:nvSpPr>
        <p:spPr>
          <a:xfrm>
            <a:off x="8321040" y="3004457"/>
            <a:ext cx="3337560" cy="730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 Atomic Structure</a:t>
            </a:r>
            <a:endParaRPr lang="en-US" sz="1500" dirty="0"/>
          </a:p>
        </p:txBody>
      </p:sp>
      <p:pic>
        <p:nvPicPr>
          <p:cNvPr id="17" name="Image 7" descr="preencoded.png">
            <a:hlinkClick r:id="rId12" tooltip="Atomic Structure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9520" y="3004457"/>
            <a:ext cx="4142232" cy="73021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7589520" y="3853543"/>
            <a:ext cx="4142232" cy="730214"/>
          </a:xfrm>
          <a:prstGeom prst="roundRect">
            <a:avLst>
              <a:gd name="adj" fmla="val 15027"/>
            </a:avLst>
          </a:prstGeom>
          <a:solidFill>
            <a:srgbClr val="FF4D6D"/>
          </a:solidFill>
          <a:ln/>
        </p:spPr>
      </p:sp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54112" y="4017482"/>
            <a:ext cx="402336" cy="402336"/>
          </a:xfrm>
          <a:prstGeom prst="rect">
            <a:avLst/>
          </a:prstGeom>
        </p:spPr>
      </p:pic>
      <p:sp>
        <p:nvSpPr>
          <p:cNvPr id="20" name="Text 9"/>
          <p:cNvSpPr txBox="1"/>
          <p:nvPr/>
        </p:nvSpPr>
        <p:spPr>
          <a:xfrm>
            <a:off x="8321040" y="3853543"/>
            <a:ext cx="3337560" cy="730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 Forces</a:t>
            </a:r>
            <a:endParaRPr lang="en-US" sz="1500" dirty="0"/>
          </a:p>
        </p:txBody>
      </p:sp>
      <p:pic>
        <p:nvPicPr>
          <p:cNvPr id="21" name="Image 9" descr="preencoded.png">
            <a:hlinkClick r:id="rId15" tooltip="Forces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9520" y="3853543"/>
            <a:ext cx="4142232" cy="730214"/>
          </a:xfrm>
          <a:prstGeom prst="rect">
            <a:avLst/>
          </a:prstGeom>
        </p:spPr>
      </p:pic>
      <p:sp>
        <p:nvSpPr>
          <p:cNvPr id="22" name="Shape 10"/>
          <p:cNvSpPr/>
          <p:nvPr/>
        </p:nvSpPr>
        <p:spPr>
          <a:xfrm>
            <a:off x="7589520" y="4702629"/>
            <a:ext cx="4142232" cy="730214"/>
          </a:xfrm>
          <a:prstGeom prst="roundRect">
            <a:avLst>
              <a:gd name="adj" fmla="val 15027"/>
            </a:avLst>
          </a:prstGeom>
          <a:solidFill>
            <a:srgbClr val="2ED3E6"/>
          </a:solidFill>
          <a:ln/>
        </p:spPr>
      </p:sp>
      <p:pic>
        <p:nvPicPr>
          <p:cNvPr id="23" name="Image 10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54112" y="4866567"/>
            <a:ext cx="402336" cy="402336"/>
          </a:xfrm>
          <a:prstGeom prst="rect">
            <a:avLst/>
          </a:prstGeom>
        </p:spPr>
      </p:pic>
      <p:sp>
        <p:nvSpPr>
          <p:cNvPr id="24" name="Text 11"/>
          <p:cNvSpPr txBox="1"/>
          <p:nvPr/>
        </p:nvSpPr>
        <p:spPr>
          <a:xfrm>
            <a:off x="8321040" y="4702629"/>
            <a:ext cx="3337560" cy="730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 Waves</a:t>
            </a:r>
            <a:endParaRPr lang="en-US" sz="1500" dirty="0"/>
          </a:p>
        </p:txBody>
      </p:sp>
      <p:pic>
        <p:nvPicPr>
          <p:cNvPr id="25" name="Image 11" descr="preencoded.png">
            <a:hlinkClick r:id="rId18" tooltip="Waves" action="ppaction://hlinksldjump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89520" y="4702629"/>
            <a:ext cx="4142232" cy="730214"/>
          </a:xfrm>
          <a:prstGeom prst="rect">
            <a:avLst/>
          </a:prstGeom>
        </p:spPr>
      </p:pic>
      <p:sp>
        <p:nvSpPr>
          <p:cNvPr id="26" name="Shape 12"/>
          <p:cNvSpPr/>
          <p:nvPr/>
        </p:nvSpPr>
        <p:spPr>
          <a:xfrm>
            <a:off x="7589520" y="5551714"/>
            <a:ext cx="4142232" cy="730214"/>
          </a:xfrm>
          <a:prstGeom prst="roundRect">
            <a:avLst>
              <a:gd name="adj" fmla="val 15027"/>
            </a:avLst>
          </a:prstGeom>
          <a:solidFill>
            <a:srgbClr val="9A8CFF"/>
          </a:solidFill>
          <a:ln/>
        </p:spPr>
      </p:sp>
      <p:pic>
        <p:nvPicPr>
          <p:cNvPr id="27" name="Image 12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54112" y="5715653"/>
            <a:ext cx="402336" cy="402336"/>
          </a:xfrm>
          <a:prstGeom prst="rect">
            <a:avLst/>
          </a:prstGeom>
        </p:spPr>
      </p:pic>
      <p:sp>
        <p:nvSpPr>
          <p:cNvPr id="28" name="Text 13"/>
          <p:cNvSpPr txBox="1"/>
          <p:nvPr/>
        </p:nvSpPr>
        <p:spPr>
          <a:xfrm>
            <a:off x="8321040" y="5551714"/>
            <a:ext cx="3337560" cy="730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 Magnetism &amp; Electromagnetism</a:t>
            </a:r>
            <a:endParaRPr lang="en-US" sz="1500" dirty="0"/>
          </a:p>
        </p:txBody>
      </p:sp>
      <p:pic>
        <p:nvPicPr>
          <p:cNvPr id="29" name="Image 13" descr="preencoded.png">
            <a:hlinkClick r:id="rId21" tooltip="Magnetism &amp; Electromagnetism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89520" y="5551714"/>
            <a:ext cx="4142232" cy="730214"/>
          </a:xfrm>
          <a:prstGeom prst="rect">
            <a:avLst/>
          </a:prstGeom>
        </p:spPr>
      </p:pic>
      <p:sp>
        <p:nvSpPr>
          <p:cNvPr id="30" name="Text 14"/>
          <p:cNvSpPr txBox="1"/>
          <p:nvPr/>
        </p:nvSpPr>
        <p:spPr>
          <a:xfrm>
            <a:off x="640080" y="11887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C8F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AQA GCSE COMBINED SCIENCE</a:t>
            </a:r>
            <a:endParaRPr lang="en-US" sz="1600" dirty="0"/>
          </a:p>
        </p:txBody>
      </p:sp>
      <p:sp>
        <p:nvSpPr>
          <p:cNvPr id="31" name="Text 15"/>
          <p:cNvSpPr txBox="1"/>
          <p:nvPr/>
        </p:nvSpPr>
        <p:spPr>
          <a:xfrm>
            <a:off x="566928" y="1645920"/>
            <a:ext cx="6858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PHYSICS</a:t>
            </a:r>
            <a:endParaRPr lang="en-US" sz="9600" dirty="0"/>
          </a:p>
        </p:txBody>
      </p:sp>
      <p:sp>
        <p:nvSpPr>
          <p:cNvPr id="32" name="Text 16"/>
          <p:cNvSpPr txBox="1"/>
          <p:nvPr/>
        </p:nvSpPr>
        <p:spPr>
          <a:xfrm>
            <a:off x="640080" y="301752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B4BE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 Organiser</a:t>
            </a:r>
            <a:endParaRPr lang="en-US" sz="4000" dirty="0"/>
          </a:p>
        </p:txBody>
      </p:sp>
      <p:sp>
        <p:nvSpPr>
          <p:cNvPr id="33" name="Text 17"/>
          <p:cNvSpPr txBox="1"/>
          <p:nvPr/>
        </p:nvSpPr>
        <p:spPr>
          <a:xfrm>
            <a:off x="640080" y="402336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7 topics · key facts · diagrams · every equation with worked examples · required practicals · examiner tips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&amp; Higher tier</a:t>
            </a:r>
            <a:endParaRPr lang="en-US" sz="1500" dirty="0"/>
          </a:p>
        </p:txBody>
      </p:sp>
      <p:sp>
        <p:nvSpPr>
          <p:cNvPr id="34" name="Shape 18"/>
          <p:cNvSpPr/>
          <p:nvPr/>
        </p:nvSpPr>
        <p:spPr>
          <a:xfrm>
            <a:off x="640080" y="5257800"/>
            <a:ext cx="2743200" cy="640080"/>
          </a:xfrm>
          <a:prstGeom prst="roundRect">
            <a:avLst>
              <a:gd name="adj" fmla="val 50000"/>
            </a:avLst>
          </a:prstGeom>
          <a:solidFill>
            <a:srgbClr val="C8F560"/>
          </a:solidFill>
          <a:ln/>
        </p:spPr>
      </p:sp>
      <p:sp>
        <p:nvSpPr>
          <p:cNvPr id="35" name="Text 19"/>
          <p:cNvSpPr txBox="1"/>
          <p:nvPr/>
        </p:nvSpPr>
        <p:spPr>
          <a:xfrm>
            <a:off x="640080" y="525780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THE INDEX  ›</a:t>
            </a:r>
            <a:endParaRPr lang="en-US" sz="1500" dirty="0"/>
          </a:p>
        </p:txBody>
      </p:sp>
      <p:pic>
        <p:nvPicPr>
          <p:cNvPr id="36" name="Image 14" descr="preencoded.png">
            <a:hlinkClick r:id="rId23" tooltip="Index" action="ppaction://hlinksldjump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0080" y="5257800"/>
            <a:ext cx="274320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FF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" y="621792"/>
            <a:ext cx="384048" cy="38404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98448" y="27432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8F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ANY TOPIC OR PAGE TO JUMP STRAIGHT TO IT</a:t>
            </a:r>
            <a:endParaRPr lang="en-US" sz="1100" dirty="0"/>
          </a:p>
        </p:txBody>
      </p:sp>
      <p:sp>
        <p:nvSpPr>
          <p:cNvPr id="6" name="tile Energy"/>
          <p:cNvSpPr/>
          <p:nvPr/>
        </p:nvSpPr>
        <p:spPr>
          <a:xfrm>
            <a:off x="457200" y="1371600"/>
            <a:ext cx="2681478" cy="2432304"/>
          </a:xfrm>
          <a:prstGeom prst="roundRect">
            <a:avLst>
              <a:gd name="adj" fmla="val 3008"/>
            </a:avLst>
          </a:prstGeom>
          <a:solidFill>
            <a:srgbClr val="FF7A2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621792" y="1463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4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478" y="1499616"/>
            <a:ext cx="310896" cy="31089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21792" y="1847088"/>
            <a:ext cx="235229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</a:t>
            </a:r>
            <a:endParaRPr lang="en-US" sz="1300" dirty="0"/>
          </a:p>
        </p:txBody>
      </p:sp>
      <p:pic>
        <p:nvPicPr>
          <p:cNvPr id="10" name="Image 2" descr="preencoded.png">
            <a:hlinkClick r:id="rId4" tooltip="Energy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2681478" cy="9144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21792" y="2194560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4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stores &amp; systems</a:t>
            </a:r>
            <a:endParaRPr lang="en-US" sz="1050" dirty="0"/>
          </a:p>
        </p:txBody>
      </p:sp>
      <p:pic>
        <p:nvPicPr>
          <p:cNvPr id="12" name="Image 3" descr="preencoded.png">
            <a:hlinkClick r:id="rId6" tooltip="Energy stores &amp; systems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28" y="2194560"/>
            <a:ext cx="2462022" cy="192024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621792" y="2386584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5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Equations</a:t>
            </a:r>
            <a:endParaRPr lang="en-US" sz="1050" dirty="0"/>
          </a:p>
        </p:txBody>
      </p:sp>
      <p:pic>
        <p:nvPicPr>
          <p:cNvPr id="14" name="Image 4" descr="preencoded.png">
            <a:hlinkClick r:id="rId8" tooltip="Energy equations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928" y="2386584"/>
            <a:ext cx="2462022" cy="192024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621792" y="2578608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6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 (1)</a:t>
            </a:r>
            <a:endParaRPr lang="en-US" sz="1050" dirty="0"/>
          </a:p>
        </p:txBody>
      </p:sp>
      <p:pic>
        <p:nvPicPr>
          <p:cNvPr id="16" name="Image 5" descr="preencoded.png">
            <a:hlinkClick r:id="rId10" tooltip="Energy worked examples (1)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928" y="2578608"/>
            <a:ext cx="2462022" cy="192024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621792" y="2770632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7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 (2)</a:t>
            </a:r>
            <a:endParaRPr lang="en-US" sz="1050" dirty="0"/>
          </a:p>
        </p:txBody>
      </p:sp>
      <p:pic>
        <p:nvPicPr>
          <p:cNvPr id="18" name="Image 6" descr="preencoded.png">
            <a:hlinkClick r:id="rId12" tooltip="Energy worked examples (2)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6928" y="2770632"/>
            <a:ext cx="2462022" cy="192024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621792" y="2962656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8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&amp; Sankey diagrams</a:t>
            </a:r>
            <a:endParaRPr lang="en-US" sz="1050" dirty="0"/>
          </a:p>
        </p:txBody>
      </p:sp>
      <p:pic>
        <p:nvPicPr>
          <p:cNvPr id="20" name="Image 7" descr="preencoded.png">
            <a:hlinkClick r:id="rId14" tooltip="Efficiency &amp; Sankey diagrams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6928" y="2962656"/>
            <a:ext cx="2462022" cy="192024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621792" y="3154680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9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Wasted energy &amp; SHC practical</a:t>
            </a:r>
            <a:endParaRPr lang="en-US" sz="1050" dirty="0"/>
          </a:p>
        </p:txBody>
      </p:sp>
      <p:pic>
        <p:nvPicPr>
          <p:cNvPr id="22" name="Image 8" descr="preencoded.png">
            <a:hlinkClick r:id="rId16" tooltip="Wasted energy &amp; specific heat capacity" action="ppaction://hlinksldjump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6928" y="3154680"/>
            <a:ext cx="2462022" cy="192024"/>
          </a:xfrm>
          <a:prstGeom prst="rect">
            <a:avLst/>
          </a:prstGeom>
        </p:spPr>
      </p:pic>
      <p:sp>
        <p:nvSpPr>
          <p:cNvPr id="23" name="Text 12"/>
          <p:cNvSpPr txBox="1"/>
          <p:nvPr/>
        </p:nvSpPr>
        <p:spPr>
          <a:xfrm>
            <a:off x="621792" y="3346704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resources</a:t>
            </a:r>
            <a:endParaRPr lang="en-US" sz="1050" dirty="0"/>
          </a:p>
        </p:txBody>
      </p:sp>
      <p:pic>
        <p:nvPicPr>
          <p:cNvPr id="24" name="Image 9" descr="preencoded.png">
            <a:hlinkClick r:id="rId18" tooltip="Energy resources" action="ppaction://hlinksldjump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6928" y="3346704"/>
            <a:ext cx="2462022" cy="192024"/>
          </a:xfrm>
          <a:prstGeom prst="rect">
            <a:avLst/>
          </a:prstGeom>
        </p:spPr>
      </p:pic>
      <p:sp>
        <p:nvSpPr>
          <p:cNvPr id="25" name="Text 13"/>
          <p:cNvSpPr txBox="1"/>
          <p:nvPr/>
        </p:nvSpPr>
        <p:spPr>
          <a:xfrm>
            <a:off x="621792" y="3538728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50" dirty="0"/>
          </a:p>
        </p:txBody>
      </p:sp>
      <p:pic>
        <p:nvPicPr>
          <p:cNvPr id="26" name="Image 10" descr="preencoded.png">
            <a:hlinkClick r:id="rId20" tooltip="Examiner tips" action="ppaction://hlinksldjump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6928" y="3538728"/>
            <a:ext cx="2462022" cy="192024"/>
          </a:xfrm>
          <a:prstGeom prst="rect">
            <a:avLst/>
          </a:prstGeom>
        </p:spPr>
      </p:pic>
      <p:sp>
        <p:nvSpPr>
          <p:cNvPr id="27" name="tile Electricity"/>
          <p:cNvSpPr/>
          <p:nvPr/>
        </p:nvSpPr>
        <p:spPr>
          <a:xfrm>
            <a:off x="3321558" y="1371600"/>
            <a:ext cx="2681478" cy="2432304"/>
          </a:xfrm>
          <a:prstGeom prst="roundRect">
            <a:avLst>
              <a:gd name="adj" fmla="val 3008"/>
            </a:avLst>
          </a:prstGeom>
          <a:solidFill>
            <a:srgbClr val="FFD23F"/>
          </a:solidFill>
          <a:ln/>
        </p:spPr>
      </p:sp>
      <p:sp>
        <p:nvSpPr>
          <p:cNvPr id="28" name="Text 15"/>
          <p:cNvSpPr txBox="1"/>
          <p:nvPr/>
        </p:nvSpPr>
        <p:spPr>
          <a:xfrm>
            <a:off x="3486150" y="1463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400" dirty="0"/>
          </a:p>
        </p:txBody>
      </p:sp>
      <p:pic>
        <p:nvPicPr>
          <p:cNvPr id="29" name="Image 11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545836" y="1499616"/>
            <a:ext cx="310896" cy="310896"/>
          </a:xfrm>
          <a:prstGeom prst="rect">
            <a:avLst/>
          </a:prstGeom>
        </p:spPr>
      </p:pic>
      <p:sp>
        <p:nvSpPr>
          <p:cNvPr id="30" name="Text 16"/>
          <p:cNvSpPr txBox="1"/>
          <p:nvPr/>
        </p:nvSpPr>
        <p:spPr>
          <a:xfrm>
            <a:off x="3486150" y="1847088"/>
            <a:ext cx="235229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</a:t>
            </a:r>
            <a:endParaRPr lang="en-US" sz="1300" dirty="0"/>
          </a:p>
        </p:txBody>
      </p:sp>
      <p:pic>
        <p:nvPicPr>
          <p:cNvPr id="31" name="Image 12" descr="preencoded.png">
            <a:hlinkClick r:id="rId23" tooltip="Electricity" action="ppaction://hlinksldjump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321558" y="1371600"/>
            <a:ext cx="2681478" cy="914400"/>
          </a:xfrm>
          <a:prstGeom prst="rect">
            <a:avLst/>
          </a:prstGeom>
        </p:spPr>
      </p:pic>
      <p:sp>
        <p:nvSpPr>
          <p:cNvPr id="32" name="Text 17"/>
          <p:cNvSpPr txBox="1"/>
          <p:nvPr/>
        </p:nvSpPr>
        <p:spPr>
          <a:xfrm>
            <a:off x="3486150" y="2194560"/>
            <a:ext cx="2407158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Current, p.d. &amp; resistance</a:t>
            </a:r>
            <a:endParaRPr lang="en-US" sz="1000" dirty="0"/>
          </a:p>
        </p:txBody>
      </p:sp>
      <p:pic>
        <p:nvPicPr>
          <p:cNvPr id="33" name="Image 13" descr="preencoded.png">
            <a:hlinkClick r:id="rId25" tooltip="Current, potential difference &amp; resistance" action="ppaction://hlinksldjump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31286" y="2194560"/>
            <a:ext cx="2462022" cy="170688"/>
          </a:xfrm>
          <a:prstGeom prst="rect">
            <a:avLst/>
          </a:prstGeom>
        </p:spPr>
      </p:pic>
      <p:sp>
        <p:nvSpPr>
          <p:cNvPr id="34" name="Text 18"/>
          <p:cNvSpPr txBox="1"/>
          <p:nvPr/>
        </p:nvSpPr>
        <p:spPr>
          <a:xfrm>
            <a:off x="3486150" y="2365248"/>
            <a:ext cx="2407158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 symbols &amp; sensors</a:t>
            </a:r>
            <a:endParaRPr lang="en-US" sz="1000" dirty="0"/>
          </a:p>
        </p:txBody>
      </p:sp>
      <p:pic>
        <p:nvPicPr>
          <p:cNvPr id="35" name="Image 14" descr="preencoded.png">
            <a:hlinkClick r:id="rId27" tooltip="Circuit symbols, LDRs &amp; thermistors" action="ppaction://hlinksldjump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431286" y="2365248"/>
            <a:ext cx="2462022" cy="170688"/>
          </a:xfrm>
          <a:prstGeom prst="rect">
            <a:avLst/>
          </a:prstGeom>
        </p:spPr>
      </p:pic>
      <p:sp>
        <p:nvSpPr>
          <p:cNvPr id="36" name="Text 19"/>
          <p:cNvSpPr txBox="1"/>
          <p:nvPr/>
        </p:nvSpPr>
        <p:spPr>
          <a:xfrm>
            <a:off x="3486150" y="2535936"/>
            <a:ext cx="2407158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&amp; parallel circuits</a:t>
            </a:r>
            <a:endParaRPr lang="en-US" sz="1000" dirty="0"/>
          </a:p>
        </p:txBody>
      </p:sp>
      <p:pic>
        <p:nvPicPr>
          <p:cNvPr id="37" name="Image 15" descr="preencoded.png">
            <a:hlinkClick r:id="rId29" tooltip="Series &amp; parallel circuits" action="ppaction://hlinksldjump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431286" y="2535936"/>
            <a:ext cx="2462022" cy="170688"/>
          </a:xfrm>
          <a:prstGeom prst="rect">
            <a:avLst/>
          </a:prstGeom>
        </p:spPr>
      </p:pic>
      <p:sp>
        <p:nvSpPr>
          <p:cNvPr id="38" name="Text 20"/>
          <p:cNvSpPr txBox="1"/>
          <p:nvPr/>
        </p:nvSpPr>
        <p:spPr>
          <a:xfrm>
            <a:off x="3486150" y="2706624"/>
            <a:ext cx="2407158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Mains &amp; the National Grid</a:t>
            </a:r>
            <a:endParaRPr lang="en-US" sz="1000" dirty="0"/>
          </a:p>
        </p:txBody>
      </p:sp>
      <p:pic>
        <p:nvPicPr>
          <p:cNvPr id="39" name="Image 16" descr="preencoded.png">
            <a:hlinkClick r:id="rId31" tooltip="Mains electricity &amp; the National Grid" action="ppaction://hlinksldjump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431286" y="2706624"/>
            <a:ext cx="2462022" cy="170688"/>
          </a:xfrm>
          <a:prstGeom prst="rect">
            <a:avLst/>
          </a:prstGeom>
        </p:spPr>
      </p:pic>
      <p:sp>
        <p:nvSpPr>
          <p:cNvPr id="40" name="Text 21"/>
          <p:cNvSpPr txBox="1"/>
          <p:nvPr/>
        </p:nvSpPr>
        <p:spPr>
          <a:xfrm>
            <a:off x="3486150" y="2877312"/>
            <a:ext cx="2407158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Equations</a:t>
            </a:r>
            <a:endParaRPr lang="en-US" sz="1000" dirty="0"/>
          </a:p>
        </p:txBody>
      </p:sp>
      <p:pic>
        <p:nvPicPr>
          <p:cNvPr id="41" name="Image 17" descr="preencoded.png">
            <a:hlinkClick r:id="rId33" tooltip="Electricity equations" action="ppaction://hlinksldjump"/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431286" y="2877312"/>
            <a:ext cx="2462022" cy="170688"/>
          </a:xfrm>
          <a:prstGeom prst="rect">
            <a:avLst/>
          </a:prstGeom>
        </p:spPr>
      </p:pic>
      <p:sp>
        <p:nvSpPr>
          <p:cNvPr id="42" name="Text 22"/>
          <p:cNvSpPr txBox="1"/>
          <p:nvPr/>
        </p:nvSpPr>
        <p:spPr>
          <a:xfrm>
            <a:off x="3486150" y="3048000"/>
            <a:ext cx="2407158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 (1)</a:t>
            </a:r>
            <a:endParaRPr lang="en-US" sz="1000" dirty="0"/>
          </a:p>
        </p:txBody>
      </p:sp>
      <p:pic>
        <p:nvPicPr>
          <p:cNvPr id="43" name="Image 18" descr="preencoded.png">
            <a:hlinkClick r:id="rId35" tooltip="Electricity worked examples (1)" action="ppaction://hlinksldjump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431286" y="3048000"/>
            <a:ext cx="2462022" cy="170688"/>
          </a:xfrm>
          <a:prstGeom prst="rect">
            <a:avLst/>
          </a:prstGeom>
        </p:spPr>
      </p:pic>
      <p:sp>
        <p:nvSpPr>
          <p:cNvPr id="44" name="Text 23"/>
          <p:cNvSpPr txBox="1"/>
          <p:nvPr/>
        </p:nvSpPr>
        <p:spPr>
          <a:xfrm>
            <a:off x="3486150" y="3218688"/>
            <a:ext cx="2407158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 (2)</a:t>
            </a:r>
            <a:endParaRPr lang="en-US" sz="1000" dirty="0"/>
          </a:p>
        </p:txBody>
      </p:sp>
      <p:pic>
        <p:nvPicPr>
          <p:cNvPr id="45" name="Image 19" descr="preencoded.png">
            <a:hlinkClick r:id="rId37" tooltip="Electricity worked examples (2)" action="ppaction://hlinksldjump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431286" y="3218688"/>
            <a:ext cx="2462022" cy="170688"/>
          </a:xfrm>
          <a:prstGeom prst="rect">
            <a:avLst/>
          </a:prstGeom>
        </p:spPr>
      </p:pic>
      <p:sp>
        <p:nvSpPr>
          <p:cNvPr id="46" name="Text 24"/>
          <p:cNvSpPr txBox="1"/>
          <p:nvPr/>
        </p:nvSpPr>
        <p:spPr>
          <a:xfrm>
            <a:off x="3486150" y="3389376"/>
            <a:ext cx="2407158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practicals</a:t>
            </a:r>
            <a:endParaRPr lang="en-US" sz="1000" dirty="0"/>
          </a:p>
        </p:txBody>
      </p:sp>
      <p:pic>
        <p:nvPicPr>
          <p:cNvPr id="47" name="Image 20" descr="preencoded.png">
            <a:hlinkClick r:id="rId39" tooltip="Electricity required practicals" action="ppaction://hlinksldjump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431286" y="3389376"/>
            <a:ext cx="2462022" cy="170688"/>
          </a:xfrm>
          <a:prstGeom prst="rect">
            <a:avLst/>
          </a:prstGeom>
        </p:spPr>
      </p:pic>
      <p:sp>
        <p:nvSpPr>
          <p:cNvPr id="48" name="Text 25"/>
          <p:cNvSpPr txBox="1"/>
          <p:nvPr/>
        </p:nvSpPr>
        <p:spPr>
          <a:xfrm>
            <a:off x="3486150" y="3560064"/>
            <a:ext cx="2407158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00" dirty="0"/>
          </a:p>
        </p:txBody>
      </p:sp>
      <p:pic>
        <p:nvPicPr>
          <p:cNvPr id="49" name="Image 21" descr="preencoded.png">
            <a:hlinkClick r:id="rId41" tooltip="Examiner tips" action="ppaction://hlinksldjump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431286" y="3560064"/>
            <a:ext cx="2462022" cy="170688"/>
          </a:xfrm>
          <a:prstGeom prst="rect">
            <a:avLst/>
          </a:prstGeom>
        </p:spPr>
      </p:pic>
      <p:sp>
        <p:nvSpPr>
          <p:cNvPr id="50" name="tile Particle Model of Matter"/>
          <p:cNvSpPr/>
          <p:nvPr/>
        </p:nvSpPr>
        <p:spPr>
          <a:xfrm>
            <a:off x="6185916" y="1371600"/>
            <a:ext cx="2681478" cy="2432304"/>
          </a:xfrm>
          <a:prstGeom prst="roundRect">
            <a:avLst>
              <a:gd name="adj" fmla="val 3008"/>
            </a:avLst>
          </a:prstGeom>
          <a:solidFill>
            <a:srgbClr val="3DDC97"/>
          </a:solidFill>
          <a:ln/>
        </p:spPr>
      </p:sp>
      <p:sp>
        <p:nvSpPr>
          <p:cNvPr id="51" name="Text 27"/>
          <p:cNvSpPr txBox="1"/>
          <p:nvPr/>
        </p:nvSpPr>
        <p:spPr>
          <a:xfrm>
            <a:off x="6350508" y="1463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400" dirty="0"/>
          </a:p>
        </p:txBody>
      </p:sp>
      <p:pic>
        <p:nvPicPr>
          <p:cNvPr id="52" name="Image 22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8410194" y="1499616"/>
            <a:ext cx="310896" cy="310896"/>
          </a:xfrm>
          <a:prstGeom prst="rect">
            <a:avLst/>
          </a:prstGeom>
        </p:spPr>
      </p:pic>
      <p:sp>
        <p:nvSpPr>
          <p:cNvPr id="53" name="Text 28"/>
          <p:cNvSpPr txBox="1"/>
          <p:nvPr/>
        </p:nvSpPr>
        <p:spPr>
          <a:xfrm>
            <a:off x="6350508" y="1847088"/>
            <a:ext cx="235229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 Model</a:t>
            </a:r>
            <a:endParaRPr lang="en-US" sz="1300" dirty="0"/>
          </a:p>
        </p:txBody>
      </p:sp>
      <p:pic>
        <p:nvPicPr>
          <p:cNvPr id="54" name="Image 23" descr="preencoded.png">
            <a:hlinkClick r:id="rId44" tooltip="Particle Model of Matter" action="ppaction://hlinksldjump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6185916" y="1371600"/>
            <a:ext cx="2681478" cy="914400"/>
          </a:xfrm>
          <a:prstGeom prst="rect">
            <a:avLst/>
          </a:prstGeom>
        </p:spPr>
      </p:pic>
      <p:sp>
        <p:nvSpPr>
          <p:cNvPr id="55" name="Text 29"/>
          <p:cNvSpPr txBox="1"/>
          <p:nvPr/>
        </p:nvSpPr>
        <p:spPr>
          <a:xfrm>
            <a:off x="6350508" y="2194560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 of matter &amp; density</a:t>
            </a:r>
            <a:endParaRPr lang="en-US" sz="1050" dirty="0"/>
          </a:p>
        </p:txBody>
      </p:sp>
      <p:pic>
        <p:nvPicPr>
          <p:cNvPr id="56" name="Image 24" descr="preencoded.png">
            <a:hlinkClick r:id="rId46" tooltip="States of matter &amp; density" action="ppaction://hlinksldjump"/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295644" y="2194560"/>
            <a:ext cx="2462022" cy="192024"/>
          </a:xfrm>
          <a:prstGeom prst="rect">
            <a:avLst/>
          </a:prstGeom>
        </p:spPr>
      </p:pic>
      <p:sp>
        <p:nvSpPr>
          <p:cNvPr id="57" name="Text 30"/>
          <p:cNvSpPr txBox="1"/>
          <p:nvPr/>
        </p:nvSpPr>
        <p:spPr>
          <a:xfrm>
            <a:off x="6350508" y="2386584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energy &amp; state</a:t>
            </a:r>
            <a:endParaRPr lang="en-US" sz="1050" dirty="0"/>
          </a:p>
        </p:txBody>
      </p:sp>
      <p:pic>
        <p:nvPicPr>
          <p:cNvPr id="58" name="Image 25" descr="preencoded.png">
            <a:hlinkClick r:id="rId48" tooltip="Internal energy &amp; changes of state" action="ppaction://hlinksldjump"/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295644" y="2386584"/>
            <a:ext cx="2462022" cy="192024"/>
          </a:xfrm>
          <a:prstGeom prst="rect">
            <a:avLst/>
          </a:prstGeom>
        </p:spPr>
      </p:pic>
      <p:sp>
        <p:nvSpPr>
          <p:cNvPr id="59" name="Text 31"/>
          <p:cNvSpPr txBox="1"/>
          <p:nvPr/>
        </p:nvSpPr>
        <p:spPr>
          <a:xfrm>
            <a:off x="6350508" y="2578608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heat &amp; gas pressure</a:t>
            </a:r>
            <a:endParaRPr lang="en-US" sz="1050" dirty="0"/>
          </a:p>
        </p:txBody>
      </p:sp>
      <p:pic>
        <p:nvPicPr>
          <p:cNvPr id="60" name="Image 26" descr="preencoded.png">
            <a:hlinkClick r:id="rId50" tooltip="Latent heat, gas pressure &amp; density RP" action="ppaction://hlinksldjump"/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6295644" y="2578608"/>
            <a:ext cx="2462022" cy="192024"/>
          </a:xfrm>
          <a:prstGeom prst="rect">
            <a:avLst/>
          </a:prstGeom>
        </p:spPr>
      </p:pic>
      <p:sp>
        <p:nvSpPr>
          <p:cNvPr id="61" name="Text 32"/>
          <p:cNvSpPr txBox="1"/>
          <p:nvPr/>
        </p:nvSpPr>
        <p:spPr>
          <a:xfrm>
            <a:off x="6350508" y="2770632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</a:t>
            </a:r>
            <a:endParaRPr lang="en-US" sz="1050" dirty="0"/>
          </a:p>
        </p:txBody>
      </p:sp>
      <p:pic>
        <p:nvPicPr>
          <p:cNvPr id="62" name="Image 27" descr="preencoded.png">
            <a:hlinkClick r:id="rId52" tooltip="Particle model worked examples" action="ppaction://hlinksldjump"/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6295644" y="2770632"/>
            <a:ext cx="2462022" cy="192024"/>
          </a:xfrm>
          <a:prstGeom prst="rect">
            <a:avLst/>
          </a:prstGeom>
        </p:spPr>
      </p:pic>
      <p:sp>
        <p:nvSpPr>
          <p:cNvPr id="63" name="Text 33"/>
          <p:cNvSpPr txBox="1"/>
          <p:nvPr/>
        </p:nvSpPr>
        <p:spPr>
          <a:xfrm>
            <a:off x="6350508" y="2962656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50" dirty="0"/>
          </a:p>
        </p:txBody>
      </p:sp>
      <p:pic>
        <p:nvPicPr>
          <p:cNvPr id="64" name="Image 28" descr="preencoded.png">
            <a:hlinkClick r:id="rId54" tooltip="Examiner tips" action="ppaction://hlinksldjump"/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6295644" y="2962656"/>
            <a:ext cx="2462022" cy="192024"/>
          </a:xfrm>
          <a:prstGeom prst="rect">
            <a:avLst/>
          </a:prstGeom>
        </p:spPr>
      </p:pic>
      <p:sp>
        <p:nvSpPr>
          <p:cNvPr id="65" name="tile Atomic Structure"/>
          <p:cNvSpPr/>
          <p:nvPr/>
        </p:nvSpPr>
        <p:spPr>
          <a:xfrm>
            <a:off x="9050274" y="1371600"/>
            <a:ext cx="2681478" cy="2432304"/>
          </a:xfrm>
          <a:prstGeom prst="roundRect">
            <a:avLst>
              <a:gd name="adj" fmla="val 3008"/>
            </a:avLst>
          </a:prstGeom>
          <a:solidFill>
            <a:srgbClr val="E35BFF"/>
          </a:solidFill>
          <a:ln/>
        </p:spPr>
      </p:sp>
      <p:sp>
        <p:nvSpPr>
          <p:cNvPr id="66" name="Text 35"/>
          <p:cNvSpPr txBox="1"/>
          <p:nvPr/>
        </p:nvSpPr>
        <p:spPr>
          <a:xfrm>
            <a:off x="9214866" y="1463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400" dirty="0"/>
          </a:p>
        </p:txBody>
      </p:sp>
      <p:pic>
        <p:nvPicPr>
          <p:cNvPr id="67" name="Image 29" descr="preencoded.png">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1274552" y="1499616"/>
            <a:ext cx="310896" cy="310896"/>
          </a:xfrm>
          <a:prstGeom prst="rect">
            <a:avLst/>
          </a:prstGeom>
        </p:spPr>
      </p:pic>
      <p:sp>
        <p:nvSpPr>
          <p:cNvPr id="68" name="Text 36"/>
          <p:cNvSpPr txBox="1"/>
          <p:nvPr/>
        </p:nvSpPr>
        <p:spPr>
          <a:xfrm>
            <a:off x="9214866" y="1847088"/>
            <a:ext cx="235229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</a:t>
            </a:r>
            <a:endParaRPr lang="en-US" sz="1300" dirty="0"/>
          </a:p>
        </p:txBody>
      </p:sp>
      <p:pic>
        <p:nvPicPr>
          <p:cNvPr id="69" name="Image 30" descr="preencoded.png">
            <a:hlinkClick r:id="rId57" tooltip="Atomic Structure" action="ppaction://hlinksldjump"/>
      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9050274" y="1371600"/>
            <a:ext cx="2681478" cy="914400"/>
          </a:xfrm>
          <a:prstGeom prst="rect">
            <a:avLst/>
          </a:prstGeom>
        </p:spPr>
      </p:pic>
      <p:sp>
        <p:nvSpPr>
          <p:cNvPr id="70" name="Text 37"/>
          <p:cNvSpPr txBox="1"/>
          <p:nvPr/>
        </p:nvSpPr>
        <p:spPr>
          <a:xfrm>
            <a:off x="9214866" y="2194560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Atoms &amp; atomic models</a:t>
            </a:r>
            <a:endParaRPr lang="en-US" sz="1050" dirty="0"/>
          </a:p>
        </p:txBody>
      </p:sp>
      <p:pic>
        <p:nvPicPr>
          <p:cNvPr id="71" name="Image 31" descr="preencoded.png">
            <a:hlinkClick r:id="rId59" tooltip="Atoms &amp; the model of the atom" action="ppaction://hlinksldjump"/>
      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9160002" y="2194560"/>
            <a:ext cx="2462022" cy="192024"/>
          </a:xfrm>
          <a:prstGeom prst="rect">
            <a:avLst/>
          </a:prstGeom>
        </p:spPr>
      </p:pic>
      <p:sp>
        <p:nvSpPr>
          <p:cNvPr id="72" name="Text 38"/>
          <p:cNvSpPr txBox="1"/>
          <p:nvPr/>
        </p:nvSpPr>
        <p:spPr>
          <a:xfrm>
            <a:off x="9214866" y="2386584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Isotopes &amp; radiation</a:t>
            </a:r>
            <a:endParaRPr lang="en-US" sz="1050" dirty="0"/>
          </a:p>
        </p:txBody>
      </p:sp>
      <p:pic>
        <p:nvPicPr>
          <p:cNvPr id="73" name="Image 32" descr="preencoded.png">
            <a:hlinkClick r:id="rId61" tooltip="Isotopes &amp; nuclear radiation" action="ppaction://hlinksldjump"/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9160002" y="2386584"/>
            <a:ext cx="2462022" cy="192024"/>
          </a:xfrm>
          <a:prstGeom prst="rect">
            <a:avLst/>
          </a:prstGeom>
        </p:spPr>
      </p:pic>
      <p:sp>
        <p:nvSpPr>
          <p:cNvPr id="74" name="Text 39"/>
          <p:cNvSpPr txBox="1"/>
          <p:nvPr/>
        </p:nvSpPr>
        <p:spPr>
          <a:xfrm>
            <a:off x="9214866" y="2578608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Nuclear decay equations</a:t>
            </a:r>
            <a:endParaRPr lang="en-US" sz="1050" dirty="0"/>
          </a:p>
        </p:txBody>
      </p:sp>
      <p:pic>
        <p:nvPicPr>
          <p:cNvPr id="75" name="Image 33" descr="preencoded.png">
            <a:hlinkClick r:id="rId63" tooltip="Nuclear decay equations" action="ppaction://hlinksldjump"/>
      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9160002" y="2578608"/>
            <a:ext cx="2462022" cy="192024"/>
          </a:xfrm>
          <a:prstGeom prst="rect">
            <a:avLst/>
          </a:prstGeom>
        </p:spPr>
      </p:pic>
      <p:sp>
        <p:nvSpPr>
          <p:cNvPr id="76" name="Text 40"/>
          <p:cNvSpPr txBox="1"/>
          <p:nvPr/>
        </p:nvSpPr>
        <p:spPr>
          <a:xfrm>
            <a:off x="9214866" y="2770632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Half-life &amp; contamination</a:t>
            </a:r>
            <a:endParaRPr lang="en-US" sz="1050" dirty="0"/>
          </a:p>
        </p:txBody>
      </p:sp>
      <p:pic>
        <p:nvPicPr>
          <p:cNvPr id="77" name="Image 34" descr="preencoded.png">
            <a:hlinkClick r:id="rId65" tooltip="Half-life, contamination &amp; irradiation" action="ppaction://hlinksldjump"/>
      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9160002" y="2770632"/>
            <a:ext cx="2462022" cy="192024"/>
          </a:xfrm>
          <a:prstGeom prst="rect">
            <a:avLst/>
          </a:prstGeom>
        </p:spPr>
      </p:pic>
      <p:sp>
        <p:nvSpPr>
          <p:cNvPr id="78" name="Text 41"/>
          <p:cNvSpPr txBox="1"/>
          <p:nvPr/>
        </p:nvSpPr>
        <p:spPr>
          <a:xfrm>
            <a:off x="9214866" y="2962656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50" dirty="0"/>
          </a:p>
        </p:txBody>
      </p:sp>
      <p:pic>
        <p:nvPicPr>
          <p:cNvPr id="79" name="Image 35" descr="preencoded.png">
            <a:hlinkClick r:id="rId67" tooltip="Examiner tips" action="ppaction://hlinksldjump"/>
      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9160002" y="2962656"/>
            <a:ext cx="2462022" cy="192024"/>
          </a:xfrm>
          <a:prstGeom prst="rect">
            <a:avLst/>
          </a:prstGeom>
        </p:spPr>
      </p:pic>
      <p:sp>
        <p:nvSpPr>
          <p:cNvPr id="80" name="tile Forces"/>
          <p:cNvSpPr/>
          <p:nvPr/>
        </p:nvSpPr>
        <p:spPr>
          <a:xfrm>
            <a:off x="457200" y="3941064"/>
            <a:ext cx="2681478" cy="2432304"/>
          </a:xfrm>
          <a:prstGeom prst="roundRect">
            <a:avLst>
              <a:gd name="adj" fmla="val 3008"/>
            </a:avLst>
          </a:prstGeom>
          <a:solidFill>
            <a:srgbClr val="FF4D6D"/>
          </a:solidFill>
          <a:ln/>
        </p:spPr>
      </p:sp>
      <p:sp>
        <p:nvSpPr>
          <p:cNvPr id="81" name="Text 43"/>
          <p:cNvSpPr txBox="1"/>
          <p:nvPr/>
        </p:nvSpPr>
        <p:spPr>
          <a:xfrm>
            <a:off x="621792" y="4032504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400" dirty="0"/>
          </a:p>
        </p:txBody>
      </p:sp>
      <p:pic>
        <p:nvPicPr>
          <p:cNvPr id="82" name="Image 36" descr="preencoded.png">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2681478" y="4069080"/>
            <a:ext cx="310896" cy="310896"/>
          </a:xfrm>
          <a:prstGeom prst="rect">
            <a:avLst/>
          </a:prstGeom>
        </p:spPr>
      </p:pic>
      <p:sp>
        <p:nvSpPr>
          <p:cNvPr id="83" name="Text 44"/>
          <p:cNvSpPr txBox="1"/>
          <p:nvPr/>
        </p:nvSpPr>
        <p:spPr>
          <a:xfrm>
            <a:off x="621792" y="4416552"/>
            <a:ext cx="235229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</a:t>
            </a:r>
            <a:endParaRPr lang="en-US" sz="1300" dirty="0"/>
          </a:p>
        </p:txBody>
      </p:sp>
      <p:pic>
        <p:nvPicPr>
          <p:cNvPr id="84" name="Image 37" descr="preencoded.png">
            <a:hlinkClick r:id="rId70" tooltip="Forces" action="ppaction://hlinksldjump"/>
      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457200" y="3941064"/>
            <a:ext cx="2681478" cy="914400"/>
          </a:xfrm>
          <a:prstGeom prst="rect">
            <a:avLst/>
          </a:prstGeom>
        </p:spPr>
      </p:pic>
      <p:sp>
        <p:nvSpPr>
          <p:cNvPr id="85" name="Text 45"/>
          <p:cNvSpPr txBox="1"/>
          <p:nvPr/>
        </p:nvSpPr>
        <p:spPr>
          <a:xfrm>
            <a:off x="621792" y="4764024"/>
            <a:ext cx="240715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Scalars, vectors &amp; forces</a:t>
            </a:r>
            <a:endParaRPr lang="en-US" sz="1000" dirty="0"/>
          </a:p>
        </p:txBody>
      </p:sp>
      <p:pic>
        <p:nvPicPr>
          <p:cNvPr id="86" name="Image 38" descr="preencoded.png">
            <a:hlinkClick r:id="rId72" tooltip="Scalars, vectors &amp; types of force" action="ppaction://hlinksldjump"/>
      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566928" y="4764024"/>
            <a:ext cx="2462022" cy="153619"/>
          </a:xfrm>
          <a:prstGeom prst="rect">
            <a:avLst/>
          </a:prstGeom>
        </p:spPr>
      </p:pic>
      <p:sp>
        <p:nvSpPr>
          <p:cNvPr id="87" name="Text 46"/>
          <p:cNvSpPr txBox="1"/>
          <p:nvPr/>
        </p:nvSpPr>
        <p:spPr>
          <a:xfrm>
            <a:off x="621792" y="4917643"/>
            <a:ext cx="240715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Resultants &amp; work done</a:t>
            </a:r>
            <a:endParaRPr lang="en-US" sz="1000" dirty="0"/>
          </a:p>
        </p:txBody>
      </p:sp>
      <p:pic>
        <p:nvPicPr>
          <p:cNvPr id="88" name="Image 39" descr="preencoded.png">
            <a:hlinkClick r:id="rId74" tooltip="Resultant forces &amp; work done" action="ppaction://hlinksldjump"/>
      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566928" y="4917643"/>
            <a:ext cx="2462022" cy="153619"/>
          </a:xfrm>
          <a:prstGeom prst="rect">
            <a:avLst/>
          </a:prstGeom>
        </p:spPr>
      </p:pic>
      <p:sp>
        <p:nvSpPr>
          <p:cNvPr id="89" name="Text 47"/>
          <p:cNvSpPr txBox="1"/>
          <p:nvPr/>
        </p:nvSpPr>
        <p:spPr>
          <a:xfrm>
            <a:off x="621792" y="5071262"/>
            <a:ext cx="240715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&amp; elasticity</a:t>
            </a:r>
            <a:endParaRPr lang="en-US" sz="1000" dirty="0"/>
          </a:p>
        </p:txBody>
      </p:sp>
      <p:pic>
        <p:nvPicPr>
          <p:cNvPr id="90" name="Image 40" descr="preencoded.png">
            <a:hlinkClick r:id="rId76" tooltip="Forces &amp; elasticity" action="ppaction://hlinksldjump"/>
      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566928" y="5071262"/>
            <a:ext cx="2462022" cy="153619"/>
          </a:xfrm>
          <a:prstGeom prst="rect">
            <a:avLst/>
          </a:prstGeom>
        </p:spPr>
      </p:pic>
      <p:sp>
        <p:nvSpPr>
          <p:cNvPr id="91" name="Text 48"/>
          <p:cNvSpPr txBox="1"/>
          <p:nvPr/>
        </p:nvSpPr>
        <p:spPr>
          <a:xfrm>
            <a:off x="621792" y="5224882"/>
            <a:ext cx="240715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&amp; motion graphs</a:t>
            </a:r>
            <a:endParaRPr lang="en-US" sz="1000" dirty="0"/>
          </a:p>
        </p:txBody>
      </p:sp>
      <p:pic>
        <p:nvPicPr>
          <p:cNvPr id="92" name="Image 41" descr="preencoded.png">
            <a:hlinkClick r:id="rId78" tooltip="Speed, velocity &amp; motion graphs" action="ppaction://hlinksldjump"/>
      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566928" y="5224882"/>
            <a:ext cx="2462022" cy="153619"/>
          </a:xfrm>
          <a:prstGeom prst="rect">
            <a:avLst/>
          </a:prstGeom>
        </p:spPr>
      </p:pic>
      <p:sp>
        <p:nvSpPr>
          <p:cNvPr id="93" name="Text 49"/>
          <p:cNvSpPr txBox="1"/>
          <p:nvPr/>
        </p:nvSpPr>
        <p:spPr>
          <a:xfrm>
            <a:off x="621792" y="5378501"/>
            <a:ext cx="240715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Newton’s laws</a:t>
            </a:r>
            <a:endParaRPr lang="en-US" sz="1000" dirty="0"/>
          </a:p>
        </p:txBody>
      </p:sp>
      <p:pic>
        <p:nvPicPr>
          <p:cNvPr id="94" name="Image 42" descr="preencoded.png">
            <a:hlinkClick r:id="rId80" tooltip="Acceleration &amp; Newton’s laws" action="ppaction://hlinksldjump"/>
      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566928" y="5378501"/>
            <a:ext cx="2462022" cy="153619"/>
          </a:xfrm>
          <a:prstGeom prst="rect">
            <a:avLst/>
          </a:prstGeom>
        </p:spPr>
      </p:pic>
      <p:sp>
        <p:nvSpPr>
          <p:cNvPr id="95" name="Text 50"/>
          <p:cNvSpPr txBox="1"/>
          <p:nvPr/>
        </p:nvSpPr>
        <p:spPr>
          <a:xfrm>
            <a:off x="621792" y="5532120"/>
            <a:ext cx="240715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Stopping &amp; momentum</a:t>
            </a:r>
            <a:endParaRPr lang="en-US" sz="1000" dirty="0"/>
          </a:p>
        </p:txBody>
      </p:sp>
      <p:pic>
        <p:nvPicPr>
          <p:cNvPr id="96" name="Image 43" descr="preencoded.png">
            <a:hlinkClick r:id="rId82" tooltip="Stopping distances &amp; momentum" action="ppaction://hlinksldjump"/>
      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566928" y="5532120"/>
            <a:ext cx="2462022" cy="153619"/>
          </a:xfrm>
          <a:prstGeom prst="rect">
            <a:avLst/>
          </a:prstGeom>
        </p:spPr>
      </p:pic>
      <p:sp>
        <p:nvSpPr>
          <p:cNvPr id="97" name="Text 51"/>
          <p:cNvSpPr txBox="1"/>
          <p:nvPr/>
        </p:nvSpPr>
        <p:spPr>
          <a:xfrm>
            <a:off x="621792" y="5685739"/>
            <a:ext cx="240715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Equations</a:t>
            </a:r>
            <a:endParaRPr lang="en-US" sz="1000" dirty="0"/>
          </a:p>
        </p:txBody>
      </p:sp>
      <p:pic>
        <p:nvPicPr>
          <p:cNvPr id="98" name="Image 44" descr="preencoded.png">
            <a:hlinkClick r:id="rId84" tooltip="Forces equations" action="ppaction://hlinksldjump"/>
      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566928" y="5685739"/>
            <a:ext cx="2462022" cy="153619"/>
          </a:xfrm>
          <a:prstGeom prst="rect">
            <a:avLst/>
          </a:prstGeom>
        </p:spPr>
      </p:pic>
      <p:sp>
        <p:nvSpPr>
          <p:cNvPr id="99" name="Text 52"/>
          <p:cNvSpPr txBox="1"/>
          <p:nvPr/>
        </p:nvSpPr>
        <p:spPr>
          <a:xfrm>
            <a:off x="621792" y="5839358"/>
            <a:ext cx="240715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 (1)</a:t>
            </a:r>
            <a:endParaRPr lang="en-US" sz="1000" dirty="0"/>
          </a:p>
        </p:txBody>
      </p:sp>
      <p:pic>
        <p:nvPicPr>
          <p:cNvPr id="100" name="Image 45" descr="preencoded.png">
            <a:hlinkClick r:id="rId86" tooltip="Forces worked examples (1)" action="ppaction://hlinksldjump"/>
      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566928" y="5839358"/>
            <a:ext cx="2462022" cy="153619"/>
          </a:xfrm>
          <a:prstGeom prst="rect">
            <a:avLst/>
          </a:prstGeom>
        </p:spPr>
      </p:pic>
      <p:sp>
        <p:nvSpPr>
          <p:cNvPr id="101" name="Text 53"/>
          <p:cNvSpPr txBox="1"/>
          <p:nvPr/>
        </p:nvSpPr>
        <p:spPr>
          <a:xfrm>
            <a:off x="621792" y="5992978"/>
            <a:ext cx="240715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 (2)</a:t>
            </a:r>
            <a:endParaRPr lang="en-US" sz="1000" dirty="0"/>
          </a:p>
        </p:txBody>
      </p:sp>
      <p:pic>
        <p:nvPicPr>
          <p:cNvPr id="102" name="Image 46" descr="preencoded.png">
            <a:hlinkClick r:id="rId88" tooltip="Forces worked examples (2)" action="ppaction://hlinksldjump"/>
      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566928" y="5992978"/>
            <a:ext cx="2462022" cy="153619"/>
          </a:xfrm>
          <a:prstGeom prst="rect">
            <a:avLst/>
          </a:prstGeom>
        </p:spPr>
      </p:pic>
      <p:sp>
        <p:nvSpPr>
          <p:cNvPr id="103" name="Text 54"/>
          <p:cNvSpPr txBox="1"/>
          <p:nvPr/>
        </p:nvSpPr>
        <p:spPr>
          <a:xfrm>
            <a:off x="621792" y="6146597"/>
            <a:ext cx="240715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 </a:t>
            </a:r>
            <a:r>
              <a:rPr lang="en-US" sz="100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00" dirty="0"/>
          </a:p>
        </p:txBody>
      </p:sp>
      <p:pic>
        <p:nvPicPr>
          <p:cNvPr id="104" name="Image 47" descr="preencoded.png">
            <a:hlinkClick r:id="rId90" tooltip="Examiner tips" action="ppaction://hlinksldjump"/>
      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566928" y="6146597"/>
            <a:ext cx="2462022" cy="153619"/>
          </a:xfrm>
          <a:prstGeom prst="rect">
            <a:avLst/>
          </a:prstGeom>
        </p:spPr>
      </p:pic>
      <p:sp>
        <p:nvSpPr>
          <p:cNvPr id="105" name="tile Waves"/>
          <p:cNvSpPr/>
          <p:nvPr/>
        </p:nvSpPr>
        <p:spPr>
          <a:xfrm>
            <a:off x="3321558" y="3941064"/>
            <a:ext cx="2681478" cy="2432304"/>
          </a:xfrm>
          <a:prstGeom prst="roundRect">
            <a:avLst>
              <a:gd name="adj" fmla="val 3008"/>
            </a:avLst>
          </a:prstGeom>
          <a:solidFill>
            <a:srgbClr val="2ED3E6"/>
          </a:solidFill>
          <a:ln/>
        </p:spPr>
      </p:sp>
      <p:sp>
        <p:nvSpPr>
          <p:cNvPr id="106" name="Text 56"/>
          <p:cNvSpPr txBox="1"/>
          <p:nvPr/>
        </p:nvSpPr>
        <p:spPr>
          <a:xfrm>
            <a:off x="3486150" y="4032504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400" dirty="0"/>
          </a:p>
        </p:txBody>
      </p:sp>
      <p:pic>
        <p:nvPicPr>
          <p:cNvPr id="107" name="Image 48" descr="preencoded.png">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5545836" y="4069080"/>
            <a:ext cx="310896" cy="310896"/>
          </a:xfrm>
          <a:prstGeom prst="rect">
            <a:avLst/>
          </a:prstGeom>
        </p:spPr>
      </p:pic>
      <p:sp>
        <p:nvSpPr>
          <p:cNvPr id="108" name="Text 57"/>
          <p:cNvSpPr txBox="1"/>
          <p:nvPr/>
        </p:nvSpPr>
        <p:spPr>
          <a:xfrm>
            <a:off x="3486150" y="4416552"/>
            <a:ext cx="235229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</a:t>
            </a:r>
            <a:endParaRPr lang="en-US" sz="1300" dirty="0"/>
          </a:p>
        </p:txBody>
      </p:sp>
      <p:pic>
        <p:nvPicPr>
          <p:cNvPr id="109" name="Image 49" descr="preencoded.png">
            <a:hlinkClick r:id="rId93" tooltip="Waves" action="ppaction://hlinksldjump"/>
      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3321558" y="3941064"/>
            <a:ext cx="2681478" cy="914400"/>
          </a:xfrm>
          <a:prstGeom prst="rect">
            <a:avLst/>
          </a:prstGeom>
        </p:spPr>
      </p:pic>
      <p:sp>
        <p:nvSpPr>
          <p:cNvPr id="110" name="Text 58"/>
          <p:cNvSpPr txBox="1"/>
          <p:nvPr/>
        </p:nvSpPr>
        <p:spPr>
          <a:xfrm>
            <a:off x="3486150" y="4764024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types &amp; properties</a:t>
            </a:r>
            <a:endParaRPr lang="en-US" sz="1050" dirty="0"/>
          </a:p>
        </p:txBody>
      </p:sp>
      <p:pic>
        <p:nvPicPr>
          <p:cNvPr id="111" name="Image 50" descr="preencoded.png">
            <a:hlinkClick r:id="rId95" tooltip="Transverse &amp; longitudinal waves" action="ppaction://hlinksldjump"/>
      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3431286" y="4764024"/>
            <a:ext cx="2462022" cy="192024"/>
          </a:xfrm>
          <a:prstGeom prst="rect">
            <a:avLst/>
          </a:prstGeom>
        </p:spPr>
      </p:pic>
      <p:sp>
        <p:nvSpPr>
          <p:cNvPr id="112" name="Text 59"/>
          <p:cNvSpPr txBox="1"/>
          <p:nvPr/>
        </p:nvSpPr>
        <p:spPr>
          <a:xfrm>
            <a:off x="3486150" y="4956048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waves</a:t>
            </a:r>
            <a:endParaRPr lang="en-US" sz="1050" dirty="0"/>
          </a:p>
        </p:txBody>
      </p:sp>
      <p:pic>
        <p:nvPicPr>
          <p:cNvPr id="113" name="Image 51" descr="preencoded.png">
            <a:hlinkClick r:id="rId97" tooltip="Measuring waves" action="ppaction://hlinksldjump"/>
      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3431286" y="4956048"/>
            <a:ext cx="2462022" cy="192024"/>
          </a:xfrm>
          <a:prstGeom prst="rect">
            <a:avLst/>
          </a:prstGeom>
        </p:spPr>
      </p:pic>
      <p:sp>
        <p:nvSpPr>
          <p:cNvPr id="114" name="Text 60"/>
          <p:cNvSpPr txBox="1"/>
          <p:nvPr/>
        </p:nvSpPr>
        <p:spPr>
          <a:xfrm>
            <a:off x="3486150" y="5148072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spectrum</a:t>
            </a:r>
            <a:endParaRPr lang="en-US" sz="1050" dirty="0"/>
          </a:p>
        </p:txBody>
      </p:sp>
      <p:pic>
        <p:nvPicPr>
          <p:cNvPr id="115" name="Image 52" descr="preencoded.png">
            <a:hlinkClick r:id="rId99" tooltip="The electromagnetic spectrum" action="ppaction://hlinksldjump"/>
      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3431286" y="5148072"/>
            <a:ext cx="2462022" cy="192024"/>
          </a:xfrm>
          <a:prstGeom prst="rect">
            <a:avLst/>
          </a:prstGeom>
        </p:spPr>
      </p:pic>
      <p:sp>
        <p:nvSpPr>
          <p:cNvPr id="116" name="Text 61"/>
          <p:cNvSpPr txBox="1"/>
          <p:nvPr/>
        </p:nvSpPr>
        <p:spPr>
          <a:xfrm>
            <a:off x="3486150" y="5340096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Refraction &amp; infrared</a:t>
            </a:r>
            <a:endParaRPr lang="en-US" sz="1050" dirty="0"/>
          </a:p>
        </p:txBody>
      </p:sp>
      <p:pic>
        <p:nvPicPr>
          <p:cNvPr id="117" name="Image 53" descr="preencoded.png">
            <a:hlinkClick r:id="rId101" tooltip="Refraction &amp; infrared radiation" action="ppaction://hlinksldjump"/>
      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3431286" y="5340096"/>
            <a:ext cx="2462022" cy="192024"/>
          </a:xfrm>
          <a:prstGeom prst="rect">
            <a:avLst/>
          </a:prstGeom>
        </p:spPr>
      </p:pic>
      <p:sp>
        <p:nvSpPr>
          <p:cNvPr id="118" name="Text 62"/>
          <p:cNvSpPr txBox="1"/>
          <p:nvPr/>
        </p:nvSpPr>
        <p:spPr>
          <a:xfrm>
            <a:off x="3486150" y="5532120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Equations &amp; examples</a:t>
            </a:r>
            <a:endParaRPr lang="en-US" sz="1050" dirty="0"/>
          </a:p>
        </p:txBody>
      </p:sp>
      <p:pic>
        <p:nvPicPr>
          <p:cNvPr id="119" name="Image 54" descr="preencoded.png">
            <a:hlinkClick r:id="rId103" tooltip="Waves equations &amp; worked examples" action="ppaction://hlinksldjump"/>
      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3431286" y="5532120"/>
            <a:ext cx="2462022" cy="192024"/>
          </a:xfrm>
          <a:prstGeom prst="rect">
            <a:avLst/>
          </a:prstGeom>
        </p:spPr>
      </p:pic>
      <p:sp>
        <p:nvSpPr>
          <p:cNvPr id="120" name="Text 63"/>
          <p:cNvSpPr txBox="1"/>
          <p:nvPr/>
        </p:nvSpPr>
        <p:spPr>
          <a:xfrm>
            <a:off x="3486150" y="5724144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50" dirty="0"/>
          </a:p>
        </p:txBody>
      </p:sp>
      <p:pic>
        <p:nvPicPr>
          <p:cNvPr id="121" name="Image 55" descr="preencoded.png">
            <a:hlinkClick r:id="rId105" tooltip="Examiner tips" action="ppaction://hlinksldjump"/>
      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3431286" y="5724144"/>
            <a:ext cx="2462022" cy="192024"/>
          </a:xfrm>
          <a:prstGeom prst="rect">
            <a:avLst/>
          </a:prstGeom>
        </p:spPr>
      </p:pic>
      <p:sp>
        <p:nvSpPr>
          <p:cNvPr id="122" name="tile Magnetism &amp; Electromagnetism"/>
          <p:cNvSpPr/>
          <p:nvPr/>
        </p:nvSpPr>
        <p:spPr>
          <a:xfrm>
            <a:off x="6185916" y="3941064"/>
            <a:ext cx="2681478" cy="2432304"/>
          </a:xfrm>
          <a:prstGeom prst="roundRect">
            <a:avLst>
              <a:gd name="adj" fmla="val 3008"/>
            </a:avLst>
          </a:prstGeom>
          <a:solidFill>
            <a:srgbClr val="9A8CFF"/>
          </a:solidFill>
          <a:ln/>
        </p:spPr>
      </p:sp>
      <p:sp>
        <p:nvSpPr>
          <p:cNvPr id="123" name="Text 65"/>
          <p:cNvSpPr txBox="1"/>
          <p:nvPr/>
        </p:nvSpPr>
        <p:spPr>
          <a:xfrm>
            <a:off x="6350508" y="4032504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400" dirty="0"/>
          </a:p>
        </p:txBody>
      </p:sp>
      <p:pic>
        <p:nvPicPr>
          <p:cNvPr id="124" name="Image 56" descr="preencoded.png">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8410194" y="4069080"/>
            <a:ext cx="310896" cy="310896"/>
          </a:xfrm>
          <a:prstGeom prst="rect">
            <a:avLst/>
          </a:prstGeom>
        </p:spPr>
      </p:pic>
      <p:sp>
        <p:nvSpPr>
          <p:cNvPr id="125" name="Text 66"/>
          <p:cNvSpPr txBox="1"/>
          <p:nvPr/>
        </p:nvSpPr>
        <p:spPr>
          <a:xfrm>
            <a:off x="6350508" y="4416552"/>
            <a:ext cx="235229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Magnetism &amp; EM</a:t>
            </a:r>
            <a:endParaRPr lang="en-US" sz="1300" dirty="0"/>
          </a:p>
        </p:txBody>
      </p:sp>
      <p:pic>
        <p:nvPicPr>
          <p:cNvPr id="126" name="Image 57" descr="preencoded.png">
            <a:hlinkClick r:id="rId108" tooltip="Magnetism &amp; Electromagnetism" action="ppaction://hlinksldjump"/>
      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6185916" y="3941064"/>
            <a:ext cx="2681478" cy="914400"/>
          </a:xfrm>
          <a:prstGeom prst="rect">
            <a:avLst/>
          </a:prstGeom>
        </p:spPr>
      </p:pic>
      <p:sp>
        <p:nvSpPr>
          <p:cNvPr id="127" name="Text 67"/>
          <p:cNvSpPr txBox="1"/>
          <p:nvPr/>
        </p:nvSpPr>
        <p:spPr>
          <a:xfrm>
            <a:off x="6350508" y="4764024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Magnets &amp; magnetic fields</a:t>
            </a:r>
            <a:endParaRPr lang="en-US" sz="1050" dirty="0"/>
          </a:p>
        </p:txBody>
      </p:sp>
      <p:pic>
        <p:nvPicPr>
          <p:cNvPr id="128" name="Image 58" descr="preencoded.png">
            <a:hlinkClick r:id="rId110" tooltip="Magnets &amp; magnetic fields" action="ppaction://hlinksldjump"/>
      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6295644" y="4764024"/>
            <a:ext cx="2462022" cy="192024"/>
          </a:xfrm>
          <a:prstGeom prst="rect">
            <a:avLst/>
          </a:prstGeom>
        </p:spPr>
      </p:pic>
      <p:sp>
        <p:nvSpPr>
          <p:cNvPr id="129" name="Text 68"/>
          <p:cNvSpPr txBox="1"/>
          <p:nvPr/>
        </p:nvSpPr>
        <p:spPr>
          <a:xfrm>
            <a:off x="6350508" y="4956048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Electromagnetism</a:t>
            </a:r>
            <a:endParaRPr lang="en-US" sz="1050" dirty="0"/>
          </a:p>
        </p:txBody>
      </p:sp>
      <p:pic>
        <p:nvPicPr>
          <p:cNvPr id="130" name="Image 59" descr="preencoded.png">
            <a:hlinkClick r:id="rId112" tooltip="Electromagnetism" action="ppaction://hlinksldjump"/>
      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6295644" y="4956048"/>
            <a:ext cx="2462022" cy="192024"/>
          </a:xfrm>
          <a:prstGeom prst="rect">
            <a:avLst/>
          </a:prstGeom>
        </p:spPr>
      </p:pic>
      <p:sp>
        <p:nvSpPr>
          <p:cNvPr id="131" name="Text 69"/>
          <p:cNvSpPr txBox="1"/>
          <p:nvPr/>
        </p:nvSpPr>
        <p:spPr>
          <a:xfrm>
            <a:off x="6350508" y="5148072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motor effect</a:t>
            </a:r>
            <a:endParaRPr lang="en-US" sz="1050" dirty="0"/>
          </a:p>
        </p:txBody>
      </p:sp>
      <p:pic>
        <p:nvPicPr>
          <p:cNvPr id="132" name="Image 60" descr="preencoded.png">
            <a:hlinkClick r:id="rId114" tooltip="The motor effect" action="ppaction://hlinksldjump"/>
      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6295644" y="5148072"/>
            <a:ext cx="2462022" cy="192024"/>
          </a:xfrm>
          <a:prstGeom prst="rect">
            <a:avLst/>
          </a:prstGeom>
        </p:spPr>
      </p:pic>
      <p:sp>
        <p:nvSpPr>
          <p:cNvPr id="133" name="Text 70"/>
          <p:cNvSpPr txBox="1"/>
          <p:nvPr/>
        </p:nvSpPr>
        <p:spPr>
          <a:xfrm>
            <a:off x="6350508" y="5340096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050" dirty="0"/>
          </a:p>
        </p:txBody>
      </p:sp>
      <p:pic>
        <p:nvPicPr>
          <p:cNvPr id="134" name="Image 61" descr="preencoded.png">
            <a:hlinkClick r:id="rId116" tooltip="Examiner tips" action="ppaction://hlinksldjump"/>
      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6295644" y="5340096"/>
            <a:ext cx="2462022" cy="192024"/>
          </a:xfrm>
          <a:prstGeom prst="rect">
            <a:avLst/>
          </a:prstGeom>
        </p:spPr>
      </p:pic>
      <p:sp>
        <p:nvSpPr>
          <p:cNvPr id="135" name="tile Equation Bank"/>
          <p:cNvSpPr/>
          <p:nvPr/>
        </p:nvSpPr>
        <p:spPr>
          <a:xfrm>
            <a:off x="9050274" y="3941064"/>
            <a:ext cx="2681478" cy="2432304"/>
          </a:xfrm>
          <a:prstGeom prst="roundRect">
            <a:avLst>
              <a:gd name="adj" fmla="val 3008"/>
            </a:avLst>
          </a:prstGeom>
          <a:solidFill>
            <a:srgbClr val="C8F560"/>
          </a:solidFill>
          <a:ln/>
        </p:spPr>
      </p:sp>
      <p:sp>
        <p:nvSpPr>
          <p:cNvPr id="136" name="Text 72"/>
          <p:cNvSpPr txBox="1"/>
          <p:nvPr/>
        </p:nvSpPr>
        <p:spPr>
          <a:xfrm>
            <a:off x="9214866" y="4032504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2400" dirty="0"/>
          </a:p>
        </p:txBody>
      </p:sp>
      <p:pic>
        <p:nvPicPr>
          <p:cNvPr id="137" name="Image 62" descr="preencoded.png">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11274552" y="4069080"/>
            <a:ext cx="310896" cy="310896"/>
          </a:xfrm>
          <a:prstGeom prst="rect">
            <a:avLst/>
          </a:prstGeom>
        </p:spPr>
      </p:pic>
      <p:sp>
        <p:nvSpPr>
          <p:cNvPr id="138" name="Text 73"/>
          <p:cNvSpPr txBox="1"/>
          <p:nvPr/>
        </p:nvSpPr>
        <p:spPr>
          <a:xfrm>
            <a:off x="9214866" y="4416552"/>
            <a:ext cx="235229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Equation Bank</a:t>
            </a:r>
            <a:endParaRPr lang="en-US" sz="1300" dirty="0"/>
          </a:p>
        </p:txBody>
      </p:sp>
      <p:pic>
        <p:nvPicPr>
          <p:cNvPr id="139" name="Image 63" descr="preencoded.png">
            <a:hlinkClick r:id="rId119" tooltip="Equation Bank" action="ppaction://hlinksldjump"/>
      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9050274" y="3941064"/>
            <a:ext cx="2681478" cy="914400"/>
          </a:xfrm>
          <a:prstGeom prst="rect">
            <a:avLst/>
          </a:prstGeom>
        </p:spPr>
      </p:pic>
      <p:sp>
        <p:nvSpPr>
          <p:cNvPr id="140" name="Text 74"/>
          <p:cNvSpPr txBox="1"/>
          <p:nvPr/>
        </p:nvSpPr>
        <p:spPr>
          <a:xfrm>
            <a:off x="9214866" y="4764024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equations by topic</a:t>
            </a:r>
            <a:endParaRPr lang="en-US" sz="1050" dirty="0"/>
          </a:p>
        </p:txBody>
      </p:sp>
      <p:pic>
        <p:nvPicPr>
          <p:cNvPr id="141" name="Image 64" descr="preencoded.png">
            <a:hlinkClick r:id="rId121" tooltip="Equations by topic" action="ppaction://hlinksldjump"/>
      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9160002" y="4764024"/>
            <a:ext cx="2462022" cy="192024"/>
          </a:xfrm>
          <a:prstGeom prst="rect">
            <a:avLst/>
          </a:prstGeom>
        </p:spPr>
      </p:pic>
      <p:sp>
        <p:nvSpPr>
          <p:cNvPr id="142" name="Text 75"/>
          <p:cNvSpPr txBox="1"/>
          <p:nvPr/>
        </p:nvSpPr>
        <p:spPr>
          <a:xfrm>
            <a:off x="9214866" y="4956048"/>
            <a:ext cx="240715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  </a:t>
            </a:r>
            <a:r>
              <a:rPr lang="en-US" sz="1050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 sheet &amp; units</a:t>
            </a:r>
            <a:endParaRPr lang="en-US" sz="1050" dirty="0"/>
          </a:p>
        </p:txBody>
      </p:sp>
      <p:pic>
        <p:nvPicPr>
          <p:cNvPr id="143" name="Image 65" descr="preencoded.png">
            <a:hlinkClick r:id="rId123" tooltip="Using the equation sheet, units &amp; prefixes" action="ppaction://hlinksldjump"/>
      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9160002" y="4956048"/>
            <a:ext cx="2462022" cy="19202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7A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Stores, transfers, power, efficiency &amp; resources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stores &amp; systems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Energy stores &amp; systems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572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926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equations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Energy equations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926080"/>
            <a:ext cx="3611880" cy="4572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3832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worked examples (1)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Energy worked examples (1)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383280"/>
            <a:ext cx="3611880" cy="45720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8404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worked examples (2)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Energy worked examples (2)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840480"/>
            <a:ext cx="3611880" cy="4572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092440" y="42976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&amp; Sankey diagrams</a:t>
            </a:r>
            <a:endParaRPr lang="en-US" sz="1250" dirty="0"/>
          </a:p>
        </p:txBody>
      </p:sp>
      <p:pic>
        <p:nvPicPr>
          <p:cNvPr id="20" name="Image 6" descr="preencoded.png">
            <a:hlinkClick r:id="rId13" tooltip="Efficiency &amp; Sankey diagrams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4297680"/>
            <a:ext cx="3611880" cy="45720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092440" y="4754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Wasted energy &amp; SHC practical</a:t>
            </a:r>
            <a:endParaRPr lang="en-US" sz="1250" dirty="0"/>
          </a:p>
        </p:txBody>
      </p:sp>
      <p:pic>
        <p:nvPicPr>
          <p:cNvPr id="22" name="Image 7" descr="preencoded.png">
            <a:hlinkClick r:id="rId15" tooltip="Wasted energy &amp; specific heat capacity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0" y="4754880"/>
            <a:ext cx="3611880" cy="457200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8092440" y="5212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resources</a:t>
            </a:r>
            <a:endParaRPr lang="en-US" sz="1250" dirty="0"/>
          </a:p>
        </p:txBody>
      </p:sp>
      <p:pic>
        <p:nvPicPr>
          <p:cNvPr id="24" name="Image 8" descr="preencoded.png">
            <a:hlinkClick r:id="rId17" tooltip="Energy resources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1000" y="5212080"/>
            <a:ext cx="3611880" cy="457200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8092440" y="56692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26" name="Image 9" descr="preencoded.png">
            <a:hlinkClick r:id="rId19" tooltip="Examiner tips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01000" y="5669280"/>
            <a:ext cx="361188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stores &amp; systems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1581912"/>
            <a:ext cx="347472" cy="3474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21792" y="196596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621792" y="22402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moving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2331720" y="1417320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312" y="1581912"/>
            <a:ext cx="347472" cy="34747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2496312" y="196596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</a:t>
            </a:r>
            <a:endParaRPr lang="en-US" sz="1300" dirty="0"/>
          </a:p>
        </p:txBody>
      </p:sp>
      <p:sp>
        <p:nvSpPr>
          <p:cNvPr id="16" name="Text 11"/>
          <p:cNvSpPr txBox="1"/>
          <p:nvPr/>
        </p:nvSpPr>
        <p:spPr>
          <a:xfrm>
            <a:off x="2496312" y="22402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objects – hotter = more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4206240" y="1417320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0832" y="1581912"/>
            <a:ext cx="347472" cy="34747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4370832" y="196596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</a:t>
            </a:r>
            <a:endParaRPr lang="en-US" sz="1300" dirty="0"/>
          </a:p>
        </p:txBody>
      </p:sp>
      <p:sp>
        <p:nvSpPr>
          <p:cNvPr id="20" name="Text 14"/>
          <p:cNvSpPr txBox="1"/>
          <p:nvPr/>
        </p:nvSpPr>
        <p:spPr>
          <a:xfrm>
            <a:off x="4370832" y="22402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Fuels, food, batteries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6080760" y="1417320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352" y="1581912"/>
            <a:ext cx="347472" cy="347472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6245352" y="196596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 potential</a:t>
            </a:r>
            <a:endParaRPr lang="en-US" sz="1300" dirty="0"/>
          </a:p>
        </p:txBody>
      </p:sp>
      <p:sp>
        <p:nvSpPr>
          <p:cNvPr id="24" name="Text 17"/>
          <p:cNvSpPr txBox="1"/>
          <p:nvPr/>
        </p:nvSpPr>
        <p:spPr>
          <a:xfrm>
            <a:off x="6245352" y="22402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Stretched / squashed</a:t>
            </a:r>
            <a:endParaRPr lang="en-US" sz="1100" dirty="0"/>
          </a:p>
        </p:txBody>
      </p:sp>
      <p:sp>
        <p:nvSpPr>
          <p:cNvPr id="25" name="Shape 18"/>
          <p:cNvSpPr/>
          <p:nvPr/>
        </p:nvSpPr>
        <p:spPr>
          <a:xfrm>
            <a:off x="457200" y="2770632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92" y="2935224"/>
            <a:ext cx="347472" cy="34747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621792" y="331927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Gravitational PE</a:t>
            </a:r>
            <a:endParaRPr lang="en-US" sz="1300" dirty="0"/>
          </a:p>
        </p:txBody>
      </p:sp>
      <p:sp>
        <p:nvSpPr>
          <p:cNvPr id="28" name="Text 20"/>
          <p:cNvSpPr txBox="1"/>
          <p:nvPr/>
        </p:nvSpPr>
        <p:spPr>
          <a:xfrm>
            <a:off x="621792" y="359359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raised up</a:t>
            </a:r>
            <a:endParaRPr lang="en-US" sz="1100" dirty="0"/>
          </a:p>
        </p:txBody>
      </p:sp>
      <p:sp>
        <p:nvSpPr>
          <p:cNvPr id="29" name="Shape 21"/>
          <p:cNvSpPr/>
          <p:nvPr/>
        </p:nvSpPr>
        <p:spPr>
          <a:xfrm>
            <a:off x="2331720" y="2770632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6312" y="2935224"/>
            <a:ext cx="347472" cy="347472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2496312" y="331927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Electrostatic</a:t>
            </a:r>
            <a:endParaRPr lang="en-US" sz="1300" dirty="0"/>
          </a:p>
        </p:txBody>
      </p:sp>
      <p:sp>
        <p:nvSpPr>
          <p:cNvPr id="32" name="Text 23"/>
          <p:cNvSpPr txBox="1"/>
          <p:nvPr/>
        </p:nvSpPr>
        <p:spPr>
          <a:xfrm>
            <a:off x="2496312" y="359359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Charges attract / repel</a:t>
            </a:r>
            <a:endParaRPr lang="en-US" sz="1100" dirty="0"/>
          </a:p>
        </p:txBody>
      </p:sp>
      <p:sp>
        <p:nvSpPr>
          <p:cNvPr id="33" name="Shape 24"/>
          <p:cNvSpPr/>
          <p:nvPr/>
        </p:nvSpPr>
        <p:spPr>
          <a:xfrm>
            <a:off x="4206240" y="2770632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34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0832" y="2935224"/>
            <a:ext cx="347472" cy="347472"/>
          </a:xfrm>
          <a:prstGeom prst="rect">
            <a:avLst/>
          </a:prstGeom>
        </p:spPr>
      </p:pic>
      <p:sp>
        <p:nvSpPr>
          <p:cNvPr id="35" name="Text 25"/>
          <p:cNvSpPr txBox="1"/>
          <p:nvPr/>
        </p:nvSpPr>
        <p:spPr>
          <a:xfrm>
            <a:off x="4370832" y="331927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Magnetic</a:t>
            </a:r>
            <a:endParaRPr lang="en-US" sz="1300" dirty="0"/>
          </a:p>
        </p:txBody>
      </p:sp>
      <p:sp>
        <p:nvSpPr>
          <p:cNvPr id="36" name="Text 26"/>
          <p:cNvSpPr txBox="1"/>
          <p:nvPr/>
        </p:nvSpPr>
        <p:spPr>
          <a:xfrm>
            <a:off x="4370832" y="359359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Magnets attract / repel</a:t>
            </a:r>
            <a:endParaRPr lang="en-US" sz="1100" dirty="0"/>
          </a:p>
        </p:txBody>
      </p:sp>
      <p:sp>
        <p:nvSpPr>
          <p:cNvPr id="37" name="Shape 27"/>
          <p:cNvSpPr/>
          <p:nvPr/>
        </p:nvSpPr>
        <p:spPr>
          <a:xfrm>
            <a:off x="6080760" y="2770632"/>
            <a:ext cx="1691640" cy="1170432"/>
          </a:xfrm>
          <a:prstGeom prst="roundRect">
            <a:avLst>
              <a:gd name="adj" fmla="val 7813"/>
            </a:avLst>
          </a:prstGeom>
          <a:solidFill>
            <a:srgbClr val="151C32"/>
          </a:solidFill>
          <a:ln/>
        </p:spPr>
      </p:sp>
      <p:pic>
        <p:nvPicPr>
          <p:cNvPr id="38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5352" y="2935224"/>
            <a:ext cx="347472" cy="347472"/>
          </a:xfrm>
          <a:prstGeom prst="rect">
            <a:avLst/>
          </a:prstGeom>
        </p:spPr>
      </p:pic>
      <p:sp>
        <p:nvSpPr>
          <p:cNvPr id="39" name="Text 28"/>
          <p:cNvSpPr txBox="1"/>
          <p:nvPr/>
        </p:nvSpPr>
        <p:spPr>
          <a:xfrm>
            <a:off x="6245352" y="331927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1300" dirty="0"/>
          </a:p>
        </p:txBody>
      </p:sp>
      <p:sp>
        <p:nvSpPr>
          <p:cNvPr id="40" name="Text 29"/>
          <p:cNvSpPr txBox="1"/>
          <p:nvPr/>
        </p:nvSpPr>
        <p:spPr>
          <a:xfrm>
            <a:off x="6245352" y="359359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Released from the nucleus</a:t>
            </a:r>
            <a:endParaRPr lang="en-US" sz="1100" dirty="0"/>
          </a:p>
        </p:txBody>
      </p:sp>
      <p:sp>
        <p:nvSpPr>
          <p:cNvPr id="41" name="Shape 30"/>
          <p:cNvSpPr/>
          <p:nvPr/>
        </p:nvSpPr>
        <p:spPr>
          <a:xfrm>
            <a:off x="457200" y="4206240"/>
            <a:ext cx="7315200" cy="2148840"/>
          </a:xfrm>
          <a:prstGeom prst="roundRect">
            <a:avLst>
              <a:gd name="adj" fmla="val 4255"/>
            </a:avLst>
          </a:prstGeom>
          <a:solidFill>
            <a:srgbClr val="151C32"/>
          </a:solidFill>
          <a:ln/>
        </p:spPr>
      </p:sp>
      <p:sp>
        <p:nvSpPr>
          <p:cNvPr id="42" name="Text 31"/>
          <p:cNvSpPr txBox="1"/>
          <p:nvPr/>
        </p:nvSpPr>
        <p:spPr>
          <a:xfrm>
            <a:off x="658368" y="4352544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ways energy is transferred</a:t>
            </a:r>
            <a:endParaRPr lang="en-US" sz="1500" dirty="0"/>
          </a:p>
        </p:txBody>
      </p:sp>
      <p:sp>
        <p:nvSpPr>
          <p:cNvPr id="43" name="Shape 32"/>
          <p:cNvSpPr/>
          <p:nvPr/>
        </p:nvSpPr>
        <p:spPr>
          <a:xfrm>
            <a:off x="658368" y="4846320"/>
            <a:ext cx="420624" cy="42062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44" name="Text 33"/>
          <p:cNvSpPr txBox="1"/>
          <p:nvPr/>
        </p:nvSpPr>
        <p:spPr>
          <a:xfrm>
            <a:off x="658368" y="4846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45" name="Text 34"/>
          <p:cNvSpPr txBox="1"/>
          <p:nvPr/>
        </p:nvSpPr>
        <p:spPr>
          <a:xfrm>
            <a:off x="658368" y="535838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Mechanically</a:t>
            </a:r>
            <a:endParaRPr lang="en-US" sz="1350" dirty="0"/>
          </a:p>
        </p:txBody>
      </p:sp>
      <p:sp>
        <p:nvSpPr>
          <p:cNvPr id="46" name="Text 35"/>
          <p:cNvSpPr txBox="1"/>
          <p:nvPr/>
        </p:nvSpPr>
        <p:spPr>
          <a:xfrm>
            <a:off x="658368" y="5632704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force does work, e.g. pushing, stretching</a:t>
            </a:r>
            <a:endParaRPr lang="en-US" sz="1200" dirty="0"/>
          </a:p>
        </p:txBody>
      </p:sp>
      <p:sp>
        <p:nvSpPr>
          <p:cNvPr id="47" name="Shape 36"/>
          <p:cNvSpPr/>
          <p:nvPr/>
        </p:nvSpPr>
        <p:spPr>
          <a:xfrm>
            <a:off x="2414016" y="4846320"/>
            <a:ext cx="420624" cy="42062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48" name="Text 37"/>
          <p:cNvSpPr txBox="1"/>
          <p:nvPr/>
        </p:nvSpPr>
        <p:spPr>
          <a:xfrm>
            <a:off x="2414016" y="4846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49" name="Text 38"/>
          <p:cNvSpPr txBox="1"/>
          <p:nvPr/>
        </p:nvSpPr>
        <p:spPr>
          <a:xfrm>
            <a:off x="2414016" y="535838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Electrically</a:t>
            </a:r>
            <a:endParaRPr lang="en-US" sz="1350" dirty="0"/>
          </a:p>
        </p:txBody>
      </p:sp>
      <p:sp>
        <p:nvSpPr>
          <p:cNvPr id="50" name="Text 39"/>
          <p:cNvSpPr txBox="1"/>
          <p:nvPr/>
        </p:nvSpPr>
        <p:spPr>
          <a:xfrm>
            <a:off x="2414016" y="5632704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charge does work, e.g. a current</a:t>
            </a:r>
            <a:endParaRPr lang="en-US" sz="1200" dirty="0"/>
          </a:p>
        </p:txBody>
      </p:sp>
      <p:sp>
        <p:nvSpPr>
          <p:cNvPr id="51" name="Shape 40"/>
          <p:cNvSpPr/>
          <p:nvPr/>
        </p:nvSpPr>
        <p:spPr>
          <a:xfrm>
            <a:off x="4169664" y="4846320"/>
            <a:ext cx="420624" cy="42062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52" name="Text 41"/>
          <p:cNvSpPr txBox="1"/>
          <p:nvPr/>
        </p:nvSpPr>
        <p:spPr>
          <a:xfrm>
            <a:off x="4169664" y="4846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53" name="Text 42"/>
          <p:cNvSpPr txBox="1"/>
          <p:nvPr/>
        </p:nvSpPr>
        <p:spPr>
          <a:xfrm>
            <a:off x="4169664" y="535838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heating</a:t>
            </a:r>
            <a:endParaRPr lang="en-US" sz="1350" dirty="0"/>
          </a:p>
        </p:txBody>
      </p:sp>
      <p:sp>
        <p:nvSpPr>
          <p:cNvPr id="54" name="Text 43"/>
          <p:cNvSpPr txBox="1"/>
          <p:nvPr/>
        </p:nvSpPr>
        <p:spPr>
          <a:xfrm>
            <a:off x="4169664" y="5632704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Hotter object → cooler object</a:t>
            </a:r>
            <a:endParaRPr lang="en-US" sz="1200" dirty="0"/>
          </a:p>
        </p:txBody>
      </p:sp>
      <p:sp>
        <p:nvSpPr>
          <p:cNvPr id="55" name="Shape 44"/>
          <p:cNvSpPr/>
          <p:nvPr/>
        </p:nvSpPr>
        <p:spPr>
          <a:xfrm>
            <a:off x="5925312" y="4846320"/>
            <a:ext cx="420624" cy="42062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56" name="Text 45"/>
          <p:cNvSpPr txBox="1"/>
          <p:nvPr/>
        </p:nvSpPr>
        <p:spPr>
          <a:xfrm>
            <a:off x="5925312" y="4846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57" name="Text 46"/>
          <p:cNvSpPr txBox="1"/>
          <p:nvPr/>
        </p:nvSpPr>
        <p:spPr>
          <a:xfrm>
            <a:off x="5925312" y="535838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radiation</a:t>
            </a:r>
            <a:endParaRPr lang="en-US" sz="1350" dirty="0"/>
          </a:p>
        </p:txBody>
      </p:sp>
      <p:sp>
        <p:nvSpPr>
          <p:cNvPr id="58" name="Text 47"/>
          <p:cNvSpPr txBox="1"/>
          <p:nvPr/>
        </p:nvSpPr>
        <p:spPr>
          <a:xfrm>
            <a:off x="5925312" y="5632704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Waves, e.g. light, infrared, sound</a:t>
            </a:r>
            <a:endParaRPr lang="en-US" sz="1200" dirty="0"/>
          </a:p>
        </p:txBody>
      </p:sp>
      <p:sp>
        <p:nvSpPr>
          <p:cNvPr id="59" name="Conservation of energy"/>
          <p:cNvSpPr/>
          <p:nvPr/>
        </p:nvSpPr>
        <p:spPr>
          <a:xfrm>
            <a:off x="8046720" y="1417320"/>
            <a:ext cx="3685032" cy="2523744"/>
          </a:xfrm>
          <a:prstGeom prst="roundRect">
            <a:avLst>
              <a:gd name="adj" fmla="val 3623"/>
            </a:avLst>
          </a:prstGeom>
          <a:solidFill>
            <a:srgbClr val="151C32"/>
          </a:solidFill>
          <a:ln/>
        </p:spPr>
      </p:sp>
      <p:sp>
        <p:nvSpPr>
          <p:cNvPr id="60" name="Text 49"/>
          <p:cNvSpPr txBox="1"/>
          <p:nvPr/>
        </p:nvSpPr>
        <p:spPr>
          <a:xfrm>
            <a:off x="8247888" y="1563624"/>
            <a:ext cx="32826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Conservation of energy</a:t>
            </a:r>
            <a:endParaRPr lang="en-US" sz="1500" dirty="0"/>
          </a:p>
        </p:txBody>
      </p:sp>
      <p:sp>
        <p:nvSpPr>
          <p:cNvPr id="61" name="Text 50"/>
          <p:cNvSpPr txBox="1"/>
          <p:nvPr/>
        </p:nvSpPr>
        <p:spPr>
          <a:xfrm>
            <a:off x="8247888" y="1965960"/>
            <a:ext cx="3282696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can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be created or destroyed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only transferred, stored or dissipated.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energy is transferred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usefully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the rest is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wasted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usually dissipated to the surroundings as thermal energy.</a:t>
            </a:r>
            <a:endParaRPr lang="en-US" sz="1300" dirty="0"/>
          </a:p>
        </p:txBody>
      </p:sp>
      <p:sp>
        <p:nvSpPr>
          <p:cNvPr id="62" name="Systems"/>
          <p:cNvSpPr/>
          <p:nvPr/>
        </p:nvSpPr>
        <p:spPr>
          <a:xfrm>
            <a:off x="8046720" y="4206240"/>
            <a:ext cx="3685032" cy="2148840"/>
          </a:xfrm>
          <a:prstGeom prst="roundRect">
            <a:avLst>
              <a:gd name="adj" fmla="val 4255"/>
            </a:avLst>
          </a:prstGeom>
          <a:solidFill>
            <a:srgbClr val="151C32"/>
          </a:solidFill>
          <a:ln/>
        </p:spPr>
      </p:sp>
      <p:sp>
        <p:nvSpPr>
          <p:cNvPr id="63" name="Text 52"/>
          <p:cNvSpPr txBox="1"/>
          <p:nvPr/>
        </p:nvSpPr>
        <p:spPr>
          <a:xfrm>
            <a:off x="8247888" y="4352544"/>
            <a:ext cx="32826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</a:t>
            </a:r>
            <a:endParaRPr lang="en-US" sz="1500" dirty="0"/>
          </a:p>
        </p:txBody>
      </p:sp>
      <p:sp>
        <p:nvSpPr>
          <p:cNvPr id="64" name="Text 53"/>
          <p:cNvSpPr txBox="1"/>
          <p:nvPr/>
        </p:nvSpPr>
        <p:spPr>
          <a:xfrm>
            <a:off x="8247888" y="4754880"/>
            <a:ext cx="3282696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an object or group of objects.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system changes, energy moves between stores.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system: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energy in or out, so no net change in total energy.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equations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q Kinetic energy"/>
          <p:cNvSpPr/>
          <p:nvPr/>
        </p:nvSpPr>
        <p:spPr>
          <a:xfrm>
            <a:off x="457200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KINETIC ENERGY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093976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093976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6</a:t>
            </a:r>
            <a:endParaRPr lang="en-US" sz="950" dirty="0"/>
          </a:p>
        </p:txBody>
      </p:sp>
      <p:pic>
        <p:nvPicPr>
          <p:cNvPr id="13" name="Image 1" descr="preencoded.png">
            <a:hlinkClick r:id="rId4" tooltip="Worked example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976" y="1527048"/>
            <a:ext cx="914400" cy="27432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6928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600" b="1" baseline="-40000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m v²</a:t>
            </a:r>
            <a:endParaRPr lang="en-US" sz="2600" dirty="0"/>
          </a:p>
        </p:txBody>
      </p:sp>
      <p:sp>
        <p:nvSpPr>
          <p:cNvPr id="15" name="Text 11"/>
          <p:cNvSpPr txBox="1"/>
          <p:nvPr/>
        </p:nvSpPr>
        <p:spPr>
          <a:xfrm>
            <a:off x="621792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1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J · m in kg · v in m/s</a:t>
            </a:r>
            <a:endParaRPr lang="en-US" sz="1100" dirty="0"/>
          </a:p>
        </p:txBody>
      </p:sp>
      <p:sp>
        <p:nvSpPr>
          <p:cNvPr id="16" name="eq Gravitational PE"/>
          <p:cNvSpPr/>
          <p:nvPr/>
        </p:nvSpPr>
        <p:spPr>
          <a:xfrm>
            <a:off x="3319272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483864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GRAVITATIONAL PE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4956048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4956048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6</a:t>
            </a:r>
            <a:endParaRPr lang="en-US" sz="950" dirty="0"/>
          </a:p>
        </p:txBody>
      </p:sp>
      <p:pic>
        <p:nvPicPr>
          <p:cNvPr id="20" name="Image 2" descr="preencoded.png">
            <a:hlinkClick r:id="rId6" tooltip="Worked example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6048" y="1527048"/>
            <a:ext cx="914400" cy="27432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3429000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600" b="1" baseline="-40000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 g h</a:t>
            </a:r>
            <a:endParaRPr lang="en-US" sz="2600" dirty="0"/>
          </a:p>
        </p:txBody>
      </p:sp>
      <p:sp>
        <p:nvSpPr>
          <p:cNvPr id="22" name="Text 17"/>
          <p:cNvSpPr txBox="1"/>
          <p:nvPr/>
        </p:nvSpPr>
        <p:spPr>
          <a:xfrm>
            <a:off x="3483864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kg · g in N/kg · h in m</a:t>
            </a:r>
            <a:endParaRPr lang="en-US" sz="1100" dirty="0"/>
          </a:p>
        </p:txBody>
      </p:sp>
      <p:sp>
        <p:nvSpPr>
          <p:cNvPr id="23" name="eq Elastic PE"/>
          <p:cNvSpPr/>
          <p:nvPr/>
        </p:nvSpPr>
        <p:spPr>
          <a:xfrm>
            <a:off x="6181344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6345936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 PE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7818120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818120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7</a:t>
            </a:r>
            <a:endParaRPr lang="en-US" sz="950" dirty="0"/>
          </a:p>
        </p:txBody>
      </p:sp>
      <p:pic>
        <p:nvPicPr>
          <p:cNvPr id="27" name="Image 3" descr="preencoded.png">
            <a:hlinkClick r:id="rId8" tooltip="Worked example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8120" y="1527048"/>
            <a:ext cx="914400" cy="27432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291072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600" b="1" baseline="-40000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k e²</a:t>
            </a:r>
            <a:endParaRPr lang="en-US" sz="2600" dirty="0"/>
          </a:p>
        </p:txBody>
      </p:sp>
      <p:sp>
        <p:nvSpPr>
          <p:cNvPr id="29" name="Text 23"/>
          <p:cNvSpPr txBox="1"/>
          <p:nvPr/>
        </p:nvSpPr>
        <p:spPr>
          <a:xfrm>
            <a:off x="6345936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k in N/m · e (extension) in m</a:t>
            </a:r>
            <a:endParaRPr lang="en-US" sz="1100" dirty="0"/>
          </a:p>
        </p:txBody>
      </p:sp>
      <p:sp>
        <p:nvSpPr>
          <p:cNvPr id="30" name="eq Specific heat capacity"/>
          <p:cNvSpPr/>
          <p:nvPr/>
        </p:nvSpPr>
        <p:spPr>
          <a:xfrm>
            <a:off x="9043416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208008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HEAT CAPACITY</a:t>
            </a:r>
            <a:endParaRPr lang="en-US" sz="1050" dirty="0"/>
          </a:p>
        </p:txBody>
      </p:sp>
      <p:sp>
        <p:nvSpPr>
          <p:cNvPr id="32" name="Shape 26"/>
          <p:cNvSpPr/>
          <p:nvPr/>
        </p:nvSpPr>
        <p:spPr>
          <a:xfrm>
            <a:off x="10680192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33" name="Text 27"/>
          <p:cNvSpPr txBox="1"/>
          <p:nvPr/>
        </p:nvSpPr>
        <p:spPr>
          <a:xfrm>
            <a:off x="10680192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6</a:t>
            </a:r>
            <a:endParaRPr lang="en-US" sz="950" dirty="0"/>
          </a:p>
        </p:txBody>
      </p:sp>
      <p:pic>
        <p:nvPicPr>
          <p:cNvPr id="34" name="Image 4" descr="preencoded.png">
            <a:hlinkClick r:id="rId10" tooltip="Worked example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80192" y="1527048"/>
            <a:ext cx="914400" cy="274320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9153144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 = m c Δθ</a:t>
            </a:r>
            <a:endParaRPr lang="en-US" sz="2600" dirty="0"/>
          </a:p>
        </p:txBody>
      </p:sp>
      <p:sp>
        <p:nvSpPr>
          <p:cNvPr id="36" name="Text 29"/>
          <p:cNvSpPr txBox="1"/>
          <p:nvPr/>
        </p:nvSpPr>
        <p:spPr>
          <a:xfrm>
            <a:off x="9208008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kg · c in J/kg °C · Δθ in °C</a:t>
            </a:r>
            <a:endParaRPr lang="en-US" sz="1100" dirty="0"/>
          </a:p>
        </p:txBody>
      </p:sp>
      <p:sp>
        <p:nvSpPr>
          <p:cNvPr id="37" name="eq Power (energy)"/>
          <p:cNvSpPr/>
          <p:nvPr/>
        </p:nvSpPr>
        <p:spPr>
          <a:xfrm>
            <a:off x="457200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621792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(ENERGY)</a:t>
            </a:r>
            <a:endParaRPr lang="en-US" sz="1050" dirty="0"/>
          </a:p>
        </p:txBody>
      </p:sp>
      <p:sp>
        <p:nvSpPr>
          <p:cNvPr id="39" name="Shape 32"/>
          <p:cNvSpPr/>
          <p:nvPr/>
        </p:nvSpPr>
        <p:spPr>
          <a:xfrm>
            <a:off x="2093976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40" name="Text 33"/>
          <p:cNvSpPr txBox="1"/>
          <p:nvPr/>
        </p:nvSpPr>
        <p:spPr>
          <a:xfrm>
            <a:off x="2093976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7</a:t>
            </a:r>
            <a:endParaRPr lang="en-US" sz="950" dirty="0"/>
          </a:p>
        </p:txBody>
      </p:sp>
      <p:pic>
        <p:nvPicPr>
          <p:cNvPr id="41" name="Image 5" descr="preencoded.png">
            <a:hlinkClick r:id="rId12" tooltip="Worked example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93976" y="4087368"/>
            <a:ext cx="914400" cy="274320"/>
          </a:xfrm>
          <a:prstGeom prst="rect">
            <a:avLst/>
          </a:prstGeom>
        </p:spPr>
      </p:pic>
      <p:sp>
        <p:nvSpPr>
          <p:cNvPr id="42" name="Text 34"/>
          <p:cNvSpPr txBox="1"/>
          <p:nvPr/>
        </p:nvSpPr>
        <p:spPr>
          <a:xfrm>
            <a:off x="566928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E ÷ t</a:t>
            </a:r>
            <a:endParaRPr lang="en-US" sz="2600" dirty="0"/>
          </a:p>
        </p:txBody>
      </p:sp>
      <p:sp>
        <p:nvSpPr>
          <p:cNvPr id="43" name="Text 35"/>
          <p:cNvSpPr txBox="1"/>
          <p:nvPr/>
        </p:nvSpPr>
        <p:spPr>
          <a:xfrm>
            <a:off x="621792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in W · E in J · t in s</a:t>
            </a:r>
            <a:endParaRPr lang="en-US" sz="1100" dirty="0"/>
          </a:p>
        </p:txBody>
      </p:sp>
      <p:sp>
        <p:nvSpPr>
          <p:cNvPr id="44" name="eq Power (work)"/>
          <p:cNvSpPr/>
          <p:nvPr/>
        </p:nvSpPr>
        <p:spPr>
          <a:xfrm>
            <a:off x="3319272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3483864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(WORK)</a:t>
            </a:r>
            <a:endParaRPr lang="en-US" sz="1050" dirty="0"/>
          </a:p>
        </p:txBody>
      </p:sp>
      <p:sp>
        <p:nvSpPr>
          <p:cNvPr id="46" name="Shape 38"/>
          <p:cNvSpPr/>
          <p:nvPr/>
        </p:nvSpPr>
        <p:spPr>
          <a:xfrm>
            <a:off x="4956048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47" name="Text 39"/>
          <p:cNvSpPr txBox="1"/>
          <p:nvPr/>
        </p:nvSpPr>
        <p:spPr>
          <a:xfrm>
            <a:off x="4956048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7</a:t>
            </a:r>
            <a:endParaRPr lang="en-US" sz="950" dirty="0"/>
          </a:p>
        </p:txBody>
      </p:sp>
      <p:pic>
        <p:nvPicPr>
          <p:cNvPr id="48" name="Image 6" descr="preencoded.png">
            <a:hlinkClick r:id="rId14" tooltip="Worked example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6048" y="4087368"/>
            <a:ext cx="914400" cy="274320"/>
          </a:xfrm>
          <a:prstGeom prst="rect">
            <a:avLst/>
          </a:prstGeom>
        </p:spPr>
      </p:pic>
      <p:sp>
        <p:nvSpPr>
          <p:cNvPr id="49" name="Text 40"/>
          <p:cNvSpPr txBox="1"/>
          <p:nvPr/>
        </p:nvSpPr>
        <p:spPr>
          <a:xfrm>
            <a:off x="3429000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W ÷ t</a:t>
            </a:r>
            <a:endParaRPr lang="en-US" sz="2600" dirty="0"/>
          </a:p>
        </p:txBody>
      </p:sp>
      <p:sp>
        <p:nvSpPr>
          <p:cNvPr id="50" name="Text 41"/>
          <p:cNvSpPr txBox="1"/>
          <p:nvPr/>
        </p:nvSpPr>
        <p:spPr>
          <a:xfrm>
            <a:off x="3483864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in W · W (work done) in J · t in s</a:t>
            </a:r>
            <a:endParaRPr lang="en-US" sz="1100" dirty="0"/>
          </a:p>
        </p:txBody>
      </p:sp>
      <p:sp>
        <p:nvSpPr>
          <p:cNvPr id="51" name="eq Efficiency (energy)"/>
          <p:cNvSpPr/>
          <p:nvPr/>
        </p:nvSpPr>
        <p:spPr>
          <a:xfrm>
            <a:off x="6181344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52" name="Text 43"/>
          <p:cNvSpPr txBox="1"/>
          <p:nvPr/>
        </p:nvSpPr>
        <p:spPr>
          <a:xfrm>
            <a:off x="6345936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(ENERGY)</a:t>
            </a:r>
            <a:endParaRPr lang="en-US" sz="1050" dirty="0"/>
          </a:p>
        </p:txBody>
      </p:sp>
      <p:sp>
        <p:nvSpPr>
          <p:cNvPr id="53" name="Shape 44"/>
          <p:cNvSpPr/>
          <p:nvPr/>
        </p:nvSpPr>
        <p:spPr>
          <a:xfrm>
            <a:off x="7818120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54" name="Text 45"/>
          <p:cNvSpPr txBox="1"/>
          <p:nvPr/>
        </p:nvSpPr>
        <p:spPr>
          <a:xfrm>
            <a:off x="7818120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8</a:t>
            </a:r>
            <a:endParaRPr lang="en-US" sz="950" dirty="0"/>
          </a:p>
        </p:txBody>
      </p:sp>
      <p:pic>
        <p:nvPicPr>
          <p:cNvPr id="55" name="Image 7" descr="preencoded.png">
            <a:hlinkClick r:id="rId16" tooltip="Worked example" action="ppaction://hlinksldjump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18120" y="4087368"/>
            <a:ext cx="914400" cy="274320"/>
          </a:xfrm>
          <a:prstGeom prst="rect">
            <a:avLst/>
          </a:prstGeom>
        </p:spPr>
      </p:pic>
      <p:sp>
        <p:nvSpPr>
          <p:cNvPr id="56" name="Text 46"/>
          <p:cNvSpPr txBox="1"/>
          <p:nvPr/>
        </p:nvSpPr>
        <p:spPr>
          <a:xfrm>
            <a:off x="6291072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useful energy out ÷ total energy in</a:t>
            </a:r>
            <a:endParaRPr lang="en-US" sz="1700" dirty="0"/>
          </a:p>
        </p:txBody>
      </p:sp>
      <p:sp>
        <p:nvSpPr>
          <p:cNvPr id="57" name="Text 47"/>
          <p:cNvSpPr txBox="1"/>
          <p:nvPr/>
        </p:nvSpPr>
        <p:spPr>
          <a:xfrm>
            <a:off x="6345936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100 for a percentage</a:t>
            </a:r>
            <a:endParaRPr lang="en-US" sz="1100" dirty="0"/>
          </a:p>
        </p:txBody>
      </p:sp>
      <p:sp>
        <p:nvSpPr>
          <p:cNvPr id="58" name="eq Efficiency (power)"/>
          <p:cNvSpPr/>
          <p:nvPr/>
        </p:nvSpPr>
        <p:spPr>
          <a:xfrm>
            <a:off x="9043416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59" name="Text 49"/>
          <p:cNvSpPr txBox="1"/>
          <p:nvPr/>
        </p:nvSpPr>
        <p:spPr>
          <a:xfrm>
            <a:off x="9208008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(POWER)</a:t>
            </a:r>
            <a:endParaRPr lang="en-US" sz="1050" dirty="0"/>
          </a:p>
        </p:txBody>
      </p:sp>
      <p:sp>
        <p:nvSpPr>
          <p:cNvPr id="60" name="Shape 50"/>
          <p:cNvSpPr/>
          <p:nvPr/>
        </p:nvSpPr>
        <p:spPr>
          <a:xfrm>
            <a:off x="10680192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61" name="Text 51"/>
          <p:cNvSpPr txBox="1"/>
          <p:nvPr/>
        </p:nvSpPr>
        <p:spPr>
          <a:xfrm>
            <a:off x="10680192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8</a:t>
            </a:r>
            <a:endParaRPr lang="en-US" sz="950" dirty="0"/>
          </a:p>
        </p:txBody>
      </p:sp>
      <p:pic>
        <p:nvPicPr>
          <p:cNvPr id="62" name="Image 8" descr="preencoded.png">
            <a:hlinkClick r:id="rId18" tooltip="Worked example" action="ppaction://hlinksldjump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80192" y="4087368"/>
            <a:ext cx="914400" cy="274320"/>
          </a:xfrm>
          <a:prstGeom prst="rect">
            <a:avLst/>
          </a:prstGeom>
        </p:spPr>
      </p:pic>
      <p:sp>
        <p:nvSpPr>
          <p:cNvPr id="63" name="Text 52"/>
          <p:cNvSpPr txBox="1"/>
          <p:nvPr/>
        </p:nvSpPr>
        <p:spPr>
          <a:xfrm>
            <a:off x="9153144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7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useful power out ÷ total power in</a:t>
            </a:r>
            <a:endParaRPr lang="en-US" sz="1700" dirty="0"/>
          </a:p>
        </p:txBody>
      </p:sp>
      <p:sp>
        <p:nvSpPr>
          <p:cNvPr id="64" name="Text 53"/>
          <p:cNvSpPr txBox="1"/>
          <p:nvPr/>
        </p:nvSpPr>
        <p:spPr>
          <a:xfrm>
            <a:off x="9208008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100 for a percentage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worked examples (1)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xample"/>
          <p:cNvSpPr/>
          <p:nvPr/>
        </p:nvSpPr>
        <p:spPr>
          <a:xfrm>
            <a:off x="457200" y="1417320"/>
            <a:ext cx="5504688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828800"/>
            <a:ext cx="5102352" cy="1380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1200 kg car travels at 15 m/s. Calculate its kinetic energy.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½ m v²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0.5 × 1200 × 15²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0.5 × 1200 × 225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58368" y="326440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6440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400" b="1" baseline="-4000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135 000 J</a:t>
            </a:r>
            <a:endParaRPr lang="en-US" sz="1400" dirty="0"/>
          </a:p>
        </p:txBody>
      </p:sp>
      <p:sp>
        <p:nvSpPr>
          <p:cNvPr id="14" name="example"/>
          <p:cNvSpPr/>
          <p:nvPr/>
        </p:nvSpPr>
        <p:spPr>
          <a:xfrm>
            <a:off x="6236208" y="1417320"/>
            <a:ext cx="5504688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437376" y="155448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6437376" y="1828800"/>
            <a:ext cx="5102352" cy="1380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 kg bag is lifted 5 m onto a shelf (g = 9.8 N/kg). Find the gain in GPE.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m g h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 × 9.8 × 5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437376" y="326440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37376" y="326440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400" b="1" baseline="-4000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98 J</a:t>
            </a:r>
            <a:endParaRPr lang="en-US" sz="1400" dirty="0"/>
          </a:p>
        </p:txBody>
      </p:sp>
      <p:sp>
        <p:nvSpPr>
          <p:cNvPr id="19" name="example"/>
          <p:cNvSpPr/>
          <p:nvPr/>
        </p:nvSpPr>
        <p:spPr>
          <a:xfrm>
            <a:off x="457200" y="4023360"/>
            <a:ext cx="5504688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58368" y="416052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658368" y="4434840"/>
            <a:ext cx="5102352" cy="1380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 kg of water is heated from 20 °C to 40 °C (c = 4200 J/kg °C). How much energy is needed?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Δθ = 40 − 20 = 20 °C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 = m c Δθ = 0.5 × 4200 × 20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658368" y="587044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58368" y="587044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 = 42 000 J</a:t>
            </a:r>
            <a:endParaRPr lang="en-US" sz="1400" dirty="0"/>
          </a:p>
        </p:txBody>
      </p:sp>
      <p:sp>
        <p:nvSpPr>
          <p:cNvPr id="24" name="example"/>
          <p:cNvSpPr/>
          <p:nvPr/>
        </p:nvSpPr>
        <p:spPr>
          <a:xfrm>
            <a:off x="6236208" y="4023360"/>
            <a:ext cx="5504688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437376" y="416052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437376" y="4434840"/>
            <a:ext cx="5102352" cy="1380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motor is supplied with 500 J and transfers 150 J usefully. Calculate its efficiency.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= useful out ÷ total in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150 ÷ 500 = 0.30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6437376" y="587044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437376" y="587044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= 0.30 = 30%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worked examples (2)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xample"/>
          <p:cNvSpPr/>
          <p:nvPr/>
        </p:nvSpPr>
        <p:spPr>
          <a:xfrm>
            <a:off x="457200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spring (k = 40 N/m) is stretched by 0.05 m. Find the elastic potential energy stored.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½ k e²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0.5 × 40 × 0.05²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0.5 × 40 × 0.0025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58368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400" b="1" baseline="-4000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0.05 J</a:t>
            </a:r>
            <a:endParaRPr lang="en-US" sz="1400" dirty="0"/>
          </a:p>
        </p:txBody>
      </p:sp>
      <p:sp>
        <p:nvSpPr>
          <p:cNvPr id="14" name="example"/>
          <p:cNvSpPr/>
          <p:nvPr/>
        </p:nvSpPr>
        <p:spPr>
          <a:xfrm>
            <a:off x="4306824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07992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4507992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kettle transfers 180 000 J in 1 minute. Find its power.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60 s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E ÷ t = 180 000 ÷ 60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4507992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07992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3000 W</a:t>
            </a:r>
            <a:endParaRPr lang="en-US" sz="1400" dirty="0"/>
          </a:p>
        </p:txBody>
      </p:sp>
      <p:sp>
        <p:nvSpPr>
          <p:cNvPr id="19" name="example"/>
          <p:cNvSpPr/>
          <p:nvPr/>
        </p:nvSpPr>
        <p:spPr>
          <a:xfrm>
            <a:off x="8156448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357616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8357616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crane does 24 000 J of work lifting a load in 12 s. Find its power.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W ÷ t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24 000 ÷ 12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8357616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357616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2000 W</a:t>
            </a:r>
            <a:endParaRPr lang="en-US" sz="1400" dirty="0"/>
          </a:p>
        </p:txBody>
      </p:sp>
      <p:sp>
        <p:nvSpPr>
          <p:cNvPr id="24" name="example"/>
          <p:cNvSpPr/>
          <p:nvPr/>
        </p:nvSpPr>
        <p:spPr>
          <a:xfrm>
            <a:off x="457200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58368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0.5 kg ball gains 20 J of GPE (g = 9.8 N/kg). How high was it lifted?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= E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÷ (m g)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20 ÷ (0.5 × 9.8)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= 4.1 m</a:t>
            </a:r>
            <a:endParaRPr lang="en-US" sz="1400" dirty="0"/>
          </a:p>
        </p:txBody>
      </p:sp>
      <p:sp>
        <p:nvSpPr>
          <p:cNvPr id="29" name="example"/>
          <p:cNvSpPr/>
          <p:nvPr/>
        </p:nvSpPr>
        <p:spPr>
          <a:xfrm>
            <a:off x="4306824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507992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4507992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ball is dropped from 5 m. Ignoring air resistance, find its landing speed (g = 9.8 N/kg).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GPE lost = KE gained: m g h = ½ m v²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√(2 g h) = √(2 × 9.8 × 5)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450799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50799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9.9 m/s</a:t>
            </a:r>
            <a:endParaRPr lang="en-US" sz="1400" dirty="0"/>
          </a:p>
        </p:txBody>
      </p:sp>
      <p:sp>
        <p:nvSpPr>
          <p:cNvPr id="34" name="example"/>
          <p:cNvSpPr/>
          <p:nvPr/>
        </p:nvSpPr>
        <p:spPr>
          <a:xfrm>
            <a:off x="8156448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357616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6" name="Text 33"/>
          <p:cNvSpPr txBox="1"/>
          <p:nvPr/>
        </p:nvSpPr>
        <p:spPr>
          <a:xfrm>
            <a:off x="8357616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36 000 J warms 2 kg of a metal by 10 °C. Find its specific heat capacity.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= ΔE ÷ (m Δθ)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36 000 ÷ (2 × 10)</a:t>
            </a:r>
            <a:endParaRPr lang="en-US" sz="1300" dirty="0"/>
          </a:p>
        </p:txBody>
      </p:sp>
      <p:sp>
        <p:nvSpPr>
          <p:cNvPr id="37" name="Shape 34"/>
          <p:cNvSpPr/>
          <p:nvPr/>
        </p:nvSpPr>
        <p:spPr>
          <a:xfrm>
            <a:off x="835761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835761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= 1800 J/kg °C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Efficiency &amp; Sankey diagrams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2743200"/>
          </a:xfrm>
          <a:prstGeom prst="roundRect">
            <a:avLst>
              <a:gd name="adj" fmla="val 3333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Sankey diagram</a:t>
            </a:r>
            <a:endParaRPr lang="en-US" sz="15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965960"/>
            <a:ext cx="5120640" cy="2011680"/>
          </a:xfrm>
          <a:prstGeom prst="rect">
            <a:avLst/>
          </a:prstGeom>
        </p:spPr>
      </p:pic>
      <p:sp>
        <p:nvSpPr>
          <p:cNvPr id="12" name="Efficiency"/>
          <p:cNvSpPr/>
          <p:nvPr/>
        </p:nvSpPr>
        <p:spPr>
          <a:xfrm>
            <a:off x="457200" y="4343400"/>
            <a:ext cx="5486400" cy="2011680"/>
          </a:xfrm>
          <a:prstGeom prst="roundRect">
            <a:avLst>
              <a:gd name="adj" fmla="val 4545"/>
            </a:avLst>
          </a:prstGeom>
          <a:solidFill>
            <a:srgbClr val="151C32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58368" y="448970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Efficiency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658368" y="4892040"/>
            <a:ext cx="5084064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= useful output ÷ total input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(energy or power).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100 for a percentage. No units; never more than 1 (100%).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 it: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lubricate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moving parts,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insulate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cut heat loss.</a:t>
            </a:r>
            <a:endParaRPr lang="en-US" sz="1350" dirty="0"/>
          </a:p>
        </p:txBody>
      </p:sp>
      <p:sp>
        <p:nvSpPr>
          <p:cNvPr id="15" name="example"/>
          <p:cNvSpPr/>
          <p:nvPr/>
        </p:nvSpPr>
        <p:spPr>
          <a:xfrm>
            <a:off x="6245352" y="1417320"/>
            <a:ext cx="5486400" cy="1554480"/>
          </a:xfrm>
          <a:prstGeom prst="roundRect">
            <a:avLst>
              <a:gd name="adj" fmla="val 5882"/>
            </a:avLst>
          </a:prstGeom>
          <a:solidFill>
            <a:srgbClr val="151C3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446520" y="1554480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7" name="Text 13"/>
          <p:cNvSpPr txBox="1"/>
          <p:nvPr/>
        </p:nvSpPr>
        <p:spPr>
          <a:xfrm>
            <a:off x="6446520" y="1828800"/>
            <a:ext cx="508406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motor is supplied with 400 W; its useful output is 300 W. Find its efficiency.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÷ 400 = 0.75</a:t>
            </a:r>
            <a:endParaRPr lang="en-US" sz="1250" dirty="0"/>
          </a:p>
        </p:txBody>
      </p:sp>
      <p:sp>
        <p:nvSpPr>
          <p:cNvPr id="18" name="Shape 14"/>
          <p:cNvSpPr/>
          <p:nvPr/>
        </p:nvSpPr>
        <p:spPr>
          <a:xfrm>
            <a:off x="6446520" y="244144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6446520" y="244144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= 75%</a:t>
            </a:r>
            <a:endParaRPr lang="en-US" sz="1400" dirty="0"/>
          </a:p>
        </p:txBody>
      </p:sp>
      <p:sp>
        <p:nvSpPr>
          <p:cNvPr id="20" name="example"/>
          <p:cNvSpPr/>
          <p:nvPr/>
        </p:nvSpPr>
        <p:spPr>
          <a:xfrm>
            <a:off x="6245352" y="3108960"/>
            <a:ext cx="5486400" cy="1554480"/>
          </a:xfrm>
          <a:prstGeom prst="roundRect">
            <a:avLst>
              <a:gd name="adj" fmla="val 5882"/>
            </a:avLst>
          </a:prstGeom>
          <a:solidFill>
            <a:srgbClr val="151C32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6446520" y="3246120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2" name="Text 18"/>
          <p:cNvSpPr txBox="1"/>
          <p:nvPr/>
        </p:nvSpPr>
        <p:spPr>
          <a:xfrm>
            <a:off x="6446520" y="3520440"/>
            <a:ext cx="508406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60% efficient bulb is supplied with 500 J. Find the useful energy output.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= 0.6 × 500</a:t>
            </a:r>
            <a:endParaRPr lang="en-US" sz="1250" dirty="0"/>
          </a:p>
        </p:txBody>
      </p:sp>
      <p:sp>
        <p:nvSpPr>
          <p:cNvPr id="23" name="Shape 19"/>
          <p:cNvSpPr/>
          <p:nvPr/>
        </p:nvSpPr>
        <p:spPr>
          <a:xfrm>
            <a:off x="6446520" y="413308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6446520" y="413308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= 300 J</a:t>
            </a:r>
            <a:endParaRPr lang="en-US" sz="1400" dirty="0"/>
          </a:p>
        </p:txBody>
      </p:sp>
      <p:sp>
        <p:nvSpPr>
          <p:cNvPr id="25" name="example"/>
          <p:cNvSpPr/>
          <p:nvPr/>
        </p:nvSpPr>
        <p:spPr>
          <a:xfrm>
            <a:off x="6245352" y="4800600"/>
            <a:ext cx="5486400" cy="1554480"/>
          </a:xfrm>
          <a:prstGeom prst="roundRect">
            <a:avLst>
              <a:gd name="adj" fmla="val 5882"/>
            </a:avLst>
          </a:prstGeom>
          <a:solidFill>
            <a:srgbClr val="151C32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6446520" y="4937760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7" name="Text 23"/>
          <p:cNvSpPr txBox="1"/>
          <p:nvPr/>
        </p:nvSpPr>
        <p:spPr>
          <a:xfrm>
            <a:off x="6446520" y="5212080"/>
            <a:ext cx="508406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1200 W heater is 90% efficient. How much power is wasted?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= 0.9 × 1200 = 1080 W;  wasted = 1200 − 1080</a:t>
            </a:r>
            <a:endParaRPr lang="en-US" sz="1250" dirty="0"/>
          </a:p>
        </p:txBody>
      </p:sp>
      <p:sp>
        <p:nvSpPr>
          <p:cNvPr id="28" name="Shape 24"/>
          <p:cNvSpPr/>
          <p:nvPr/>
        </p:nvSpPr>
        <p:spPr>
          <a:xfrm>
            <a:off x="6446520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</p:sp>
      <p:sp>
        <p:nvSpPr>
          <p:cNvPr id="29" name="Text 25"/>
          <p:cNvSpPr txBox="1"/>
          <p:nvPr/>
        </p:nvSpPr>
        <p:spPr>
          <a:xfrm>
            <a:off x="6446520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Wasted = 120 W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Wasted energy &amp; specific heat capacity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577840" cy="2697480"/>
          </a:xfrm>
          <a:prstGeom prst="roundRect">
            <a:avLst>
              <a:gd name="adj" fmla="val 3390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36192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practical: specific heat capacity</a:t>
            </a:r>
            <a:endParaRPr lang="en-US" sz="15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01952"/>
            <a:ext cx="5120640" cy="2130552"/>
          </a:xfrm>
          <a:prstGeom prst="rect">
            <a:avLst/>
          </a:prstGeom>
        </p:spPr>
      </p:pic>
      <p:sp>
        <p:nvSpPr>
          <p:cNvPr id="12" name="Method"/>
          <p:cNvSpPr/>
          <p:nvPr/>
        </p:nvSpPr>
        <p:spPr>
          <a:xfrm>
            <a:off x="457200" y="4297680"/>
            <a:ext cx="5577840" cy="2057400"/>
          </a:xfrm>
          <a:prstGeom prst="roundRect">
            <a:avLst>
              <a:gd name="adj" fmla="val 4444"/>
            </a:avLst>
          </a:prstGeom>
          <a:solidFill>
            <a:srgbClr val="151C32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58368" y="4443984"/>
            <a:ext cx="5175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658368" y="4846320"/>
            <a:ext cx="5175504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IV: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material  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DV: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temperature rise  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CV: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mass, insulation, p.d.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Record V and I; read the temperature every minute for 10 minutes.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Energy E = V × I × t. Plot temperature (y) against energy (x).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= 1 ÷ (gradient × mass)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Insulation reduces heat loss.</a:t>
            </a:r>
            <a:endParaRPr lang="en-US" sz="1250" dirty="0"/>
          </a:p>
        </p:txBody>
      </p:sp>
      <p:graphicFrame>
        <p:nvGraphicFramePr>
          <p:cNvPr id="15" name="Chart 0" descr=""/>
          <p:cNvGraphicFramePr/>
          <p:nvPr/>
        </p:nvGraphicFramePr>
        <p:xfrm>
          <a:off x="6309360" y="1417320"/>
          <a:ext cx="5422392" cy="2423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6" name="Reducing unwanted energy transfers"/>
          <p:cNvSpPr/>
          <p:nvPr/>
        </p:nvSpPr>
        <p:spPr>
          <a:xfrm>
            <a:off x="6309360" y="4069080"/>
            <a:ext cx="5422392" cy="2286000"/>
          </a:xfrm>
          <a:prstGeom prst="roundRect">
            <a:avLst>
              <a:gd name="adj" fmla="val 4000"/>
            </a:avLst>
          </a:prstGeom>
          <a:solidFill>
            <a:srgbClr val="151C32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510528" y="4215384"/>
            <a:ext cx="50200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Reducing unwanted energy transfers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6510528" y="4617720"/>
            <a:ext cx="5020056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Lubrication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(e.g. oil) reduces friction between moving parts.</a:t>
            </a:r>
            <a:endParaRPr lang="en-US" sz="1350" dirty="0"/>
          </a:p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Thermal insulation: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loft insulation, cavity walls, double glazing, thick walls.</a:t>
            </a:r>
            <a:endParaRPr lang="en-US" sz="1350" dirty="0"/>
          </a:p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 with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thermal conductivity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transfer energy more slowly.</a:t>
            </a:r>
            <a:endParaRPr lang="en-US" sz="1350" dirty="0"/>
          </a:p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Thicker walls → slower rate of cooling.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resources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11274552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1463040"/>
                <a:gridCol w="3931920"/>
                <a:gridCol w="4279392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Resource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Type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Advantages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Disadvantages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Fossil fuels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7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Non-renewable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Reliable; large output; can meet changing demand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Running out; CO₂ → global warming; SO₂ → acid rain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Nuclear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7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Non-renewable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Reliable; no CO₂; huge energy from little fuel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Radioactive waste; expensive to build &amp; decommission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Biofuels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Reliable; “carbon neutral”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 use; forests cleared to grow crops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pollution; low running cost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Unreliable – no wind, no power; noisy / visual impact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Hydroelectric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pollution; supply can be increased quickly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Flooding destroys habitats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Geothermal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Reliable – rocks always hot; small impact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in volcanic areas; may release gases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Tidal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reliable &amp; predictable; no pollution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Alters estuary habitats; fish harmed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Waves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pollution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Unreliable; disturbs seabed habitats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DDC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Renewable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pollution; reliable in sunny places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works in daylight; can’t increase supply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</a:tbl>
          </a:graphicData>
        </a:graphic>
      </p:graphicFrame>
      <p:sp>
        <p:nvSpPr>
          <p:cNvPr id="10" name="Trends"/>
          <p:cNvSpPr/>
          <p:nvPr/>
        </p:nvSpPr>
        <p:spPr>
          <a:xfrm>
            <a:off x="457200" y="5257800"/>
            <a:ext cx="1127455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58368" y="5404104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658368" y="5806440"/>
            <a:ext cx="10872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Renewables now generate around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UK electricity; gas and nuclear supply most of the rest. Barriers to more renewables: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new plants,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opposition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local sites, and higher bills.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7A2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7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ENERGY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7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every step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equation, substitute, then calculate – method marks are given even if the final answer is wrong.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4291584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4492752" y="1618488"/>
            <a:ext cx="512064" cy="51206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49275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5132832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 only the speed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4492752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</a:t>
            </a:r>
            <a:r>
              <a:rPr lang="en-US" sz="15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½ m v², square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first, then multiply by m and ½.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8125968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8327136" y="1618488"/>
            <a:ext cx="512064" cy="51206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32713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8967216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 units first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8327136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→ kg (÷ 1000), kJ → J (× 1000), minutes → s (× 60).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457200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298448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Δθ is a change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658368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change = final − start. Don’t use the final temperature.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291584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4492752" y="4201668"/>
            <a:ext cx="512064" cy="51206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449275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5132832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Efficiency sense-check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4492752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units, and never more than 1 (100%). If yours is bigger, you’ve divided the wrong way.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8125968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8327136" y="4201668"/>
            <a:ext cx="512064" cy="512064"/>
          </a:xfrm>
          <a:prstGeom prst="ellipse">
            <a:avLst/>
          </a:prstGeom>
          <a:solidFill>
            <a:srgbClr val="FF7A2F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832713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8967216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stores &amp; pathways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8327136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“chemical store → thermal store, by heating” – avoid “heat energy” or “movement energy”.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2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Circuits, resistance, mains &amp; the National Grid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Current, p.d. &amp; resistance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Current, potential difference &amp; resistance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1656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88544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 symbols, LDRs &amp; thermistors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Circuit symbols, LDRs &amp; thermistors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885440"/>
            <a:ext cx="3611880" cy="41656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30200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&amp; parallel circuits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Series &amp; parallel circuits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302000"/>
            <a:ext cx="3611880" cy="41656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71856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Mains &amp; the National Grid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Mains electricity &amp; the National Grid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718560"/>
            <a:ext cx="3611880" cy="41656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092440" y="413512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 equations</a:t>
            </a:r>
            <a:endParaRPr lang="en-US" sz="1250" dirty="0"/>
          </a:p>
        </p:txBody>
      </p:sp>
      <p:pic>
        <p:nvPicPr>
          <p:cNvPr id="20" name="Image 6" descr="preencoded.png">
            <a:hlinkClick r:id="rId13" tooltip="Electricity equations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4135120"/>
            <a:ext cx="3611880" cy="41656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092440" y="455168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 worked examples (1)</a:t>
            </a:r>
            <a:endParaRPr lang="en-US" sz="1250" dirty="0"/>
          </a:p>
        </p:txBody>
      </p:sp>
      <p:pic>
        <p:nvPicPr>
          <p:cNvPr id="22" name="Image 7" descr="preencoded.png">
            <a:hlinkClick r:id="rId15" tooltip="Electricity worked examples (1)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0" y="4551680"/>
            <a:ext cx="3611880" cy="416560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8092440" y="496824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 worked examples (2)</a:t>
            </a:r>
            <a:endParaRPr lang="en-US" sz="1250" dirty="0"/>
          </a:p>
        </p:txBody>
      </p:sp>
      <p:pic>
        <p:nvPicPr>
          <p:cNvPr id="24" name="Image 8" descr="preencoded.png">
            <a:hlinkClick r:id="rId17" tooltip="Electricity worked examples (2)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1000" y="4968240"/>
            <a:ext cx="3611880" cy="416560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8092440" y="538480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practicals</a:t>
            </a:r>
            <a:endParaRPr lang="en-US" sz="1250" dirty="0"/>
          </a:p>
        </p:txBody>
      </p:sp>
      <p:pic>
        <p:nvPicPr>
          <p:cNvPr id="26" name="Image 9" descr="preencoded.png">
            <a:hlinkClick r:id="rId19" tooltip="Electricity required practicals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01000" y="5384800"/>
            <a:ext cx="3611880" cy="416560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8092440" y="5801360"/>
            <a:ext cx="352044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28" name="Image 10" descr="preencoded.png">
            <a:hlinkClick r:id="rId21" tooltip="Examiner tips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01000" y="5801360"/>
            <a:ext cx="3611880" cy="4165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Current, potential difference &amp; resistance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Current (I) · amps, A"/>
          <p:cNvSpPr/>
          <p:nvPr/>
        </p:nvSpPr>
        <p:spPr>
          <a:xfrm>
            <a:off x="457200" y="1417320"/>
            <a:ext cx="4206240" cy="1517904"/>
          </a:xfrm>
          <a:prstGeom prst="roundRect">
            <a:avLst>
              <a:gd name="adj" fmla="val 6024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63624"/>
            <a:ext cx="3803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(I) · amps, A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965960"/>
            <a:ext cx="380390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of flow of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Only flows in a complete circuit.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at every point in a single loop.</a:t>
            </a:r>
            <a:endParaRPr lang="en-US" sz="1350" dirty="0"/>
          </a:p>
        </p:txBody>
      </p:sp>
      <p:sp>
        <p:nvSpPr>
          <p:cNvPr id="12" name="Potential difference (V) · volts, V"/>
          <p:cNvSpPr/>
          <p:nvPr/>
        </p:nvSpPr>
        <p:spPr>
          <a:xfrm>
            <a:off x="457200" y="3118104"/>
            <a:ext cx="4206240" cy="1517904"/>
          </a:xfrm>
          <a:prstGeom prst="roundRect">
            <a:avLst>
              <a:gd name="adj" fmla="val 6024"/>
            </a:avLst>
          </a:prstGeom>
          <a:solidFill>
            <a:srgbClr val="151C3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64408"/>
            <a:ext cx="3803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Potential difference (V) · volts, V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658368" y="3666744"/>
            <a:ext cx="380390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“push” – energy transferred per unit charge.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with 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voltmeter in parallel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15" name="Resistance (R) · ohms, Ω"/>
          <p:cNvSpPr/>
          <p:nvPr/>
        </p:nvSpPr>
        <p:spPr>
          <a:xfrm>
            <a:off x="457200" y="4818888"/>
            <a:ext cx="4206240" cy="1517904"/>
          </a:xfrm>
          <a:prstGeom prst="roundRect">
            <a:avLst>
              <a:gd name="adj" fmla="val 6024"/>
            </a:avLst>
          </a:prstGeom>
          <a:solidFill>
            <a:srgbClr val="151C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58368" y="4965192"/>
            <a:ext cx="3803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Resistance (R) · ohms, Ω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58368" y="5367528"/>
            <a:ext cx="380390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Opposes the current.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I R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R → smaller current for the same p.d.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4937760" y="1417320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I–V characteristics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4937760" y="1874520"/>
            <a:ext cx="2176272" cy="4480560"/>
          </a:xfrm>
          <a:prstGeom prst="roundRect">
            <a:avLst>
              <a:gd name="adj" fmla="val 4202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5102352" y="1993392"/>
            <a:ext cx="1901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Ohmic conductor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5166360" y="3429000"/>
            <a:ext cx="1719072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6025896" y="2468880"/>
            <a:ext cx="0" cy="192024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23" name="Shape 20"/>
          <p:cNvSpPr/>
          <p:nvPr/>
        </p:nvSpPr>
        <p:spPr>
          <a:xfrm>
            <a:off x="5166360" y="2468880"/>
            <a:ext cx="1719072" cy="1920240"/>
          </a:xfrm>
          <a:custGeom>
            <a:avLst/>
            <a:gdLst/>
            <a:ahLst/>
            <a:cxnLst/>
            <a:rect l="l" t="t" r="r" b="b"/>
            <a:pathLst>
              <a:path w="1719072" h="1920240">
                <a:moveTo>
                  <a:pt x="0" y="1728216"/>
                </a:moveTo>
                <a:lnTo>
                  <a:pt x="28651" y="1702613"/>
                </a:lnTo>
                <a:lnTo>
                  <a:pt x="57302" y="1677010"/>
                </a:lnTo>
                <a:lnTo>
                  <a:pt x="85954" y="1651406"/>
                </a:lnTo>
                <a:lnTo>
                  <a:pt x="114605" y="1625803"/>
                </a:lnTo>
                <a:lnTo>
                  <a:pt x="143256" y="1600200"/>
                </a:lnTo>
                <a:lnTo>
                  <a:pt x="171907" y="1574597"/>
                </a:lnTo>
                <a:lnTo>
                  <a:pt x="200558" y="1548994"/>
                </a:lnTo>
                <a:lnTo>
                  <a:pt x="229210" y="1523390"/>
                </a:lnTo>
                <a:lnTo>
                  <a:pt x="257861" y="1497787"/>
                </a:lnTo>
                <a:lnTo>
                  <a:pt x="286512" y="1472184"/>
                </a:lnTo>
                <a:lnTo>
                  <a:pt x="315163" y="1446581"/>
                </a:lnTo>
                <a:lnTo>
                  <a:pt x="343814" y="1420978"/>
                </a:lnTo>
                <a:lnTo>
                  <a:pt x="372466" y="1395374"/>
                </a:lnTo>
                <a:lnTo>
                  <a:pt x="401117" y="1369771"/>
                </a:lnTo>
                <a:lnTo>
                  <a:pt x="429768" y="1344168"/>
                </a:lnTo>
                <a:lnTo>
                  <a:pt x="458419" y="1318565"/>
                </a:lnTo>
                <a:lnTo>
                  <a:pt x="487070" y="1292962"/>
                </a:lnTo>
                <a:lnTo>
                  <a:pt x="515722" y="1267358"/>
                </a:lnTo>
                <a:lnTo>
                  <a:pt x="544373" y="1241755"/>
                </a:lnTo>
                <a:lnTo>
                  <a:pt x="573024" y="1216152"/>
                </a:lnTo>
                <a:lnTo>
                  <a:pt x="601675" y="1190549"/>
                </a:lnTo>
                <a:lnTo>
                  <a:pt x="630326" y="1164946"/>
                </a:lnTo>
                <a:lnTo>
                  <a:pt x="658978" y="1139342"/>
                </a:lnTo>
                <a:lnTo>
                  <a:pt x="687629" y="1113739"/>
                </a:lnTo>
                <a:lnTo>
                  <a:pt x="716280" y="1088136"/>
                </a:lnTo>
                <a:lnTo>
                  <a:pt x="744931" y="1062533"/>
                </a:lnTo>
                <a:lnTo>
                  <a:pt x="773582" y="1036930"/>
                </a:lnTo>
                <a:lnTo>
                  <a:pt x="802234" y="1011326"/>
                </a:lnTo>
                <a:lnTo>
                  <a:pt x="830885" y="985723"/>
                </a:lnTo>
                <a:lnTo>
                  <a:pt x="859536" y="960120"/>
                </a:lnTo>
                <a:lnTo>
                  <a:pt x="888187" y="934517"/>
                </a:lnTo>
                <a:lnTo>
                  <a:pt x="916838" y="908914"/>
                </a:lnTo>
                <a:lnTo>
                  <a:pt x="945490" y="883310"/>
                </a:lnTo>
                <a:lnTo>
                  <a:pt x="974141" y="857707"/>
                </a:lnTo>
                <a:lnTo>
                  <a:pt x="1002792" y="832104"/>
                </a:lnTo>
                <a:lnTo>
                  <a:pt x="1031443" y="806501"/>
                </a:lnTo>
                <a:lnTo>
                  <a:pt x="1060094" y="780898"/>
                </a:lnTo>
                <a:lnTo>
                  <a:pt x="1088746" y="755294"/>
                </a:lnTo>
                <a:lnTo>
                  <a:pt x="1117397" y="729691"/>
                </a:lnTo>
                <a:lnTo>
                  <a:pt x="1146048" y="704088"/>
                </a:lnTo>
                <a:lnTo>
                  <a:pt x="1174699" y="678485"/>
                </a:lnTo>
                <a:lnTo>
                  <a:pt x="1203350" y="652882"/>
                </a:lnTo>
                <a:lnTo>
                  <a:pt x="1232002" y="627278"/>
                </a:lnTo>
                <a:lnTo>
                  <a:pt x="1260653" y="601675"/>
                </a:lnTo>
                <a:lnTo>
                  <a:pt x="1289304" y="576072"/>
                </a:lnTo>
                <a:lnTo>
                  <a:pt x="1317955" y="550469"/>
                </a:lnTo>
                <a:lnTo>
                  <a:pt x="1346606" y="524866"/>
                </a:lnTo>
                <a:lnTo>
                  <a:pt x="1375258" y="499262"/>
                </a:lnTo>
                <a:lnTo>
                  <a:pt x="1403909" y="473659"/>
                </a:lnTo>
                <a:lnTo>
                  <a:pt x="1432560" y="448056"/>
                </a:lnTo>
                <a:lnTo>
                  <a:pt x="1461211" y="422453"/>
                </a:lnTo>
                <a:lnTo>
                  <a:pt x="1489862" y="396850"/>
                </a:lnTo>
                <a:lnTo>
                  <a:pt x="1518514" y="371246"/>
                </a:lnTo>
                <a:lnTo>
                  <a:pt x="1547165" y="345643"/>
                </a:lnTo>
                <a:lnTo>
                  <a:pt x="1575816" y="320040"/>
                </a:lnTo>
                <a:lnTo>
                  <a:pt x="1604467" y="294437"/>
                </a:lnTo>
                <a:lnTo>
                  <a:pt x="1633118" y="268834"/>
                </a:lnTo>
                <a:lnTo>
                  <a:pt x="1661770" y="243230"/>
                </a:lnTo>
                <a:lnTo>
                  <a:pt x="1690421" y="217627"/>
                </a:lnTo>
                <a:lnTo>
                  <a:pt x="1719072" y="192024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D23F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4873752" y="34655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6099048" y="243230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5102352" y="4617720"/>
            <a:ext cx="18470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 line through origin: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∝ V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at constant temperature. R is constant.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7242048" y="1874520"/>
            <a:ext cx="2176272" cy="4480560"/>
          </a:xfrm>
          <a:prstGeom prst="roundRect">
            <a:avLst>
              <a:gd name="adj" fmla="val 4202"/>
            </a:avLst>
          </a:prstGeom>
          <a:solidFill>
            <a:srgbClr val="151C3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7406640" y="1993392"/>
            <a:ext cx="1901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Filament lamp</a:t>
            </a:r>
            <a:endParaRPr lang="en-US" sz="1350" dirty="0"/>
          </a:p>
        </p:txBody>
      </p:sp>
      <p:sp>
        <p:nvSpPr>
          <p:cNvPr id="29" name="Shape 26"/>
          <p:cNvSpPr/>
          <p:nvPr/>
        </p:nvSpPr>
        <p:spPr>
          <a:xfrm>
            <a:off x="7470648" y="3429000"/>
            <a:ext cx="1719072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30" name="Shape 27"/>
          <p:cNvSpPr/>
          <p:nvPr/>
        </p:nvSpPr>
        <p:spPr>
          <a:xfrm>
            <a:off x="8330184" y="2468880"/>
            <a:ext cx="0" cy="192024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31" name="Shape 28"/>
          <p:cNvSpPr/>
          <p:nvPr/>
        </p:nvSpPr>
        <p:spPr>
          <a:xfrm>
            <a:off x="7470648" y="2468880"/>
            <a:ext cx="1719072" cy="1920240"/>
          </a:xfrm>
          <a:custGeom>
            <a:avLst/>
            <a:gdLst/>
            <a:ahLst/>
            <a:cxnLst/>
            <a:rect l="l" t="t" r="r" b="b"/>
            <a:pathLst>
              <a:path w="1719072" h="1920240">
                <a:moveTo>
                  <a:pt x="0" y="1712296"/>
                </a:moveTo>
                <a:lnTo>
                  <a:pt x="28651" y="1705412"/>
                </a:lnTo>
                <a:lnTo>
                  <a:pt x="57302" y="1697824"/>
                </a:lnTo>
                <a:lnTo>
                  <a:pt x="85954" y="1689469"/>
                </a:lnTo>
                <a:lnTo>
                  <a:pt x="114605" y="1680277"/>
                </a:lnTo>
                <a:lnTo>
                  <a:pt x="143256" y="1670179"/>
                </a:lnTo>
                <a:lnTo>
                  <a:pt x="171907" y="1659099"/>
                </a:lnTo>
                <a:lnTo>
                  <a:pt x="200558" y="1646959"/>
                </a:lnTo>
                <a:lnTo>
                  <a:pt x="229210" y="1633680"/>
                </a:lnTo>
                <a:lnTo>
                  <a:pt x="257861" y="1619179"/>
                </a:lnTo>
                <a:lnTo>
                  <a:pt x="286512" y="1603373"/>
                </a:lnTo>
                <a:lnTo>
                  <a:pt x="315163" y="1586182"/>
                </a:lnTo>
                <a:lnTo>
                  <a:pt x="343814" y="1567526"/>
                </a:lnTo>
                <a:lnTo>
                  <a:pt x="372466" y="1547329"/>
                </a:lnTo>
                <a:lnTo>
                  <a:pt x="401117" y="1525521"/>
                </a:lnTo>
                <a:lnTo>
                  <a:pt x="429768" y="1502042"/>
                </a:lnTo>
                <a:lnTo>
                  <a:pt x="458419" y="1476840"/>
                </a:lnTo>
                <a:lnTo>
                  <a:pt x="487070" y="1449878"/>
                </a:lnTo>
                <a:lnTo>
                  <a:pt x="515722" y="1421136"/>
                </a:lnTo>
                <a:lnTo>
                  <a:pt x="544373" y="1390609"/>
                </a:lnTo>
                <a:lnTo>
                  <a:pt x="573024" y="1358317"/>
                </a:lnTo>
                <a:lnTo>
                  <a:pt x="601675" y="1324300"/>
                </a:lnTo>
                <a:lnTo>
                  <a:pt x="630326" y="1288627"/>
                </a:lnTo>
                <a:lnTo>
                  <a:pt x="658978" y="1251390"/>
                </a:lnTo>
                <a:lnTo>
                  <a:pt x="687629" y="1212709"/>
                </a:lnTo>
                <a:lnTo>
                  <a:pt x="716280" y="1172731"/>
                </a:lnTo>
                <a:lnTo>
                  <a:pt x="744931" y="1131628"/>
                </a:lnTo>
                <a:lnTo>
                  <a:pt x="773582" y="1089593"/>
                </a:lnTo>
                <a:lnTo>
                  <a:pt x="802234" y="1046842"/>
                </a:lnTo>
                <a:lnTo>
                  <a:pt x="830885" y="1003604"/>
                </a:lnTo>
                <a:lnTo>
                  <a:pt x="859536" y="960120"/>
                </a:lnTo>
                <a:lnTo>
                  <a:pt x="888187" y="916636"/>
                </a:lnTo>
                <a:lnTo>
                  <a:pt x="916838" y="873398"/>
                </a:lnTo>
                <a:lnTo>
                  <a:pt x="945490" y="830647"/>
                </a:lnTo>
                <a:lnTo>
                  <a:pt x="974141" y="788612"/>
                </a:lnTo>
                <a:lnTo>
                  <a:pt x="1002792" y="747509"/>
                </a:lnTo>
                <a:lnTo>
                  <a:pt x="1031443" y="707531"/>
                </a:lnTo>
                <a:lnTo>
                  <a:pt x="1060094" y="668850"/>
                </a:lnTo>
                <a:lnTo>
                  <a:pt x="1088746" y="631613"/>
                </a:lnTo>
                <a:lnTo>
                  <a:pt x="1117397" y="595940"/>
                </a:lnTo>
                <a:lnTo>
                  <a:pt x="1146048" y="561923"/>
                </a:lnTo>
                <a:lnTo>
                  <a:pt x="1174699" y="529631"/>
                </a:lnTo>
                <a:lnTo>
                  <a:pt x="1203350" y="499104"/>
                </a:lnTo>
                <a:lnTo>
                  <a:pt x="1232002" y="470362"/>
                </a:lnTo>
                <a:lnTo>
                  <a:pt x="1260653" y="443400"/>
                </a:lnTo>
                <a:lnTo>
                  <a:pt x="1289304" y="418198"/>
                </a:lnTo>
                <a:lnTo>
                  <a:pt x="1317955" y="394719"/>
                </a:lnTo>
                <a:lnTo>
                  <a:pt x="1346606" y="372911"/>
                </a:lnTo>
                <a:lnTo>
                  <a:pt x="1375258" y="352714"/>
                </a:lnTo>
                <a:lnTo>
                  <a:pt x="1403909" y="334058"/>
                </a:lnTo>
                <a:lnTo>
                  <a:pt x="1432560" y="316867"/>
                </a:lnTo>
                <a:lnTo>
                  <a:pt x="1461211" y="301061"/>
                </a:lnTo>
                <a:lnTo>
                  <a:pt x="1489862" y="286560"/>
                </a:lnTo>
                <a:lnTo>
                  <a:pt x="1518514" y="273281"/>
                </a:lnTo>
                <a:lnTo>
                  <a:pt x="1547165" y="261141"/>
                </a:lnTo>
                <a:lnTo>
                  <a:pt x="1575816" y="250061"/>
                </a:lnTo>
                <a:lnTo>
                  <a:pt x="1604467" y="239963"/>
                </a:lnTo>
                <a:lnTo>
                  <a:pt x="1633118" y="230771"/>
                </a:lnTo>
                <a:lnTo>
                  <a:pt x="1661770" y="222416"/>
                </a:lnTo>
                <a:lnTo>
                  <a:pt x="1690421" y="214828"/>
                </a:lnTo>
                <a:lnTo>
                  <a:pt x="1719072" y="207944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D23F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7178040" y="34655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8403336" y="243230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406640" y="4617720"/>
            <a:ext cx="18470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Curve flattens: filament heats up, so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 increases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9546336" y="1874520"/>
            <a:ext cx="2176272" cy="4480560"/>
          </a:xfrm>
          <a:prstGeom prst="roundRect">
            <a:avLst>
              <a:gd name="adj" fmla="val 4202"/>
            </a:avLst>
          </a:prstGeom>
          <a:solidFill>
            <a:srgbClr val="151C32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710928" y="1993392"/>
            <a:ext cx="1901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Diode</a:t>
            </a:r>
            <a:endParaRPr lang="en-US" sz="1350" dirty="0"/>
          </a:p>
        </p:txBody>
      </p:sp>
      <p:sp>
        <p:nvSpPr>
          <p:cNvPr id="37" name="Shape 34"/>
          <p:cNvSpPr/>
          <p:nvPr/>
        </p:nvSpPr>
        <p:spPr>
          <a:xfrm>
            <a:off x="9774936" y="3429000"/>
            <a:ext cx="1719072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38" name="Shape 35"/>
          <p:cNvSpPr/>
          <p:nvPr/>
        </p:nvSpPr>
        <p:spPr>
          <a:xfrm>
            <a:off x="10634472" y="2468880"/>
            <a:ext cx="0" cy="192024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39" name="Shape 36"/>
          <p:cNvSpPr/>
          <p:nvPr/>
        </p:nvSpPr>
        <p:spPr>
          <a:xfrm>
            <a:off x="9774936" y="2468880"/>
            <a:ext cx="1719072" cy="1920240"/>
          </a:xfrm>
          <a:custGeom>
            <a:avLst/>
            <a:gdLst/>
            <a:ahLst/>
            <a:cxnLst/>
            <a:rect l="l" t="t" r="r" b="b"/>
            <a:pathLst>
              <a:path w="1719072" h="1920240">
                <a:moveTo>
                  <a:pt x="0" y="960120"/>
                </a:moveTo>
                <a:lnTo>
                  <a:pt x="28651" y="960120"/>
                </a:lnTo>
                <a:lnTo>
                  <a:pt x="57302" y="960120"/>
                </a:lnTo>
                <a:lnTo>
                  <a:pt x="85954" y="960120"/>
                </a:lnTo>
                <a:lnTo>
                  <a:pt x="114605" y="960120"/>
                </a:lnTo>
                <a:lnTo>
                  <a:pt x="143256" y="960120"/>
                </a:lnTo>
                <a:lnTo>
                  <a:pt x="171907" y="960120"/>
                </a:lnTo>
                <a:lnTo>
                  <a:pt x="200558" y="960120"/>
                </a:lnTo>
                <a:lnTo>
                  <a:pt x="229210" y="960120"/>
                </a:lnTo>
                <a:lnTo>
                  <a:pt x="257861" y="960120"/>
                </a:lnTo>
                <a:lnTo>
                  <a:pt x="286512" y="960120"/>
                </a:lnTo>
                <a:lnTo>
                  <a:pt x="315163" y="960120"/>
                </a:lnTo>
                <a:lnTo>
                  <a:pt x="343814" y="960120"/>
                </a:lnTo>
                <a:lnTo>
                  <a:pt x="372466" y="960120"/>
                </a:lnTo>
                <a:lnTo>
                  <a:pt x="401117" y="960120"/>
                </a:lnTo>
                <a:lnTo>
                  <a:pt x="429768" y="960120"/>
                </a:lnTo>
                <a:lnTo>
                  <a:pt x="458419" y="960120"/>
                </a:lnTo>
                <a:lnTo>
                  <a:pt x="487070" y="960120"/>
                </a:lnTo>
                <a:lnTo>
                  <a:pt x="515722" y="960120"/>
                </a:lnTo>
                <a:lnTo>
                  <a:pt x="544373" y="960120"/>
                </a:lnTo>
                <a:lnTo>
                  <a:pt x="573024" y="960120"/>
                </a:lnTo>
                <a:lnTo>
                  <a:pt x="601675" y="960120"/>
                </a:lnTo>
                <a:lnTo>
                  <a:pt x="630326" y="960120"/>
                </a:lnTo>
                <a:lnTo>
                  <a:pt x="658978" y="960120"/>
                </a:lnTo>
                <a:lnTo>
                  <a:pt x="687629" y="960120"/>
                </a:lnTo>
                <a:lnTo>
                  <a:pt x="716280" y="960120"/>
                </a:lnTo>
                <a:lnTo>
                  <a:pt x="744931" y="960120"/>
                </a:lnTo>
                <a:lnTo>
                  <a:pt x="773582" y="960120"/>
                </a:lnTo>
                <a:lnTo>
                  <a:pt x="802234" y="960120"/>
                </a:lnTo>
                <a:lnTo>
                  <a:pt x="830885" y="960120"/>
                </a:lnTo>
                <a:lnTo>
                  <a:pt x="859536" y="960120"/>
                </a:lnTo>
                <a:lnTo>
                  <a:pt x="888187" y="960120"/>
                </a:lnTo>
                <a:lnTo>
                  <a:pt x="916838" y="960120"/>
                </a:lnTo>
                <a:lnTo>
                  <a:pt x="945490" y="960120"/>
                </a:lnTo>
                <a:lnTo>
                  <a:pt x="974141" y="960120"/>
                </a:lnTo>
                <a:lnTo>
                  <a:pt x="1002792" y="960120"/>
                </a:lnTo>
                <a:lnTo>
                  <a:pt x="1031443" y="960120"/>
                </a:lnTo>
                <a:lnTo>
                  <a:pt x="1060094" y="960120"/>
                </a:lnTo>
                <a:lnTo>
                  <a:pt x="1088746" y="960120"/>
                </a:lnTo>
                <a:lnTo>
                  <a:pt x="1117397" y="960120"/>
                </a:lnTo>
                <a:lnTo>
                  <a:pt x="1146048" y="960120"/>
                </a:lnTo>
                <a:lnTo>
                  <a:pt x="1174699" y="921715"/>
                </a:lnTo>
                <a:lnTo>
                  <a:pt x="1203350" y="844906"/>
                </a:lnTo>
                <a:lnTo>
                  <a:pt x="1232002" y="768096"/>
                </a:lnTo>
                <a:lnTo>
                  <a:pt x="1260653" y="691286"/>
                </a:lnTo>
                <a:lnTo>
                  <a:pt x="1289304" y="614477"/>
                </a:lnTo>
                <a:lnTo>
                  <a:pt x="1317955" y="537667"/>
                </a:lnTo>
                <a:lnTo>
                  <a:pt x="1346606" y="460858"/>
                </a:lnTo>
                <a:lnTo>
                  <a:pt x="1375258" y="384048"/>
                </a:lnTo>
                <a:lnTo>
                  <a:pt x="1403909" y="307238"/>
                </a:lnTo>
                <a:lnTo>
                  <a:pt x="1432560" y="230429"/>
                </a:lnTo>
                <a:lnTo>
                  <a:pt x="1461211" y="153619"/>
                </a:lnTo>
                <a:lnTo>
                  <a:pt x="1489862" y="76810"/>
                </a:lnTo>
                <a:lnTo>
                  <a:pt x="1518514" y="48006"/>
                </a:lnTo>
                <a:lnTo>
                  <a:pt x="1547165" y="48006"/>
                </a:lnTo>
                <a:lnTo>
                  <a:pt x="1575816" y="48006"/>
                </a:lnTo>
                <a:lnTo>
                  <a:pt x="1604467" y="48006"/>
                </a:lnTo>
                <a:lnTo>
                  <a:pt x="1633118" y="48006"/>
                </a:lnTo>
                <a:lnTo>
                  <a:pt x="1661770" y="48006"/>
                </a:lnTo>
                <a:lnTo>
                  <a:pt x="1690421" y="48006"/>
                </a:lnTo>
                <a:lnTo>
                  <a:pt x="1719072" y="48006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D23F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9482328" y="34655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10707624" y="243230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050" dirty="0"/>
          </a:p>
        </p:txBody>
      </p:sp>
      <p:sp>
        <p:nvSpPr>
          <p:cNvPr id="42" name="Text 39"/>
          <p:cNvSpPr txBox="1"/>
          <p:nvPr/>
        </p:nvSpPr>
        <p:spPr>
          <a:xfrm>
            <a:off x="9710928" y="4617720"/>
            <a:ext cx="18470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flows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way only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very high resistance in reverse.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Circuit symbols, LDRs &amp; thermistors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7320"/>
            <a:ext cx="6766560" cy="42976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57200" y="585216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Ammeters go in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voltmeters go in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across a component.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452360" y="1417320"/>
            <a:ext cx="4279392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7653528" y="1545336"/>
            <a:ext cx="39136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LDR – light dependent resistor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7726680" y="3429000"/>
            <a:ext cx="182880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14" name="Shape 10"/>
          <p:cNvSpPr/>
          <p:nvPr/>
        </p:nvSpPr>
        <p:spPr>
          <a:xfrm>
            <a:off x="7726680" y="2103120"/>
            <a:ext cx="0" cy="132588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15" name="Shape 11"/>
          <p:cNvSpPr/>
          <p:nvPr/>
        </p:nvSpPr>
        <p:spPr>
          <a:xfrm>
            <a:off x="7726680" y="2103120"/>
            <a:ext cx="1828800" cy="1325880"/>
          </a:xfrm>
          <a:custGeom>
            <a:avLst/>
            <a:gdLst/>
            <a:ahLst/>
            <a:cxnLst/>
            <a:rect l="l" t="t" r="r" b="b"/>
            <a:pathLst>
              <a:path w="1828800" h="1325880">
                <a:moveTo>
                  <a:pt x="36576" y="190494"/>
                </a:moveTo>
                <a:lnTo>
                  <a:pt x="79553" y="281739"/>
                </a:lnTo>
                <a:lnTo>
                  <a:pt x="122530" y="365099"/>
                </a:lnTo>
                <a:lnTo>
                  <a:pt x="165506" y="441255"/>
                </a:lnTo>
                <a:lnTo>
                  <a:pt x="208483" y="510830"/>
                </a:lnTo>
                <a:lnTo>
                  <a:pt x="251460" y="574392"/>
                </a:lnTo>
                <a:lnTo>
                  <a:pt x="294437" y="632460"/>
                </a:lnTo>
                <a:lnTo>
                  <a:pt x="337414" y="685511"/>
                </a:lnTo>
                <a:lnTo>
                  <a:pt x="380390" y="733977"/>
                </a:lnTo>
                <a:lnTo>
                  <a:pt x="423367" y="778254"/>
                </a:lnTo>
                <a:lnTo>
                  <a:pt x="466344" y="818705"/>
                </a:lnTo>
                <a:lnTo>
                  <a:pt x="509321" y="855660"/>
                </a:lnTo>
                <a:lnTo>
                  <a:pt x="552298" y="889422"/>
                </a:lnTo>
                <a:lnTo>
                  <a:pt x="595274" y="920266"/>
                </a:lnTo>
                <a:lnTo>
                  <a:pt x="638251" y="948444"/>
                </a:lnTo>
                <a:lnTo>
                  <a:pt x="681228" y="974187"/>
                </a:lnTo>
                <a:lnTo>
                  <a:pt x="724205" y="997706"/>
                </a:lnTo>
                <a:lnTo>
                  <a:pt x="767182" y="1019192"/>
                </a:lnTo>
                <a:lnTo>
                  <a:pt x="810158" y="1038821"/>
                </a:lnTo>
                <a:lnTo>
                  <a:pt x="853135" y="1056753"/>
                </a:lnTo>
                <a:lnTo>
                  <a:pt x="896112" y="1073136"/>
                </a:lnTo>
                <a:lnTo>
                  <a:pt x="939089" y="1088104"/>
                </a:lnTo>
                <a:lnTo>
                  <a:pt x="982066" y="1101777"/>
                </a:lnTo>
                <a:lnTo>
                  <a:pt x="1025042" y="1114269"/>
                </a:lnTo>
                <a:lnTo>
                  <a:pt x="1068019" y="1125682"/>
                </a:lnTo>
                <a:lnTo>
                  <a:pt x="1110996" y="1136108"/>
                </a:lnTo>
                <a:lnTo>
                  <a:pt x="1153973" y="1145633"/>
                </a:lnTo>
                <a:lnTo>
                  <a:pt x="1196950" y="1154335"/>
                </a:lnTo>
                <a:lnTo>
                  <a:pt x="1239926" y="1162285"/>
                </a:lnTo>
                <a:lnTo>
                  <a:pt x="1282903" y="1169548"/>
                </a:lnTo>
                <a:lnTo>
                  <a:pt x="1325880" y="1176183"/>
                </a:lnTo>
                <a:lnTo>
                  <a:pt x="1368857" y="1182245"/>
                </a:lnTo>
                <a:lnTo>
                  <a:pt x="1411834" y="1187783"/>
                </a:lnTo>
                <a:lnTo>
                  <a:pt x="1454810" y="1192843"/>
                </a:lnTo>
                <a:lnTo>
                  <a:pt x="1497787" y="1197465"/>
                </a:lnTo>
                <a:lnTo>
                  <a:pt x="1540764" y="1201687"/>
                </a:lnTo>
                <a:lnTo>
                  <a:pt x="1583741" y="1205545"/>
                </a:lnTo>
                <a:lnTo>
                  <a:pt x="1626718" y="1209070"/>
                </a:lnTo>
                <a:lnTo>
                  <a:pt x="1669694" y="1212289"/>
                </a:lnTo>
                <a:lnTo>
                  <a:pt x="1712671" y="1215231"/>
                </a:lnTo>
                <a:lnTo>
                  <a:pt x="1755648" y="1217918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D23F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7543800" y="34655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intensity</a:t>
            </a:r>
            <a:endParaRPr lang="en-US" sz="1050" dirty="0"/>
          </a:p>
        </p:txBody>
      </p:sp>
      <p:sp>
        <p:nvSpPr>
          <p:cNvPr id="17" name="Text 13"/>
          <p:cNvSpPr txBox="1"/>
          <p:nvPr/>
        </p:nvSpPr>
        <p:spPr>
          <a:xfrm>
            <a:off x="7799832" y="206654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</a:t>
            </a:r>
            <a:endParaRPr lang="en-US" sz="1050" dirty="0"/>
          </a:p>
        </p:txBody>
      </p:sp>
      <p:sp>
        <p:nvSpPr>
          <p:cNvPr id="18" name="Text 14"/>
          <p:cNvSpPr txBox="1"/>
          <p:nvPr/>
        </p:nvSpPr>
        <p:spPr>
          <a:xfrm>
            <a:off x="9784080" y="2057400"/>
            <a:ext cx="176479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Brighter → lower resistance.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Uses: outdoor lights, burglar alarms.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7452360" y="3977640"/>
            <a:ext cx="4279392" cy="2377440"/>
          </a:xfrm>
          <a:prstGeom prst="roundRect">
            <a:avLst>
              <a:gd name="adj" fmla="val 3846"/>
            </a:avLst>
          </a:prstGeom>
          <a:solidFill>
            <a:srgbClr val="151C3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7653528" y="4105656"/>
            <a:ext cx="39136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Thermistor</a:t>
            </a:r>
            <a:endParaRPr lang="en-US" sz="1500" dirty="0"/>
          </a:p>
        </p:txBody>
      </p:sp>
      <p:sp>
        <p:nvSpPr>
          <p:cNvPr id="21" name="Shape 17"/>
          <p:cNvSpPr/>
          <p:nvPr/>
        </p:nvSpPr>
        <p:spPr>
          <a:xfrm>
            <a:off x="7726680" y="5989320"/>
            <a:ext cx="182880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22" name="Shape 18"/>
          <p:cNvSpPr/>
          <p:nvPr/>
        </p:nvSpPr>
        <p:spPr>
          <a:xfrm>
            <a:off x="7726680" y="4663440"/>
            <a:ext cx="0" cy="132588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23" name="Shape 19"/>
          <p:cNvSpPr/>
          <p:nvPr/>
        </p:nvSpPr>
        <p:spPr>
          <a:xfrm>
            <a:off x="7726680" y="4663440"/>
            <a:ext cx="1828800" cy="1325880"/>
          </a:xfrm>
          <a:custGeom>
            <a:avLst/>
            <a:gdLst/>
            <a:ahLst/>
            <a:cxnLst/>
            <a:rect l="l" t="t" r="r" b="b"/>
            <a:pathLst>
              <a:path w="1828800" h="1325880">
                <a:moveTo>
                  <a:pt x="36576" y="190494"/>
                </a:moveTo>
                <a:lnTo>
                  <a:pt x="79553" y="281739"/>
                </a:lnTo>
                <a:lnTo>
                  <a:pt x="122530" y="365099"/>
                </a:lnTo>
                <a:lnTo>
                  <a:pt x="165506" y="441255"/>
                </a:lnTo>
                <a:lnTo>
                  <a:pt x="208483" y="510830"/>
                </a:lnTo>
                <a:lnTo>
                  <a:pt x="251460" y="574392"/>
                </a:lnTo>
                <a:lnTo>
                  <a:pt x="294437" y="632460"/>
                </a:lnTo>
                <a:lnTo>
                  <a:pt x="337414" y="685511"/>
                </a:lnTo>
                <a:lnTo>
                  <a:pt x="380390" y="733977"/>
                </a:lnTo>
                <a:lnTo>
                  <a:pt x="423367" y="778254"/>
                </a:lnTo>
                <a:lnTo>
                  <a:pt x="466344" y="818705"/>
                </a:lnTo>
                <a:lnTo>
                  <a:pt x="509321" y="855660"/>
                </a:lnTo>
                <a:lnTo>
                  <a:pt x="552298" y="889422"/>
                </a:lnTo>
                <a:lnTo>
                  <a:pt x="595274" y="920266"/>
                </a:lnTo>
                <a:lnTo>
                  <a:pt x="638251" y="948444"/>
                </a:lnTo>
                <a:lnTo>
                  <a:pt x="681228" y="974187"/>
                </a:lnTo>
                <a:lnTo>
                  <a:pt x="724205" y="997706"/>
                </a:lnTo>
                <a:lnTo>
                  <a:pt x="767182" y="1019192"/>
                </a:lnTo>
                <a:lnTo>
                  <a:pt x="810158" y="1038821"/>
                </a:lnTo>
                <a:lnTo>
                  <a:pt x="853135" y="1056753"/>
                </a:lnTo>
                <a:lnTo>
                  <a:pt x="896112" y="1073136"/>
                </a:lnTo>
                <a:lnTo>
                  <a:pt x="939089" y="1088104"/>
                </a:lnTo>
                <a:lnTo>
                  <a:pt x="982066" y="1101777"/>
                </a:lnTo>
                <a:lnTo>
                  <a:pt x="1025042" y="1114269"/>
                </a:lnTo>
                <a:lnTo>
                  <a:pt x="1068019" y="1125682"/>
                </a:lnTo>
                <a:lnTo>
                  <a:pt x="1110996" y="1136108"/>
                </a:lnTo>
                <a:lnTo>
                  <a:pt x="1153973" y="1145633"/>
                </a:lnTo>
                <a:lnTo>
                  <a:pt x="1196950" y="1154335"/>
                </a:lnTo>
                <a:lnTo>
                  <a:pt x="1239926" y="1162285"/>
                </a:lnTo>
                <a:lnTo>
                  <a:pt x="1282903" y="1169548"/>
                </a:lnTo>
                <a:lnTo>
                  <a:pt x="1325880" y="1176183"/>
                </a:lnTo>
                <a:lnTo>
                  <a:pt x="1368857" y="1182245"/>
                </a:lnTo>
                <a:lnTo>
                  <a:pt x="1411834" y="1187783"/>
                </a:lnTo>
                <a:lnTo>
                  <a:pt x="1454810" y="1192843"/>
                </a:lnTo>
                <a:lnTo>
                  <a:pt x="1497787" y="1197465"/>
                </a:lnTo>
                <a:lnTo>
                  <a:pt x="1540764" y="1201687"/>
                </a:lnTo>
                <a:lnTo>
                  <a:pt x="1583741" y="1205545"/>
                </a:lnTo>
                <a:lnTo>
                  <a:pt x="1626718" y="1209070"/>
                </a:lnTo>
                <a:lnTo>
                  <a:pt x="1669694" y="1212289"/>
                </a:lnTo>
                <a:lnTo>
                  <a:pt x="1712671" y="1215231"/>
                </a:lnTo>
                <a:lnTo>
                  <a:pt x="1755648" y="1217918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D23F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7543800" y="602589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</a:t>
            </a:r>
            <a:endParaRPr lang="en-US" sz="1050" dirty="0"/>
          </a:p>
        </p:txBody>
      </p:sp>
      <p:sp>
        <p:nvSpPr>
          <p:cNvPr id="25" name="Text 21"/>
          <p:cNvSpPr txBox="1"/>
          <p:nvPr/>
        </p:nvSpPr>
        <p:spPr>
          <a:xfrm>
            <a:off x="7799832" y="462686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</a:t>
            </a:r>
            <a:endParaRPr lang="en-US" sz="1050" dirty="0"/>
          </a:p>
        </p:txBody>
      </p:sp>
      <p:sp>
        <p:nvSpPr>
          <p:cNvPr id="26" name="Text 22"/>
          <p:cNvSpPr txBox="1"/>
          <p:nvPr/>
        </p:nvSpPr>
        <p:spPr>
          <a:xfrm>
            <a:off x="9784080" y="4617720"/>
            <a:ext cx="176479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Hotter → lower resistance.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Uses: thermostats, fire alarms.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&amp; parallel circuits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2926080"/>
          </a:xfrm>
          <a:prstGeom prst="roundRect">
            <a:avLst>
              <a:gd name="adj" fmla="val 3125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85800" y="15544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19659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loop – if one component breaks, everything stops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331720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2103120" y="233172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I₁ = I₂ = I₃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2103120" y="26243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everywhere in the loop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685800" y="2990088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P.d.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2103120" y="299008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500" b="1" baseline="-40000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</a:t>
            </a: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V₁ + V₂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2103120" y="328269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p.d. is shared between components</a:t>
            </a:r>
            <a:endParaRPr lang="en-US" sz="1150" dirty="0"/>
          </a:p>
        </p:txBody>
      </p:sp>
      <p:sp>
        <p:nvSpPr>
          <p:cNvPr id="18" name="Text 15"/>
          <p:cNvSpPr txBox="1"/>
          <p:nvPr/>
        </p:nvSpPr>
        <p:spPr>
          <a:xfrm>
            <a:off x="685800" y="3648456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2103120" y="364845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="1" baseline="-40000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</a:t>
            </a: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R₁ + R₂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2103120" y="39410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resistors increases total R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6245352" y="1417320"/>
            <a:ext cx="5486400" cy="2926080"/>
          </a:xfrm>
          <a:prstGeom prst="roundRect">
            <a:avLst>
              <a:gd name="adj" fmla="val 3125"/>
            </a:avLst>
          </a:prstGeom>
          <a:solidFill>
            <a:srgbClr val="151C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473952" y="15544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</a:t>
            </a:r>
            <a:endParaRPr lang="en-US" sz="2200" dirty="0"/>
          </a:p>
        </p:txBody>
      </p:sp>
      <p:sp>
        <p:nvSpPr>
          <p:cNvPr id="23" name="Text 20"/>
          <p:cNvSpPr txBox="1"/>
          <p:nvPr/>
        </p:nvSpPr>
        <p:spPr>
          <a:xfrm>
            <a:off x="6473952" y="19659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branches – one can fail, others keep working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6473952" y="2331720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7891272" y="233172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="1" baseline="-40000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</a:t>
            </a: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I₁ + I₂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7891272" y="26243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 currents add up to the total</a:t>
            </a:r>
            <a:endParaRPr lang="en-US" sz="1150" dirty="0"/>
          </a:p>
        </p:txBody>
      </p:sp>
      <p:sp>
        <p:nvSpPr>
          <p:cNvPr id="27" name="Text 24"/>
          <p:cNvSpPr txBox="1"/>
          <p:nvPr/>
        </p:nvSpPr>
        <p:spPr>
          <a:xfrm>
            <a:off x="6473952" y="2990088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P.d.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7891272" y="299008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V₁ = V₂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7891272" y="328269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branch gets the full supply p.d.</a:t>
            </a:r>
            <a:endParaRPr lang="en-US" sz="1150" dirty="0"/>
          </a:p>
        </p:txBody>
      </p:sp>
      <p:sp>
        <p:nvSpPr>
          <p:cNvPr id="30" name="Text 27"/>
          <p:cNvSpPr txBox="1"/>
          <p:nvPr/>
        </p:nvSpPr>
        <p:spPr>
          <a:xfrm>
            <a:off x="6473952" y="3648456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7891272" y="364845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="1" baseline="-40000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</a:t>
            </a:r>
            <a:r>
              <a:rPr lang="en-US" sz="15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smallest R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7891272" y="39410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resistors decreases total R</a:t>
            </a:r>
            <a:endParaRPr lang="en-US" sz="1150" dirty="0"/>
          </a:p>
        </p:txBody>
      </p:sp>
      <p:sp>
        <p:nvSpPr>
          <p:cNvPr id="33" name="Shape 30"/>
          <p:cNvSpPr/>
          <p:nvPr/>
        </p:nvSpPr>
        <p:spPr>
          <a:xfrm>
            <a:off x="457200" y="4526280"/>
            <a:ext cx="5486400" cy="1828800"/>
          </a:xfrm>
          <a:prstGeom prst="roundRect">
            <a:avLst>
              <a:gd name="adj" fmla="val 5000"/>
            </a:avLst>
          </a:prstGeom>
          <a:solidFill>
            <a:srgbClr val="151C32"/>
          </a:solidFill>
          <a:ln/>
        </p:spPr>
      </p:sp>
      <p:pic>
        <p:nvPicPr>
          <p:cNvPr id="3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572000"/>
            <a:ext cx="5120640" cy="1737360"/>
          </a:xfrm>
          <a:prstGeom prst="rect">
            <a:avLst/>
          </a:prstGeom>
        </p:spPr>
      </p:pic>
      <p:sp>
        <p:nvSpPr>
          <p:cNvPr id="35" name="Shape 31"/>
          <p:cNvSpPr/>
          <p:nvPr/>
        </p:nvSpPr>
        <p:spPr>
          <a:xfrm>
            <a:off x="6245352" y="4526280"/>
            <a:ext cx="5486400" cy="1828800"/>
          </a:xfrm>
          <a:prstGeom prst="roundRect">
            <a:avLst>
              <a:gd name="adj" fmla="val 5000"/>
            </a:avLst>
          </a:prstGeom>
          <a:solidFill>
            <a:srgbClr val="151C32"/>
          </a:solidFill>
          <a:ln/>
        </p:spPr>
      </p:sp>
      <p:pic>
        <p:nvPicPr>
          <p:cNvPr id="3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232" y="4572000"/>
            <a:ext cx="5120640" cy="17373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Mains electricity &amp; the National Grid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1783080" cy="1371600"/>
          </a:xfrm>
          <a:prstGeom prst="roundRect">
            <a:avLst>
              <a:gd name="adj" fmla="val 666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" y="150876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230 V</a:t>
            </a:r>
            <a:endParaRPr lang="en-US" sz="32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22585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 mains p.d.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2423160" y="1417320"/>
            <a:ext cx="1783080" cy="1371600"/>
          </a:xfrm>
          <a:prstGeom prst="roundRect">
            <a:avLst>
              <a:gd name="adj" fmla="val 6667"/>
            </a:avLst>
          </a:prstGeom>
          <a:solidFill>
            <a:srgbClr val="151C3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2423160" y="150876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Hz</a:t>
            </a:r>
            <a:endParaRPr lang="en-US" sz="3200" dirty="0"/>
          </a:p>
        </p:txBody>
      </p:sp>
      <p:sp>
        <p:nvSpPr>
          <p:cNvPr id="14" name="Text 11"/>
          <p:cNvSpPr txBox="1"/>
          <p:nvPr/>
        </p:nvSpPr>
        <p:spPr>
          <a:xfrm>
            <a:off x="2423160" y="22585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 mains frequency</a:t>
            </a:r>
            <a:endParaRPr lang="en-US" sz="1150" dirty="0"/>
          </a:p>
        </p:txBody>
      </p:sp>
      <p:sp>
        <p:nvSpPr>
          <p:cNvPr id="15" name="AC vs DC"/>
          <p:cNvSpPr/>
          <p:nvPr/>
        </p:nvSpPr>
        <p:spPr>
          <a:xfrm>
            <a:off x="4389120" y="1417320"/>
            <a:ext cx="7342632" cy="1371600"/>
          </a:xfrm>
          <a:prstGeom prst="roundRect">
            <a:avLst>
              <a:gd name="adj" fmla="val 6667"/>
            </a:avLst>
          </a:prstGeom>
          <a:solidFill>
            <a:srgbClr val="151C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590288" y="1563624"/>
            <a:ext cx="69402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 vs DC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4590288" y="1965960"/>
            <a:ext cx="694029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 (alternating current):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constantly changes direction – the mains supply.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 (direct current):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flows in one direction only – from cells and batteries.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457200" y="3017520"/>
            <a:ext cx="5486400" cy="3337560"/>
          </a:xfrm>
          <a:prstGeom prst="roundRect">
            <a:avLst>
              <a:gd name="adj" fmla="val 2740"/>
            </a:avLst>
          </a:prstGeom>
          <a:solidFill>
            <a:srgbClr val="151C32"/>
          </a:solidFill>
          <a:ln/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072384"/>
            <a:ext cx="5303520" cy="2816352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640080" y="594360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Touching the live wire → electric shock, even with the switch off.</a:t>
            </a:r>
            <a:endParaRPr lang="en-US" sz="1250" dirty="0"/>
          </a:p>
        </p:txBody>
      </p:sp>
      <p:sp>
        <p:nvSpPr>
          <p:cNvPr id="21" name="Shape 17"/>
          <p:cNvSpPr/>
          <p:nvPr/>
        </p:nvSpPr>
        <p:spPr>
          <a:xfrm>
            <a:off x="6245352" y="3017520"/>
            <a:ext cx="5486400" cy="3337560"/>
          </a:xfrm>
          <a:prstGeom prst="roundRect">
            <a:avLst>
              <a:gd name="adj" fmla="val 2740"/>
            </a:avLst>
          </a:prstGeom>
          <a:solidFill>
            <a:srgbClr val="151C3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6446520" y="315468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National Grid</a:t>
            </a:r>
            <a:endParaRPr lang="en-US" sz="1500" dirty="0"/>
          </a:p>
        </p:txBody>
      </p:sp>
      <p:sp>
        <p:nvSpPr>
          <p:cNvPr id="23" name="Shape 19"/>
          <p:cNvSpPr/>
          <p:nvPr/>
        </p:nvSpPr>
        <p:spPr>
          <a:xfrm>
            <a:off x="6446520" y="3611880"/>
            <a:ext cx="932688" cy="868680"/>
          </a:xfrm>
          <a:prstGeom prst="roundRect">
            <a:avLst>
              <a:gd name="adj" fmla="val 8421"/>
            </a:avLst>
          </a:prstGeom>
          <a:solidFill>
            <a:srgbClr val="FFD23F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6483096" y="3611880"/>
            <a:ext cx="859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station</a:t>
            </a:r>
            <a:endParaRPr lang="en-US" sz="1050" dirty="0"/>
          </a:p>
        </p:txBody>
      </p:sp>
      <p:sp>
        <p:nvSpPr>
          <p:cNvPr id="25" name="Shape 21"/>
          <p:cNvSpPr/>
          <p:nvPr/>
        </p:nvSpPr>
        <p:spPr>
          <a:xfrm>
            <a:off x="7488936" y="3611880"/>
            <a:ext cx="932688" cy="868680"/>
          </a:xfrm>
          <a:prstGeom prst="roundRect">
            <a:avLst>
              <a:gd name="adj" fmla="val 8421"/>
            </a:avLst>
          </a:prstGeom>
          <a:solidFill>
            <a:srgbClr val="1D2643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7525512" y="3611880"/>
            <a:ext cx="859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Step-up transformer</a:t>
            </a:r>
            <a:endParaRPr lang="en-US" sz="1050" dirty="0"/>
          </a:p>
        </p:txBody>
      </p:sp>
      <p:sp>
        <p:nvSpPr>
          <p:cNvPr id="27" name="Shape 23"/>
          <p:cNvSpPr/>
          <p:nvPr/>
        </p:nvSpPr>
        <p:spPr>
          <a:xfrm>
            <a:off x="8531352" y="3611880"/>
            <a:ext cx="932688" cy="868680"/>
          </a:xfrm>
          <a:prstGeom prst="roundRect">
            <a:avLst>
              <a:gd name="adj" fmla="val 8421"/>
            </a:avLst>
          </a:prstGeom>
          <a:solidFill>
            <a:srgbClr val="FFD23F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8567928" y="3611880"/>
            <a:ext cx="859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Transmission cables</a:t>
            </a:r>
            <a:endParaRPr lang="en-US" sz="1050" dirty="0"/>
          </a:p>
        </p:txBody>
      </p:sp>
      <p:sp>
        <p:nvSpPr>
          <p:cNvPr id="29" name="Shape 25"/>
          <p:cNvSpPr/>
          <p:nvPr/>
        </p:nvSpPr>
        <p:spPr>
          <a:xfrm>
            <a:off x="9573768" y="3611880"/>
            <a:ext cx="932688" cy="868680"/>
          </a:xfrm>
          <a:prstGeom prst="roundRect">
            <a:avLst>
              <a:gd name="adj" fmla="val 8421"/>
            </a:avLst>
          </a:prstGeom>
          <a:solidFill>
            <a:srgbClr val="1D2643"/>
          </a:solidFill>
          <a:ln/>
        </p:spPr>
      </p:sp>
      <p:sp>
        <p:nvSpPr>
          <p:cNvPr id="30" name="Text 26"/>
          <p:cNvSpPr txBox="1"/>
          <p:nvPr/>
        </p:nvSpPr>
        <p:spPr>
          <a:xfrm>
            <a:off x="9610344" y="3611880"/>
            <a:ext cx="859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Step-down transformer</a:t>
            </a:r>
            <a:endParaRPr lang="en-US" sz="1050" dirty="0"/>
          </a:p>
        </p:txBody>
      </p:sp>
      <p:sp>
        <p:nvSpPr>
          <p:cNvPr id="31" name="Shape 27"/>
          <p:cNvSpPr/>
          <p:nvPr/>
        </p:nvSpPr>
        <p:spPr>
          <a:xfrm>
            <a:off x="10616184" y="3611880"/>
            <a:ext cx="932688" cy="868680"/>
          </a:xfrm>
          <a:prstGeom prst="roundRect">
            <a:avLst>
              <a:gd name="adj" fmla="val 8421"/>
            </a:avLst>
          </a:prstGeom>
          <a:solidFill>
            <a:srgbClr val="FFD23F"/>
          </a:solidFill>
          <a:ln/>
        </p:spPr>
      </p:sp>
      <p:sp>
        <p:nvSpPr>
          <p:cNvPr id="32" name="Text 28"/>
          <p:cNvSpPr txBox="1"/>
          <p:nvPr/>
        </p:nvSpPr>
        <p:spPr>
          <a:xfrm>
            <a:off x="10652760" y="3611880"/>
            <a:ext cx="859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Homes</a:t>
            </a:r>
            <a:endParaRPr lang="en-US" sz="1050" dirty="0"/>
          </a:p>
        </p:txBody>
      </p:sp>
      <p:sp>
        <p:nvSpPr>
          <p:cNvPr id="33" name="Text 29"/>
          <p:cNvSpPr txBox="1"/>
          <p:nvPr/>
        </p:nvSpPr>
        <p:spPr>
          <a:xfrm>
            <a:off x="6446520" y="461772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Step-up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transformers raise the p.d. to very high values, so the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is low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less energy wasted heating the cables → efficient.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Step-down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transformers lower the p.d. to 230 V for use in homes.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 equations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q Charge flow"/>
          <p:cNvSpPr/>
          <p:nvPr/>
        </p:nvSpPr>
        <p:spPr>
          <a:xfrm>
            <a:off x="457200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FLOW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093976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093976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18</a:t>
            </a:r>
            <a:endParaRPr lang="en-US" sz="950" dirty="0"/>
          </a:p>
        </p:txBody>
      </p:sp>
      <p:pic>
        <p:nvPicPr>
          <p:cNvPr id="13" name="Image 1" descr="preencoded.png">
            <a:hlinkClick r:id="rId4" tooltip="Worked example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976" y="1527048"/>
            <a:ext cx="914400" cy="27432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6928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I t</a:t>
            </a:r>
            <a:endParaRPr lang="en-US" sz="2800" dirty="0"/>
          </a:p>
        </p:txBody>
      </p:sp>
      <p:sp>
        <p:nvSpPr>
          <p:cNvPr id="15" name="Text 11"/>
          <p:cNvSpPr txBox="1"/>
          <p:nvPr/>
        </p:nvSpPr>
        <p:spPr>
          <a:xfrm>
            <a:off x="621792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in C · I in A · t in s</a:t>
            </a:r>
            <a:endParaRPr lang="en-US" sz="1100" dirty="0"/>
          </a:p>
        </p:txBody>
      </p:sp>
      <p:sp>
        <p:nvSpPr>
          <p:cNvPr id="16" name="eq Ohm’s law"/>
          <p:cNvSpPr/>
          <p:nvPr/>
        </p:nvSpPr>
        <p:spPr>
          <a:xfrm>
            <a:off x="3319272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483864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OHM’S LAW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4956048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4956048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18</a:t>
            </a:r>
            <a:endParaRPr lang="en-US" sz="950" dirty="0"/>
          </a:p>
        </p:txBody>
      </p:sp>
      <p:pic>
        <p:nvPicPr>
          <p:cNvPr id="20" name="Image 2" descr="preencoded.png">
            <a:hlinkClick r:id="rId6" tooltip="Worked example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6048" y="1527048"/>
            <a:ext cx="914400" cy="27432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3429000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I R</a:t>
            </a:r>
            <a:endParaRPr lang="en-US" sz="2800" dirty="0"/>
          </a:p>
        </p:txBody>
      </p:sp>
      <p:sp>
        <p:nvSpPr>
          <p:cNvPr id="22" name="Text 17"/>
          <p:cNvSpPr txBox="1"/>
          <p:nvPr/>
        </p:nvSpPr>
        <p:spPr>
          <a:xfrm>
            <a:off x="3483864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in V · I in A · R in Ω</a:t>
            </a:r>
            <a:endParaRPr lang="en-US" sz="1100" dirty="0"/>
          </a:p>
        </p:txBody>
      </p:sp>
      <p:sp>
        <p:nvSpPr>
          <p:cNvPr id="23" name="eq Power (V &amp; I)"/>
          <p:cNvSpPr/>
          <p:nvPr/>
        </p:nvSpPr>
        <p:spPr>
          <a:xfrm>
            <a:off x="6181344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6345936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(V &amp; I)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7818120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818120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19</a:t>
            </a:r>
            <a:endParaRPr lang="en-US" sz="950" dirty="0"/>
          </a:p>
        </p:txBody>
      </p:sp>
      <p:pic>
        <p:nvPicPr>
          <p:cNvPr id="27" name="Image 3" descr="preencoded.png">
            <a:hlinkClick r:id="rId8" tooltip="Worked example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8120" y="1527048"/>
            <a:ext cx="914400" cy="27432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291072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V I</a:t>
            </a:r>
            <a:endParaRPr lang="en-US" sz="2800" dirty="0"/>
          </a:p>
        </p:txBody>
      </p:sp>
      <p:sp>
        <p:nvSpPr>
          <p:cNvPr id="29" name="Text 23"/>
          <p:cNvSpPr txBox="1"/>
          <p:nvPr/>
        </p:nvSpPr>
        <p:spPr>
          <a:xfrm>
            <a:off x="6345936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in W · V in V · I in A</a:t>
            </a:r>
            <a:endParaRPr lang="en-US" sz="1100" dirty="0"/>
          </a:p>
        </p:txBody>
      </p:sp>
      <p:sp>
        <p:nvSpPr>
          <p:cNvPr id="30" name="eq Power (I &amp; R)"/>
          <p:cNvSpPr/>
          <p:nvPr/>
        </p:nvSpPr>
        <p:spPr>
          <a:xfrm>
            <a:off x="9043416" y="141732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208008" y="154533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(I &amp; R)</a:t>
            </a:r>
            <a:endParaRPr lang="en-US" sz="1050" dirty="0"/>
          </a:p>
        </p:txBody>
      </p:sp>
      <p:sp>
        <p:nvSpPr>
          <p:cNvPr id="32" name="Shape 26"/>
          <p:cNvSpPr/>
          <p:nvPr/>
        </p:nvSpPr>
        <p:spPr>
          <a:xfrm>
            <a:off x="10680192" y="152704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33" name="Text 27"/>
          <p:cNvSpPr txBox="1"/>
          <p:nvPr/>
        </p:nvSpPr>
        <p:spPr>
          <a:xfrm>
            <a:off x="10680192" y="15270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18</a:t>
            </a:r>
            <a:endParaRPr lang="en-US" sz="950" dirty="0"/>
          </a:p>
        </p:txBody>
      </p:sp>
      <p:pic>
        <p:nvPicPr>
          <p:cNvPr id="34" name="Image 4" descr="preencoded.png">
            <a:hlinkClick r:id="rId10" tooltip="Worked example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80192" y="1527048"/>
            <a:ext cx="914400" cy="274320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9153144" y="183794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I² R</a:t>
            </a:r>
            <a:endParaRPr lang="en-US" sz="2800" dirty="0"/>
          </a:p>
        </p:txBody>
      </p:sp>
      <p:sp>
        <p:nvSpPr>
          <p:cNvPr id="36" name="Text 29"/>
          <p:cNvSpPr txBox="1"/>
          <p:nvPr/>
        </p:nvSpPr>
        <p:spPr>
          <a:xfrm>
            <a:off x="9208008" y="320040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in W · I in A · R in Ω</a:t>
            </a:r>
            <a:endParaRPr lang="en-US" sz="1100" dirty="0"/>
          </a:p>
        </p:txBody>
      </p:sp>
      <p:sp>
        <p:nvSpPr>
          <p:cNvPr id="37" name="eq Energy (power)"/>
          <p:cNvSpPr/>
          <p:nvPr/>
        </p:nvSpPr>
        <p:spPr>
          <a:xfrm>
            <a:off x="457200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621792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(POWER)</a:t>
            </a:r>
            <a:endParaRPr lang="en-US" sz="1050" dirty="0"/>
          </a:p>
        </p:txBody>
      </p:sp>
      <p:sp>
        <p:nvSpPr>
          <p:cNvPr id="39" name="Shape 32"/>
          <p:cNvSpPr/>
          <p:nvPr/>
        </p:nvSpPr>
        <p:spPr>
          <a:xfrm>
            <a:off x="2093976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40" name="Text 33"/>
          <p:cNvSpPr txBox="1"/>
          <p:nvPr/>
        </p:nvSpPr>
        <p:spPr>
          <a:xfrm>
            <a:off x="2093976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18</a:t>
            </a:r>
            <a:endParaRPr lang="en-US" sz="950" dirty="0"/>
          </a:p>
        </p:txBody>
      </p:sp>
      <p:pic>
        <p:nvPicPr>
          <p:cNvPr id="41" name="Image 5" descr="preencoded.png">
            <a:hlinkClick r:id="rId12" tooltip="Worked example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93976" y="4087368"/>
            <a:ext cx="914400" cy="274320"/>
          </a:xfrm>
          <a:prstGeom prst="rect">
            <a:avLst/>
          </a:prstGeom>
        </p:spPr>
      </p:pic>
      <p:sp>
        <p:nvSpPr>
          <p:cNvPr id="42" name="Text 34"/>
          <p:cNvSpPr txBox="1"/>
          <p:nvPr/>
        </p:nvSpPr>
        <p:spPr>
          <a:xfrm>
            <a:off x="566928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P t</a:t>
            </a:r>
            <a:endParaRPr lang="en-US" sz="2800" dirty="0"/>
          </a:p>
        </p:txBody>
      </p:sp>
      <p:sp>
        <p:nvSpPr>
          <p:cNvPr id="43" name="Text 35"/>
          <p:cNvSpPr txBox="1"/>
          <p:nvPr/>
        </p:nvSpPr>
        <p:spPr>
          <a:xfrm>
            <a:off x="621792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in J · P in W · t in s</a:t>
            </a:r>
            <a:endParaRPr lang="en-US" sz="1100" dirty="0"/>
          </a:p>
        </p:txBody>
      </p:sp>
      <p:sp>
        <p:nvSpPr>
          <p:cNvPr id="44" name="eq Energy (charge)"/>
          <p:cNvSpPr/>
          <p:nvPr/>
        </p:nvSpPr>
        <p:spPr>
          <a:xfrm>
            <a:off x="3319272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3483864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(CHARGE)</a:t>
            </a:r>
            <a:endParaRPr lang="en-US" sz="1050" dirty="0"/>
          </a:p>
        </p:txBody>
      </p:sp>
      <p:sp>
        <p:nvSpPr>
          <p:cNvPr id="46" name="Shape 38"/>
          <p:cNvSpPr/>
          <p:nvPr/>
        </p:nvSpPr>
        <p:spPr>
          <a:xfrm>
            <a:off x="4956048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47" name="Text 39"/>
          <p:cNvSpPr txBox="1"/>
          <p:nvPr/>
        </p:nvSpPr>
        <p:spPr>
          <a:xfrm>
            <a:off x="4956048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19</a:t>
            </a:r>
            <a:endParaRPr lang="en-US" sz="950" dirty="0"/>
          </a:p>
        </p:txBody>
      </p:sp>
      <p:pic>
        <p:nvPicPr>
          <p:cNvPr id="48" name="Image 6" descr="preencoded.png">
            <a:hlinkClick r:id="rId14" tooltip="Worked example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6048" y="4087368"/>
            <a:ext cx="914400" cy="274320"/>
          </a:xfrm>
          <a:prstGeom prst="rect">
            <a:avLst/>
          </a:prstGeom>
        </p:spPr>
      </p:pic>
      <p:sp>
        <p:nvSpPr>
          <p:cNvPr id="49" name="Text 40"/>
          <p:cNvSpPr txBox="1"/>
          <p:nvPr/>
        </p:nvSpPr>
        <p:spPr>
          <a:xfrm>
            <a:off x="3429000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Q V</a:t>
            </a:r>
            <a:endParaRPr lang="en-US" sz="2800" dirty="0"/>
          </a:p>
        </p:txBody>
      </p:sp>
      <p:sp>
        <p:nvSpPr>
          <p:cNvPr id="50" name="Text 41"/>
          <p:cNvSpPr txBox="1"/>
          <p:nvPr/>
        </p:nvSpPr>
        <p:spPr>
          <a:xfrm>
            <a:off x="3483864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in J · Q in C · V in V</a:t>
            </a:r>
            <a:endParaRPr lang="en-US" sz="1100" dirty="0"/>
          </a:p>
        </p:txBody>
      </p:sp>
      <p:sp>
        <p:nvSpPr>
          <p:cNvPr id="51" name="eq Series resistance"/>
          <p:cNvSpPr/>
          <p:nvPr/>
        </p:nvSpPr>
        <p:spPr>
          <a:xfrm>
            <a:off x="6181344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52" name="Text 43"/>
          <p:cNvSpPr txBox="1"/>
          <p:nvPr/>
        </p:nvSpPr>
        <p:spPr>
          <a:xfrm>
            <a:off x="6345936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RESISTANCE</a:t>
            </a:r>
            <a:endParaRPr lang="en-US" sz="1050" dirty="0"/>
          </a:p>
        </p:txBody>
      </p:sp>
      <p:sp>
        <p:nvSpPr>
          <p:cNvPr id="53" name="Shape 44"/>
          <p:cNvSpPr/>
          <p:nvPr/>
        </p:nvSpPr>
        <p:spPr>
          <a:xfrm>
            <a:off x="7818120" y="4087368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54" name="Text 45"/>
          <p:cNvSpPr txBox="1"/>
          <p:nvPr/>
        </p:nvSpPr>
        <p:spPr>
          <a:xfrm>
            <a:off x="7818120" y="40873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› 18</a:t>
            </a:r>
            <a:endParaRPr lang="en-US" sz="950" dirty="0"/>
          </a:p>
        </p:txBody>
      </p:sp>
      <p:pic>
        <p:nvPicPr>
          <p:cNvPr id="55" name="Image 7" descr="preencoded.png">
            <a:hlinkClick r:id="rId16" tooltip="Worked example" action="ppaction://hlinksldjump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18120" y="4087368"/>
            <a:ext cx="914400" cy="274320"/>
          </a:xfrm>
          <a:prstGeom prst="rect">
            <a:avLst/>
          </a:prstGeom>
        </p:spPr>
      </p:pic>
      <p:sp>
        <p:nvSpPr>
          <p:cNvPr id="56" name="Text 46"/>
          <p:cNvSpPr txBox="1"/>
          <p:nvPr/>
        </p:nvSpPr>
        <p:spPr>
          <a:xfrm>
            <a:off x="6291072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100" b="1" baseline="-40000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</a:t>
            </a:r>
            <a:r>
              <a:rPr lang="en-US" sz="21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R₁ + R₂</a:t>
            </a:r>
            <a:endParaRPr lang="en-US" sz="2100" dirty="0"/>
          </a:p>
        </p:txBody>
      </p:sp>
      <p:sp>
        <p:nvSpPr>
          <p:cNvPr id="57" name="Text 47"/>
          <p:cNvSpPr txBox="1"/>
          <p:nvPr/>
        </p:nvSpPr>
        <p:spPr>
          <a:xfrm>
            <a:off x="6345936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in Ω</a:t>
            </a:r>
            <a:endParaRPr lang="en-US" sz="1100" dirty="0"/>
          </a:p>
        </p:txBody>
      </p:sp>
      <p:sp>
        <p:nvSpPr>
          <p:cNvPr id="58" name="eq Unit conversion"/>
          <p:cNvSpPr/>
          <p:nvPr/>
        </p:nvSpPr>
        <p:spPr>
          <a:xfrm>
            <a:off x="9043416" y="3977640"/>
            <a:ext cx="2679192" cy="2331720"/>
          </a:xfrm>
          <a:prstGeom prst="roundRect">
            <a:avLst>
              <a:gd name="adj" fmla="val 3922"/>
            </a:avLst>
          </a:prstGeom>
          <a:solidFill>
            <a:srgbClr val="1D2643"/>
          </a:solidFill>
          <a:ln/>
        </p:spPr>
      </p:sp>
      <p:sp>
        <p:nvSpPr>
          <p:cNvPr id="59" name="Text 49"/>
          <p:cNvSpPr txBox="1"/>
          <p:nvPr/>
        </p:nvSpPr>
        <p:spPr>
          <a:xfrm>
            <a:off x="9208008" y="410565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CONVERSION</a:t>
            </a:r>
            <a:endParaRPr lang="en-US" sz="1050" dirty="0"/>
          </a:p>
        </p:txBody>
      </p:sp>
      <p:sp>
        <p:nvSpPr>
          <p:cNvPr id="60" name="Text 50"/>
          <p:cNvSpPr txBox="1"/>
          <p:nvPr/>
        </p:nvSpPr>
        <p:spPr>
          <a:xfrm>
            <a:off x="9153144" y="4398264"/>
            <a:ext cx="2459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D2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kW = 1000 W</a:t>
            </a:r>
            <a:endParaRPr lang="en-US" sz="2100" dirty="0"/>
          </a:p>
        </p:txBody>
      </p:sp>
      <p:sp>
        <p:nvSpPr>
          <p:cNvPr id="61" name="Text 51"/>
          <p:cNvSpPr txBox="1"/>
          <p:nvPr/>
        </p:nvSpPr>
        <p:spPr>
          <a:xfrm>
            <a:off x="9208008" y="576072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 kW = 500 W · 1 min = 60 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 worked examples (1)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xample"/>
          <p:cNvSpPr/>
          <p:nvPr/>
        </p:nvSpPr>
        <p:spPr>
          <a:xfrm>
            <a:off x="457200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current of 2 A flows for 3 minutes. How much charge flows?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3 × 60 = 180 s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I t = 2 × 180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58368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360 C</a:t>
            </a:r>
            <a:endParaRPr lang="en-US" sz="1400" dirty="0"/>
          </a:p>
        </p:txBody>
      </p:sp>
      <p:sp>
        <p:nvSpPr>
          <p:cNvPr id="14" name="example"/>
          <p:cNvSpPr/>
          <p:nvPr/>
        </p:nvSpPr>
        <p:spPr>
          <a:xfrm>
            <a:off x="4306824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07992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4507992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40 Ω resistor carries 0.25 A. Find the p.d. across it.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I R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0.25 × 40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4507992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07992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10 V</a:t>
            </a:r>
            <a:endParaRPr lang="en-US" sz="1400" dirty="0"/>
          </a:p>
        </p:txBody>
      </p:sp>
      <p:sp>
        <p:nvSpPr>
          <p:cNvPr id="19" name="example"/>
          <p:cNvSpPr/>
          <p:nvPr/>
        </p:nvSpPr>
        <p:spPr>
          <a:xfrm>
            <a:off x="8156448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357616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8357616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 V supply drives 3 A through a lamp. Find the resistance.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V ÷ I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12 ÷ 3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8357616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357616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4 Ω</a:t>
            </a:r>
            <a:endParaRPr lang="en-US" sz="1400" dirty="0"/>
          </a:p>
        </p:txBody>
      </p:sp>
      <p:sp>
        <p:nvSpPr>
          <p:cNvPr id="24" name="example"/>
          <p:cNvSpPr/>
          <p:nvPr/>
        </p:nvSpPr>
        <p:spPr>
          <a:xfrm>
            <a:off x="457200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58368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 kW kettle is on for 3 minutes. How much energy is transferred?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2000 W, t = 180 s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P t = 2000 × 180</a:t>
            </a:r>
            <a:endParaRPr lang="en-US" sz="1350" dirty="0"/>
          </a:p>
        </p:txBody>
      </p:sp>
      <p:sp>
        <p:nvSpPr>
          <p:cNvPr id="27" name="Shape 24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360 000 J</a:t>
            </a:r>
            <a:endParaRPr lang="en-US" sz="1400" dirty="0"/>
          </a:p>
        </p:txBody>
      </p:sp>
      <p:sp>
        <p:nvSpPr>
          <p:cNvPr id="29" name="example"/>
          <p:cNvSpPr/>
          <p:nvPr/>
        </p:nvSpPr>
        <p:spPr>
          <a:xfrm>
            <a:off x="4306824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507992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4507992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A flows through an 8 Ω heater. Calculate the power.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I² R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3² × 8 = 9 × 8</a:t>
            </a:r>
            <a:endParaRPr lang="en-US" sz="1350" dirty="0"/>
          </a:p>
        </p:txBody>
      </p:sp>
      <p:sp>
        <p:nvSpPr>
          <p:cNvPr id="32" name="Shape 29"/>
          <p:cNvSpPr/>
          <p:nvPr/>
        </p:nvSpPr>
        <p:spPr>
          <a:xfrm>
            <a:off x="450799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50799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72 W</a:t>
            </a:r>
            <a:endParaRPr lang="en-US" sz="1400" dirty="0"/>
          </a:p>
        </p:txBody>
      </p:sp>
      <p:sp>
        <p:nvSpPr>
          <p:cNvPr id="34" name="example"/>
          <p:cNvSpPr/>
          <p:nvPr/>
        </p:nvSpPr>
        <p:spPr>
          <a:xfrm>
            <a:off x="8156448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357616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6" name="Text 33"/>
          <p:cNvSpPr txBox="1"/>
          <p:nvPr/>
        </p:nvSpPr>
        <p:spPr>
          <a:xfrm>
            <a:off x="8357616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Ω and 6 Ω resistors are in series with a 12 V battery. Find the current.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en-US" sz="135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4 + 6 = 10 Ω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V ÷ R = 12 ÷ 10</a:t>
            </a:r>
            <a:endParaRPr lang="en-US" sz="1350" dirty="0"/>
          </a:p>
        </p:txBody>
      </p:sp>
      <p:sp>
        <p:nvSpPr>
          <p:cNvPr id="37" name="Shape 34"/>
          <p:cNvSpPr/>
          <p:nvPr/>
        </p:nvSpPr>
        <p:spPr>
          <a:xfrm>
            <a:off x="835761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835761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1.2 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 worked examples (2)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xample"/>
          <p:cNvSpPr/>
          <p:nvPr/>
        </p:nvSpPr>
        <p:spPr>
          <a:xfrm>
            <a:off x="457200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230 V toaster draws a current of 4 A. Find its power.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V I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230 × 4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58368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920 W</a:t>
            </a:r>
            <a:endParaRPr lang="en-US" sz="1400" dirty="0"/>
          </a:p>
        </p:txBody>
      </p:sp>
      <p:sp>
        <p:nvSpPr>
          <p:cNvPr id="14" name="example"/>
          <p:cNvSpPr/>
          <p:nvPr/>
        </p:nvSpPr>
        <p:spPr>
          <a:xfrm>
            <a:off x="4306824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07992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4507992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 V battery moves 50 C of charge. How much energy is transferred?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Q V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50 × 12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4507992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07992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600 J</a:t>
            </a:r>
            <a:endParaRPr lang="en-US" sz="1400" dirty="0"/>
          </a:p>
        </p:txBody>
      </p:sp>
      <p:sp>
        <p:nvSpPr>
          <p:cNvPr id="19" name="example"/>
          <p:cNvSpPr/>
          <p:nvPr/>
        </p:nvSpPr>
        <p:spPr>
          <a:xfrm>
            <a:off x="8156448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357616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8357616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60 W lamp runs from a 12 V supply. Find the current.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P ÷ V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60 ÷ 12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8357616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357616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5 A</a:t>
            </a:r>
            <a:endParaRPr lang="en-US" sz="1400" dirty="0"/>
          </a:p>
        </p:txBody>
      </p:sp>
      <p:sp>
        <p:nvSpPr>
          <p:cNvPr id="24" name="example"/>
          <p:cNvSpPr/>
          <p:nvPr/>
        </p:nvSpPr>
        <p:spPr>
          <a:xfrm>
            <a:off x="457200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58368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4 Ω resistor dissipates 36 W. Find the current through it.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I² = P ÷ R = 36 ÷ 4 = 9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√9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3 A</a:t>
            </a:r>
            <a:endParaRPr lang="en-US" sz="1400" dirty="0"/>
          </a:p>
        </p:txBody>
      </p:sp>
      <p:sp>
        <p:nvSpPr>
          <p:cNvPr id="29" name="example"/>
          <p:cNvSpPr/>
          <p:nvPr/>
        </p:nvSpPr>
        <p:spPr>
          <a:xfrm>
            <a:off x="4306824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507992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4507992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parallel branches carry 0.4 A and 0.6 A. Find the total current from the supply.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I₁ + I₂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0.4 + 0.6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450799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50799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1.0 A</a:t>
            </a:r>
            <a:endParaRPr lang="en-US" sz="1400" dirty="0"/>
          </a:p>
        </p:txBody>
      </p:sp>
      <p:sp>
        <p:nvSpPr>
          <p:cNvPr id="34" name="example"/>
          <p:cNvSpPr/>
          <p:nvPr/>
        </p:nvSpPr>
        <p:spPr>
          <a:xfrm>
            <a:off x="8156448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357616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6" name="Text 33"/>
          <p:cNvSpPr txBox="1"/>
          <p:nvPr/>
        </p:nvSpPr>
        <p:spPr>
          <a:xfrm>
            <a:off x="8357616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9 V battery powers a lamp and a resistor in series. The lamp has 3.5 V across it. Find the p.d. across the resistor.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r>
              <a:rPr lang="en-US" sz="130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V₁ + V₂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V₂ = 9 − 3.5</a:t>
            </a:r>
            <a:endParaRPr lang="en-US" sz="1300" dirty="0"/>
          </a:p>
        </p:txBody>
      </p:sp>
      <p:sp>
        <p:nvSpPr>
          <p:cNvPr id="37" name="Shape 34"/>
          <p:cNvSpPr/>
          <p:nvPr/>
        </p:nvSpPr>
        <p:spPr>
          <a:xfrm>
            <a:off x="835761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835761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5.5 V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 required practicals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Resistance of a wire"/>
          <p:cNvSpPr/>
          <p:nvPr/>
        </p:nvSpPr>
        <p:spPr>
          <a:xfrm>
            <a:off x="457200" y="1417320"/>
            <a:ext cx="5486400" cy="2743200"/>
          </a:xfrm>
          <a:prstGeom prst="roundRect">
            <a:avLst>
              <a:gd name="adj" fmla="val 3333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Resistance of a wire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965960"/>
            <a:ext cx="5084064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length of wire  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resistance  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material, diameter, temperature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Clip the wire to a metre ruler; connect with crocodile clips.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Ammeter in series, voltmeter across the wire.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Measure V and I for different lengths; R = V ÷ I.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resistance is directly proportional to length.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457200" y="4389120"/>
            <a:ext cx="5486400" cy="1965960"/>
          </a:xfrm>
          <a:prstGeom prst="roundRect">
            <a:avLst>
              <a:gd name="adj" fmla="val 4651"/>
            </a:avLst>
          </a:prstGeom>
          <a:solidFill>
            <a:srgbClr val="151C3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416552"/>
            <a:ext cx="5120640" cy="1920240"/>
          </a:xfrm>
          <a:prstGeom prst="rect">
            <a:avLst/>
          </a:prstGeom>
        </p:spPr>
      </p:pic>
      <p:sp>
        <p:nvSpPr>
          <p:cNvPr id="14" name="I–V characteristics"/>
          <p:cNvSpPr/>
          <p:nvPr/>
        </p:nvSpPr>
        <p:spPr>
          <a:xfrm>
            <a:off x="6245352" y="1417320"/>
            <a:ext cx="5486400" cy="2743200"/>
          </a:xfrm>
          <a:prstGeom prst="roundRect">
            <a:avLst>
              <a:gd name="adj" fmla="val 3333"/>
            </a:avLst>
          </a:prstGeom>
          <a:solidFill>
            <a:srgbClr val="151C32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6446520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I–V characteristics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6446520" y="1965960"/>
            <a:ext cx="5084064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potential difference  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current  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component, supply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Set up the component with a variable resistor, ammeter in series and voltmeter in parallel.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Change the p.d. in steps; record I each time.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Reverse the supply connections to get negative values.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Plot I (y) against V (x). Repeat for resistor, lamp, diode.</a:t>
            </a:r>
            <a:endParaRPr lang="en-US" sz="1350" dirty="0"/>
          </a:p>
        </p:txBody>
      </p:sp>
      <p:sp>
        <p:nvSpPr>
          <p:cNvPr id="17" name="Shape 13"/>
          <p:cNvSpPr/>
          <p:nvPr/>
        </p:nvSpPr>
        <p:spPr>
          <a:xfrm>
            <a:off x="6245352" y="4389120"/>
            <a:ext cx="5486400" cy="1965960"/>
          </a:xfrm>
          <a:prstGeom prst="roundRect">
            <a:avLst>
              <a:gd name="adj" fmla="val 4651"/>
            </a:avLst>
          </a:prstGeom>
          <a:solidFill>
            <a:srgbClr val="151C3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232" y="4416552"/>
            <a:ext cx="5120640" cy="19202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D2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· ELECTRICITY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Meters in the right place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Ammeter in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voltmeter in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across the component.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4291584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4492752" y="161848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49275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5132832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rules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4492752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current everywhere; the supply p.d. is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between components.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8125968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8327136" y="161848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32713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8967216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resistance falls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8327136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a resistor in parallel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decreases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total resistance – a favourite “explain” question.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457200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298448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the lamp graph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658368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↑ → filament hotter → resistance ↑ → the I–V graph curves.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291584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4492752" y="420166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449275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5132832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the prefixes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4492752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 → W (× 1000), mA → A (÷ 1000), minutes → s (× 60).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8125968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8327136" y="4201668"/>
            <a:ext cx="512064" cy="51206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832713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8967216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features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8327136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fuse melts if the current is too big; the earth wire stops the case becoming live.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3DDC9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 Model of Matter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Density, states, internal energy &amp; latent heat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 of matter &amp; density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States of matter &amp; density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572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926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energy &amp; state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Internal energy &amp; changes of state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926080"/>
            <a:ext cx="3611880" cy="4572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3832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heat &amp; gas pressure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Latent heat, gas pressure &amp; density RP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383280"/>
            <a:ext cx="3611880" cy="45720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8404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Particle model worked examples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Particle model worked examples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840480"/>
            <a:ext cx="3611880" cy="4572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092440" y="42976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20" name="Image 6" descr="preencoded.png">
            <a:hlinkClick r:id="rId13" tooltip="Examiner tips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4297680"/>
            <a:ext cx="361188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States of matter &amp; density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3DDC9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3 · PARTICLE MODEL OF MATTER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3DDC9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3630168" cy="2788920"/>
          </a:xfrm>
          <a:prstGeom prst="roundRect">
            <a:avLst>
              <a:gd name="adj" fmla="val 3279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1325880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618488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911096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203704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496312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788920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325880" y="189280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618488" y="189280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911096" y="189280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2203704" y="189280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2496312" y="189280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2788920" y="189280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325880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618488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911096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2203704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2496312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2788920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1325880" y="247802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1618488" y="247802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1911096" y="247802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2203704" y="247802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2496312" y="247802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2788920" y="247802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658368" y="2926080"/>
            <a:ext cx="32644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</a:t>
            </a:r>
            <a:endParaRPr lang="en-US" sz="1800" dirty="0"/>
          </a:p>
        </p:txBody>
      </p:sp>
      <p:sp>
        <p:nvSpPr>
          <p:cNvPr id="35" name="Text 32"/>
          <p:cNvSpPr txBox="1"/>
          <p:nvPr/>
        </p:nvSpPr>
        <p:spPr>
          <a:xfrm>
            <a:off x="658368" y="3291840"/>
            <a:ext cx="32278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forces; fixed, regular pattern. Particles only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vibrate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Least energy.</a:t>
            </a:r>
            <a:endParaRPr lang="en-US" sz="1250" dirty="0"/>
          </a:p>
        </p:txBody>
      </p:sp>
      <p:sp>
        <p:nvSpPr>
          <p:cNvPr id="36" name="Shape 33"/>
          <p:cNvSpPr/>
          <p:nvPr/>
        </p:nvSpPr>
        <p:spPr>
          <a:xfrm>
            <a:off x="4279392" y="1417320"/>
            <a:ext cx="3630168" cy="2788920"/>
          </a:xfrm>
          <a:prstGeom prst="roundRect">
            <a:avLst>
              <a:gd name="adj" fmla="val 3279"/>
            </a:avLst>
          </a:prstGeom>
          <a:solidFill>
            <a:srgbClr val="151C32"/>
          </a:solidFill>
          <a:ln/>
        </p:spPr>
      </p:sp>
      <p:sp>
        <p:nvSpPr>
          <p:cNvPr id="37" name="Shape 34"/>
          <p:cNvSpPr/>
          <p:nvPr/>
        </p:nvSpPr>
        <p:spPr>
          <a:xfrm>
            <a:off x="5148072" y="246888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422392" y="25146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5715000" y="2441448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6016752" y="2496312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6318504" y="2450592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6611112" y="2496312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5257800" y="219456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559552" y="224028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5879592" y="2176272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6172200" y="2221992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6473952" y="218541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6684264" y="192024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5376672" y="1929384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6044184" y="1911096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1" name="Text 48"/>
          <p:cNvSpPr txBox="1"/>
          <p:nvPr/>
        </p:nvSpPr>
        <p:spPr>
          <a:xfrm>
            <a:off x="4480560" y="2926080"/>
            <a:ext cx="32644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Liquid</a:t>
            </a:r>
            <a:endParaRPr lang="en-US" sz="1800" dirty="0"/>
          </a:p>
        </p:txBody>
      </p:sp>
      <p:sp>
        <p:nvSpPr>
          <p:cNvPr id="52" name="Text 49"/>
          <p:cNvSpPr txBox="1"/>
          <p:nvPr/>
        </p:nvSpPr>
        <p:spPr>
          <a:xfrm>
            <a:off x="4480560" y="3291840"/>
            <a:ext cx="32278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Weaker forces; close together but can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past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each other. Irregular.</a:t>
            </a:r>
            <a:endParaRPr lang="en-US" sz="1250" dirty="0"/>
          </a:p>
        </p:txBody>
      </p:sp>
      <p:sp>
        <p:nvSpPr>
          <p:cNvPr id="53" name="Shape 50"/>
          <p:cNvSpPr/>
          <p:nvPr/>
        </p:nvSpPr>
        <p:spPr>
          <a:xfrm>
            <a:off x="8101584" y="1417320"/>
            <a:ext cx="3630168" cy="2788920"/>
          </a:xfrm>
          <a:prstGeom prst="roundRect">
            <a:avLst>
              <a:gd name="adj" fmla="val 3279"/>
            </a:avLst>
          </a:prstGeom>
          <a:solidFill>
            <a:srgbClr val="151C32"/>
          </a:solidFill>
          <a:ln/>
        </p:spPr>
      </p:sp>
      <p:sp>
        <p:nvSpPr>
          <p:cNvPr id="54" name="Shape 51"/>
          <p:cNvSpPr/>
          <p:nvPr/>
        </p:nvSpPr>
        <p:spPr>
          <a:xfrm>
            <a:off x="9015984" y="169164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10067544" y="16002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9518904" y="20574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10433304" y="22860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9107424" y="246888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9838944" y="2514600"/>
            <a:ext cx="256032" cy="256032"/>
          </a:xfrm>
          <a:prstGeom prst="ellipse">
            <a:avLst/>
          </a:prstGeom>
          <a:solidFill>
            <a:srgbClr val="3DDC97"/>
          </a:solidFill>
          <a:ln w="9525">
            <a:solidFill>
              <a:srgbClr val="151C32"/>
            </a:solidFill>
            <a:prstDash val="solid"/>
          </a:ln>
        </p:spPr>
      </p:sp>
      <p:sp>
        <p:nvSpPr>
          <p:cNvPr id="60" name="Text 57"/>
          <p:cNvSpPr txBox="1"/>
          <p:nvPr/>
        </p:nvSpPr>
        <p:spPr>
          <a:xfrm>
            <a:off x="8302752" y="2926080"/>
            <a:ext cx="32644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1800" dirty="0"/>
          </a:p>
        </p:txBody>
      </p:sp>
      <p:sp>
        <p:nvSpPr>
          <p:cNvPr id="61" name="Text 58"/>
          <p:cNvSpPr txBox="1"/>
          <p:nvPr/>
        </p:nvSpPr>
        <p:spPr>
          <a:xfrm>
            <a:off x="8302752" y="3291840"/>
            <a:ext cx="32278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Almost no forces; far apart,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fast in random directions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Most energy.</a:t>
            </a:r>
            <a:endParaRPr lang="en-US" sz="1250" dirty="0"/>
          </a:p>
        </p:txBody>
      </p:sp>
      <p:sp>
        <p:nvSpPr>
          <p:cNvPr id="62" name="Shape 59"/>
          <p:cNvSpPr/>
          <p:nvPr/>
        </p:nvSpPr>
        <p:spPr>
          <a:xfrm>
            <a:off x="457200" y="4434840"/>
            <a:ext cx="4023360" cy="1920240"/>
          </a:xfrm>
          <a:prstGeom prst="roundRect">
            <a:avLst>
              <a:gd name="adj" fmla="val 4762"/>
            </a:avLst>
          </a:prstGeom>
          <a:solidFill>
            <a:srgbClr val="1D2643"/>
          </a:solidFill>
          <a:ln/>
        </p:spPr>
      </p:sp>
      <p:sp>
        <p:nvSpPr>
          <p:cNvPr id="63" name="Text 60"/>
          <p:cNvSpPr txBox="1"/>
          <p:nvPr/>
        </p:nvSpPr>
        <p:spPr>
          <a:xfrm>
            <a:off x="457200" y="457200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3DDC9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m ÷ V</a:t>
            </a:r>
            <a:endParaRPr lang="en-US" sz="4000" dirty="0"/>
          </a:p>
        </p:txBody>
      </p:sp>
      <p:sp>
        <p:nvSpPr>
          <p:cNvPr id="64" name="Text 61"/>
          <p:cNvSpPr txBox="1"/>
          <p:nvPr/>
        </p:nvSpPr>
        <p:spPr>
          <a:xfrm>
            <a:off x="548640" y="557784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density (kg/m³) = mass (kg) ÷ volume (m³)</a:t>
            </a:r>
            <a:endParaRPr lang="en-US" sz="1200" dirty="0"/>
          </a:p>
        </p:txBody>
      </p:sp>
      <p:sp>
        <p:nvSpPr>
          <p:cNvPr id="65" name="Density"/>
          <p:cNvSpPr/>
          <p:nvPr/>
        </p:nvSpPr>
        <p:spPr>
          <a:xfrm>
            <a:off x="4709160" y="4434840"/>
            <a:ext cx="7022592" cy="19202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66" name="Text 63"/>
          <p:cNvSpPr txBox="1"/>
          <p:nvPr/>
        </p:nvSpPr>
        <p:spPr>
          <a:xfrm>
            <a:off x="4910328" y="4581144"/>
            <a:ext cx="66202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Density</a:t>
            </a:r>
            <a:endParaRPr lang="en-US" sz="1500" dirty="0"/>
          </a:p>
        </p:txBody>
      </p:sp>
      <p:sp>
        <p:nvSpPr>
          <p:cNvPr id="67" name="Text 64"/>
          <p:cNvSpPr txBox="1"/>
          <p:nvPr/>
        </p:nvSpPr>
        <p:spPr>
          <a:xfrm>
            <a:off x="4910328" y="4983480"/>
            <a:ext cx="662025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Density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how much mass is packed into a given volume.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Solids are usually most dense, gases least – gas particles are spread far apart.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denser material has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particles in the same volume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energy &amp; changes of state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3DDC9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3 · PARTICLE MODEL OF MATTER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3DDC9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6035040" cy="4937760"/>
          </a:xfrm>
          <a:prstGeom prst="roundRect">
            <a:avLst>
              <a:gd name="adj" fmla="val 1852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Heating curve for water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1051560" y="5257800"/>
            <a:ext cx="507492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1051560" y="2148840"/>
            <a:ext cx="0" cy="310896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13" name="Shape 10"/>
          <p:cNvSpPr/>
          <p:nvPr/>
        </p:nvSpPr>
        <p:spPr>
          <a:xfrm>
            <a:off x="1051560" y="2148840"/>
            <a:ext cx="5074920" cy="3108960"/>
          </a:xfrm>
          <a:custGeom>
            <a:avLst/>
            <a:gdLst/>
            <a:ahLst/>
            <a:cxnLst/>
            <a:rect l="l" t="t" r="r" b="b"/>
            <a:pathLst>
              <a:path w="5074920" h="3108960">
                <a:moveTo>
                  <a:pt x="0" y="2914650"/>
                </a:moveTo>
                <a:lnTo>
                  <a:pt x="761238" y="2526030"/>
                </a:lnTo>
                <a:lnTo>
                  <a:pt x="1776222" y="2526030"/>
                </a:lnTo>
                <a:lnTo>
                  <a:pt x="2791206" y="582930"/>
                </a:lnTo>
                <a:lnTo>
                  <a:pt x="4313682" y="582930"/>
                </a:lnTo>
                <a:lnTo>
                  <a:pt x="5074920" y="194310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3DDC9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114800" y="52943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1124712" y="211226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(°C)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1863547" y="4363974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melting (0 °C)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4045763" y="2420874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boiling (100 °C)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1127684" y="497205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3340303" y="370332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5720486" y="202311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658368" y="562356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sections: energy breaks bonds, so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stays constant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while state changes.</a:t>
            </a:r>
            <a:endParaRPr lang="en-US" sz="1200" dirty="0"/>
          </a:p>
        </p:txBody>
      </p:sp>
      <p:sp>
        <p:nvSpPr>
          <p:cNvPr id="22" name="Internal energy"/>
          <p:cNvSpPr/>
          <p:nvPr/>
        </p:nvSpPr>
        <p:spPr>
          <a:xfrm>
            <a:off x="6766560" y="1417320"/>
            <a:ext cx="4965192" cy="2240280"/>
          </a:xfrm>
          <a:prstGeom prst="roundRect">
            <a:avLst>
              <a:gd name="adj" fmla="val 4082"/>
            </a:avLst>
          </a:prstGeom>
          <a:solidFill>
            <a:srgbClr val="151C32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967728" y="1563624"/>
            <a:ext cx="45628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energy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6967728" y="1965960"/>
            <a:ext cx="4562856" cy="158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energy = total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kinetic + potential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energy of all the particles in a system.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Heating increases internal energy → either 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rise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 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of state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25" name="Changes of state"/>
          <p:cNvSpPr/>
          <p:nvPr/>
        </p:nvSpPr>
        <p:spPr>
          <a:xfrm>
            <a:off x="6766560" y="3840480"/>
            <a:ext cx="4965192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967728" y="3986784"/>
            <a:ext cx="45628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of state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6967728" y="4389120"/>
            <a:ext cx="4562856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Melting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S→L  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Freezing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L→S</a:t>
            </a:r>
            <a:endParaRPr lang="en-US" sz="1350" dirty="0"/>
          </a:p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Boiling/evaporating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L→G  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Condensing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G→L</a:t>
            </a:r>
            <a:endParaRPr lang="en-US" sz="1350" dirty="0"/>
          </a:p>
          <a:p>
            <a:pPr algn="l" marL="165100" indent="-165100">
              <a:spcAft>
                <a:spcPts val="3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Sublimating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S→G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change – it is reversible and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is conserved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No new substance forms.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Latent heat, gas pressure &amp; density RP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3DDC9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3 · PARTICLE MODEL OF MATTER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3DDC9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pecific latent heat"/>
          <p:cNvSpPr/>
          <p:nvPr/>
        </p:nvSpPr>
        <p:spPr>
          <a:xfrm>
            <a:off x="457200" y="1417320"/>
            <a:ext cx="3611880" cy="4937760"/>
          </a:xfrm>
          <a:prstGeom prst="roundRect">
            <a:avLst>
              <a:gd name="adj" fmla="val 2532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63624"/>
            <a:ext cx="3209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Specific latent heat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965960"/>
            <a:ext cx="3209544" cy="427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needed to change the state of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kg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a substance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changing its temperature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marL="165100" indent="-165100">
              <a:spcAft>
                <a:spcPts val="4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Fusion: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solid ↔ liquid</a:t>
            </a:r>
            <a:endParaRPr lang="en-US" sz="1350" dirty="0"/>
          </a:p>
          <a:p>
            <a:pPr algn="l" marL="165100" indent="-165100">
              <a:spcAft>
                <a:spcPts val="400"/>
              </a:spcAft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Vaporisation: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liquid ↔ gas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for a change of state: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m L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in J · m in kg · L in J/kg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Condensing / freezing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energy as bonds form.</a:t>
            </a:r>
            <a:endParaRPr lang="en-US" sz="1350" dirty="0"/>
          </a:p>
        </p:txBody>
      </p:sp>
      <p:sp>
        <p:nvSpPr>
          <p:cNvPr id="12" name="Particle motion in gases"/>
          <p:cNvSpPr/>
          <p:nvPr/>
        </p:nvSpPr>
        <p:spPr>
          <a:xfrm>
            <a:off x="4288536" y="1417320"/>
            <a:ext cx="3611880" cy="4937760"/>
          </a:xfrm>
          <a:prstGeom prst="roundRect">
            <a:avLst>
              <a:gd name="adj" fmla="val 2532"/>
            </a:avLst>
          </a:prstGeom>
          <a:solidFill>
            <a:srgbClr val="151C3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89704" y="1563624"/>
            <a:ext cx="3209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 motion in gases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4489704" y="1965960"/>
            <a:ext cx="3209544" cy="427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particles move in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 random motion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colliding with each other and the container walls.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collisions produce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pressure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constant volume,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temperature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faster particles → more frequent, harder collisions →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pressure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is linked to the average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kinetic energy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the particles.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8119872" y="1417320"/>
            <a:ext cx="3611880" cy="4937760"/>
          </a:xfrm>
          <a:prstGeom prst="roundRect">
            <a:avLst>
              <a:gd name="adj" fmla="val 2532"/>
            </a:avLst>
          </a:prstGeom>
          <a:solidFill>
            <a:srgbClr val="151C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321040" y="155448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practical: density</a:t>
            </a:r>
            <a:endParaRPr lang="en-US" sz="15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920240"/>
            <a:ext cx="3291840" cy="18288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8321040" y="3886200"/>
            <a:ext cx="3246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mass on a balance; V = l × w × h.</a:t>
            </a:r>
            <a:endParaRPr lang="en-US" sz="130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Irregular: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lower into a full eureka can; the water displaced = volume of the object.</a:t>
            </a:r>
            <a:endParaRPr lang="en-US" sz="130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Liquid: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mass of a known volume.</a:t>
            </a:r>
            <a:endParaRPr lang="en-US" sz="130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m ÷ V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 model worked examples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3DDC9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3 · PARTICLE MODEL OF MATTER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3DDC9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q Density"/>
          <p:cNvSpPr/>
          <p:nvPr/>
        </p:nvSpPr>
        <p:spPr>
          <a:xfrm>
            <a:off x="457200" y="1417320"/>
            <a:ext cx="3630168" cy="1645920"/>
          </a:xfrm>
          <a:prstGeom prst="roundRect">
            <a:avLst>
              <a:gd name="adj" fmla="val 5556"/>
            </a:avLst>
          </a:prstGeom>
          <a:solidFill>
            <a:srgbClr val="1D264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1545336"/>
            <a:ext cx="2368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DENSITY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1837944"/>
            <a:ext cx="3410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3DDC9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m ÷ V</a:t>
            </a:r>
            <a:endParaRPr lang="en-US" sz="2600" dirty="0"/>
          </a:p>
        </p:txBody>
      </p:sp>
      <p:sp>
        <p:nvSpPr>
          <p:cNvPr id="12" name="Text 9"/>
          <p:cNvSpPr txBox="1"/>
          <p:nvPr/>
        </p:nvSpPr>
        <p:spPr>
          <a:xfrm>
            <a:off x="621792" y="251460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kg/m³ · kg · m³</a:t>
            </a:r>
            <a:endParaRPr lang="en-US" sz="1100" dirty="0"/>
          </a:p>
        </p:txBody>
      </p:sp>
      <p:sp>
        <p:nvSpPr>
          <p:cNvPr id="13" name="eq Specific latent heat"/>
          <p:cNvSpPr/>
          <p:nvPr/>
        </p:nvSpPr>
        <p:spPr>
          <a:xfrm>
            <a:off x="4279392" y="1417320"/>
            <a:ext cx="3630168" cy="1645920"/>
          </a:xfrm>
          <a:prstGeom prst="roundRect">
            <a:avLst>
              <a:gd name="adj" fmla="val 5556"/>
            </a:avLst>
          </a:prstGeom>
          <a:solidFill>
            <a:srgbClr val="1D264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443984" y="1545336"/>
            <a:ext cx="2368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LATENT HEAT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4389120" y="1837944"/>
            <a:ext cx="3410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3DDC9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m L</a:t>
            </a:r>
            <a:endParaRPr lang="en-US" sz="2600" dirty="0"/>
          </a:p>
        </p:txBody>
      </p:sp>
      <p:sp>
        <p:nvSpPr>
          <p:cNvPr id="16" name="Text 13"/>
          <p:cNvSpPr txBox="1"/>
          <p:nvPr/>
        </p:nvSpPr>
        <p:spPr>
          <a:xfrm>
            <a:off x="4443984" y="251460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kg · J/kg</a:t>
            </a:r>
            <a:endParaRPr lang="en-US" sz="1100" dirty="0"/>
          </a:p>
        </p:txBody>
      </p:sp>
      <p:sp>
        <p:nvSpPr>
          <p:cNvPr id="17" name="eq Specific heat capacity"/>
          <p:cNvSpPr/>
          <p:nvPr/>
        </p:nvSpPr>
        <p:spPr>
          <a:xfrm>
            <a:off x="8101584" y="1417320"/>
            <a:ext cx="3630168" cy="1645920"/>
          </a:xfrm>
          <a:prstGeom prst="roundRect">
            <a:avLst>
              <a:gd name="adj" fmla="val 5556"/>
            </a:avLst>
          </a:prstGeom>
          <a:solidFill>
            <a:srgbClr val="1D2643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266176" y="1545336"/>
            <a:ext cx="2368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HEAT CAPACITY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8211312" y="1837944"/>
            <a:ext cx="3410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3DDC9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 = m c Δθ</a:t>
            </a:r>
            <a:endParaRPr lang="en-US" sz="2600" dirty="0"/>
          </a:p>
        </p:txBody>
      </p:sp>
      <p:sp>
        <p:nvSpPr>
          <p:cNvPr id="20" name="Text 17"/>
          <p:cNvSpPr txBox="1"/>
          <p:nvPr/>
        </p:nvSpPr>
        <p:spPr>
          <a:xfrm>
            <a:off x="8266176" y="251460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kg · J/kg °C · °C</a:t>
            </a:r>
            <a:endParaRPr lang="en-US" sz="1100" dirty="0"/>
          </a:p>
        </p:txBody>
      </p:sp>
      <p:sp>
        <p:nvSpPr>
          <p:cNvPr id="21" name="example"/>
          <p:cNvSpPr/>
          <p:nvPr/>
        </p:nvSpPr>
        <p:spPr>
          <a:xfrm>
            <a:off x="457200" y="3291840"/>
            <a:ext cx="3630168" cy="3063240"/>
          </a:xfrm>
          <a:prstGeom prst="roundRect">
            <a:avLst>
              <a:gd name="adj" fmla="val 2985"/>
            </a:avLst>
          </a:prstGeom>
          <a:solidFill>
            <a:srgbClr val="151C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58368" y="3429000"/>
            <a:ext cx="3227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3" name="Text 20"/>
          <p:cNvSpPr txBox="1"/>
          <p:nvPr/>
        </p:nvSpPr>
        <p:spPr>
          <a:xfrm>
            <a:off x="658368" y="3703320"/>
            <a:ext cx="3227832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object has density 8050 kg/m³ and volume 3.4 m³. Find its mass.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ρ × V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8050 × 3.4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658368" y="5824728"/>
            <a:ext cx="3108960" cy="384048"/>
          </a:xfrm>
          <a:prstGeom prst="roundRect">
            <a:avLst>
              <a:gd name="adj" fmla="val 50000"/>
            </a:avLst>
          </a:prstGeom>
          <a:solidFill>
            <a:srgbClr val="3DDC97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582472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27 370 kg ≈ 27 000 kg</a:t>
            </a:r>
            <a:endParaRPr lang="en-US" sz="1400" dirty="0"/>
          </a:p>
        </p:txBody>
      </p:sp>
      <p:sp>
        <p:nvSpPr>
          <p:cNvPr id="26" name="example"/>
          <p:cNvSpPr/>
          <p:nvPr/>
        </p:nvSpPr>
        <p:spPr>
          <a:xfrm>
            <a:off x="4279392" y="3291840"/>
            <a:ext cx="3630168" cy="3063240"/>
          </a:xfrm>
          <a:prstGeom prst="roundRect">
            <a:avLst>
              <a:gd name="adj" fmla="val 2985"/>
            </a:avLst>
          </a:prstGeom>
          <a:solidFill>
            <a:srgbClr val="151C32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4480560" y="3429000"/>
            <a:ext cx="3227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8" name="Text 25"/>
          <p:cNvSpPr txBox="1"/>
          <p:nvPr/>
        </p:nvSpPr>
        <p:spPr>
          <a:xfrm>
            <a:off x="4480560" y="3703320"/>
            <a:ext cx="3227832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50 g block measures 2 cm × 2 cm × 5 cm. Find its density in kg/m³.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0.05 kg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20 cm³ = 0.00002 m³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0.05 ÷ 0.00002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4480560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3DDC97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480560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2500 kg/m³</a:t>
            </a:r>
            <a:endParaRPr lang="en-US" sz="1400" dirty="0"/>
          </a:p>
        </p:txBody>
      </p:sp>
      <p:sp>
        <p:nvSpPr>
          <p:cNvPr id="31" name="example"/>
          <p:cNvSpPr/>
          <p:nvPr/>
        </p:nvSpPr>
        <p:spPr>
          <a:xfrm>
            <a:off x="8101584" y="3291840"/>
            <a:ext cx="3630168" cy="3063240"/>
          </a:xfrm>
          <a:prstGeom prst="roundRect">
            <a:avLst>
              <a:gd name="adj" fmla="val 2985"/>
            </a:avLst>
          </a:prstGeom>
          <a:solidFill>
            <a:srgbClr val="151C32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8302752" y="3429000"/>
            <a:ext cx="3227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3" name="Text 30"/>
          <p:cNvSpPr txBox="1"/>
          <p:nvPr/>
        </p:nvSpPr>
        <p:spPr>
          <a:xfrm>
            <a:off x="8302752" y="3703320"/>
            <a:ext cx="3227832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0.2 kg of ice melts at 0 °C. L(fusion) = 334 000 J/kg. Find the energy needed.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m L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0.2 × 334 000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830275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3DDC97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30275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66 800 J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3DDC9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3 · PARTICLE MODEL OF MATTER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3DDC9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Density units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kg/m³: convert cm³ → m³ (÷ 1 000 000), or work in g/cm³ throughout.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4291584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4492752" y="161848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49275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5132832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= changing state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4492752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stays constant during a change of state – energy breaks bonds instead.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8125968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8327136" y="161848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32713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8967216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SHC vs SLH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8327136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capacity → temperature change. Specific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heat → change of state.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457200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298448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energy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658368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mention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kinetic and potential energy of the particles.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291584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4492752" y="420166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449275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5132832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 pressure chain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4492752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Particles hit the walls → force → pressure. Hotter → faster → more frequent, harder collisions.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8125968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8327136" y="4201668"/>
            <a:ext cx="512064" cy="512064"/>
          </a:xfrm>
          <a:prstGeom prst="ellipse">
            <a:avLst/>
          </a:prstGeom>
          <a:solidFill>
            <a:srgbClr val="3DDC97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832713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8967216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is conserved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8327136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 of state are physical and reversible – no new substance forms.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35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 of the atom, radiation, decay &amp; half-life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Atoms &amp; the model of the atom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Atoms &amp; the model of the atom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572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926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Isotopes &amp; nuclear radiation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Isotopes &amp; nuclear radiation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926080"/>
            <a:ext cx="3611880" cy="4572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3832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Nuclear decay equations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Nuclear decay equations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383280"/>
            <a:ext cx="3611880" cy="45720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8404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Half-life &amp; contamination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Half-life, contamination &amp; irradiation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840480"/>
            <a:ext cx="3611880" cy="4572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092440" y="42976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20" name="Image 6" descr="preencoded.png">
            <a:hlinkClick r:id="rId13" tooltip="Examiner tips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4297680"/>
            <a:ext cx="361188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Atoms &amp; the model of the atom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35B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ATOMIC STRUCTURE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35B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60350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1463040"/>
                <a:gridCol w="1371600"/>
                <a:gridCol w="1920240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Particle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Relative charge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Relative mass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Where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Nucleus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Neutron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Nucleus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small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Shells around nucleus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</a:tbl>
          </a:graphicData>
        </a:graphic>
      </p:graphicFrame>
      <p:sp>
        <p:nvSpPr>
          <p:cNvPr id="10" name="Key facts"/>
          <p:cNvSpPr/>
          <p:nvPr/>
        </p:nvSpPr>
        <p:spPr>
          <a:xfrm>
            <a:off x="6766560" y="1417320"/>
            <a:ext cx="4965192" cy="1783080"/>
          </a:xfrm>
          <a:prstGeom prst="roundRect">
            <a:avLst>
              <a:gd name="adj" fmla="val 5128"/>
            </a:avLst>
          </a:prstGeom>
          <a:solidFill>
            <a:srgbClr val="151C32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967728" y="1563624"/>
            <a:ext cx="45628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facts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6967728" y="1965960"/>
            <a:ext cx="4562856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65100" indent="-165100">
              <a:spcAft>
                <a:spcPts val="200"/>
              </a:spcAft>
              <a:buSzPct val="100000"/>
              <a:buChar char="•"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 radius ≈ 1 × 10</a:t>
            </a:r>
            <a:r>
              <a:rPr lang="en-US" sz="1250" baseline="3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−10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m; nucleus &lt; 1/10 000 of that.</a:t>
            </a:r>
            <a:endParaRPr lang="en-US" sz="1250" dirty="0"/>
          </a:p>
          <a:p>
            <a:pPr algn="l" marL="165100" indent="-165100">
              <a:spcAft>
                <a:spcPts val="200"/>
              </a:spcAft>
              <a:buSzPct val="100000"/>
              <a:buChar char="•"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Atoms are neutral: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protons = electrons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  <a:p>
            <a:pPr algn="l" marL="165100" indent="-165100">
              <a:spcAft>
                <a:spcPts val="200"/>
              </a:spcAft>
              <a:buSzPct val="100000"/>
              <a:buChar char="•"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Atomic number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protons.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number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protons + neutrons.</a:t>
            </a:r>
            <a:endParaRPr lang="en-US" sz="1250" dirty="0"/>
          </a:p>
          <a:p>
            <a:pPr algn="l" marL="165100" indent="-165100">
              <a:spcAft>
                <a:spcPts val="200"/>
              </a:spcAft>
              <a:buSzPct val="100000"/>
              <a:buChar char="•"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Electrons move to higher shells by absorbing EM radiation.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457200" y="3364992"/>
            <a:ext cx="7315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Development of the model of the atom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85800" y="4754880"/>
            <a:ext cx="10789920" cy="0"/>
          </a:xfrm>
          <a:prstGeom prst="line">
            <a:avLst/>
          </a:prstGeom>
          <a:noFill/>
          <a:ln w="31750">
            <a:solidFill>
              <a:srgbClr val="E35BFF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767328"/>
            <a:ext cx="804672" cy="80467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444752" y="400507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1800s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813816" y="4617720"/>
            <a:ext cx="274320" cy="274320"/>
          </a:xfrm>
          <a:prstGeom prst="ellipse">
            <a:avLst/>
          </a:prstGeom>
          <a:solidFill>
            <a:srgbClr val="E35BFF"/>
          </a:solidFill>
          <a:ln w="25400">
            <a:solidFill>
              <a:srgbClr val="0B1020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566928" y="495604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Dalton</a:t>
            </a:r>
            <a:endParaRPr lang="en-US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566928" y="5285232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Atoms are tiny solid spheres that cannot be divided.</a:t>
            </a:r>
            <a:endParaRPr lang="en-US" sz="12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640" y="3767328"/>
            <a:ext cx="804672" cy="80467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3730752" y="400507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1897</a:t>
            </a:r>
            <a:endParaRPr lang="en-US" sz="1300" dirty="0"/>
          </a:p>
        </p:txBody>
      </p:sp>
      <p:sp>
        <p:nvSpPr>
          <p:cNvPr id="22" name="Shape 16"/>
          <p:cNvSpPr/>
          <p:nvPr/>
        </p:nvSpPr>
        <p:spPr>
          <a:xfrm>
            <a:off x="3099816" y="4617720"/>
            <a:ext cx="274320" cy="274320"/>
          </a:xfrm>
          <a:prstGeom prst="ellipse">
            <a:avLst/>
          </a:prstGeom>
          <a:solidFill>
            <a:srgbClr val="E35BFF"/>
          </a:solidFill>
          <a:ln w="25400">
            <a:solidFill>
              <a:srgbClr val="0B1020"/>
            </a:solidFill>
            <a:prstDash val="solid"/>
          </a:ln>
        </p:spPr>
      </p:sp>
      <p:sp>
        <p:nvSpPr>
          <p:cNvPr id="23" name="Text 17"/>
          <p:cNvSpPr txBox="1"/>
          <p:nvPr/>
        </p:nvSpPr>
        <p:spPr>
          <a:xfrm>
            <a:off x="2852928" y="495604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Thomson</a:t>
            </a:r>
            <a:endParaRPr lang="en-US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2852928" y="5285232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Discovers the electron →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plum pudding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positive ball with electrons in it.</a:t>
            </a:r>
            <a:endParaRPr lang="en-US" sz="1200" dirty="0"/>
          </a:p>
        </p:txBody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640" y="3767328"/>
            <a:ext cx="804672" cy="80467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016752" y="400507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1909–11</a:t>
            </a:r>
            <a:endParaRPr lang="en-US" sz="1300" dirty="0"/>
          </a:p>
        </p:txBody>
      </p:sp>
      <p:sp>
        <p:nvSpPr>
          <p:cNvPr id="27" name="Shape 20"/>
          <p:cNvSpPr/>
          <p:nvPr/>
        </p:nvSpPr>
        <p:spPr>
          <a:xfrm>
            <a:off x="5385816" y="4617720"/>
            <a:ext cx="274320" cy="274320"/>
          </a:xfrm>
          <a:prstGeom prst="ellipse">
            <a:avLst/>
          </a:prstGeom>
          <a:solidFill>
            <a:srgbClr val="E35BFF"/>
          </a:solidFill>
          <a:ln w="25400">
            <a:solidFill>
              <a:srgbClr val="0B1020"/>
            </a:solidFill>
            <a:prstDash val="solid"/>
          </a:ln>
        </p:spPr>
      </p:sp>
      <p:sp>
        <p:nvSpPr>
          <p:cNvPr id="28" name="Text 21"/>
          <p:cNvSpPr txBox="1"/>
          <p:nvPr/>
        </p:nvSpPr>
        <p:spPr>
          <a:xfrm>
            <a:off x="5138928" y="495604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Rutherford</a:t>
            </a:r>
            <a:endParaRPr lang="en-US" sz="1500" dirty="0"/>
          </a:p>
        </p:txBody>
      </p:sp>
      <p:sp>
        <p:nvSpPr>
          <p:cNvPr id="29" name="Text 22"/>
          <p:cNvSpPr txBox="1"/>
          <p:nvPr/>
        </p:nvSpPr>
        <p:spPr>
          <a:xfrm>
            <a:off x="5138928" y="5285232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 scattering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mass &amp; charge in a tiny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nucleus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mostly empty space.</a:t>
            </a:r>
            <a:endParaRPr lang="en-US" sz="1200" dirty="0"/>
          </a:p>
        </p:txBody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6640" y="3767328"/>
            <a:ext cx="804672" cy="804672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8302752" y="400507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1913</a:t>
            </a:r>
            <a:endParaRPr lang="en-US" sz="1300" dirty="0"/>
          </a:p>
        </p:txBody>
      </p:sp>
      <p:sp>
        <p:nvSpPr>
          <p:cNvPr id="32" name="Shape 24"/>
          <p:cNvSpPr/>
          <p:nvPr/>
        </p:nvSpPr>
        <p:spPr>
          <a:xfrm>
            <a:off x="7671816" y="4617720"/>
            <a:ext cx="274320" cy="274320"/>
          </a:xfrm>
          <a:prstGeom prst="ellipse">
            <a:avLst/>
          </a:prstGeom>
          <a:solidFill>
            <a:srgbClr val="E35BFF"/>
          </a:solidFill>
          <a:ln w="25400">
            <a:solidFill>
              <a:srgbClr val="0B1020"/>
            </a:solidFill>
            <a:prstDash val="solid"/>
          </a:ln>
        </p:spPr>
      </p:sp>
      <p:sp>
        <p:nvSpPr>
          <p:cNvPr id="33" name="Text 25"/>
          <p:cNvSpPr txBox="1"/>
          <p:nvPr/>
        </p:nvSpPr>
        <p:spPr>
          <a:xfrm>
            <a:off x="7424928" y="495604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Bohr</a:t>
            </a:r>
            <a:endParaRPr lang="en-US" sz="1500" dirty="0"/>
          </a:p>
        </p:txBody>
      </p:sp>
      <p:sp>
        <p:nvSpPr>
          <p:cNvPr id="34" name="Text 26"/>
          <p:cNvSpPr txBox="1"/>
          <p:nvPr/>
        </p:nvSpPr>
        <p:spPr>
          <a:xfrm>
            <a:off x="7424928" y="5285232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Electrons orbit in fixed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shells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(energy levels).</a:t>
            </a:r>
            <a:endParaRPr lang="en-US" sz="1200" dirty="0"/>
          </a:p>
        </p:txBody>
      </p:sp>
      <p:pic>
        <p:nvPicPr>
          <p:cNvPr id="35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2640" y="3767328"/>
            <a:ext cx="804672" cy="804672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10588752" y="400507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1932</a:t>
            </a:r>
            <a:endParaRPr lang="en-US" sz="1300" dirty="0"/>
          </a:p>
        </p:txBody>
      </p:sp>
      <p:sp>
        <p:nvSpPr>
          <p:cNvPr id="37" name="Shape 28"/>
          <p:cNvSpPr/>
          <p:nvPr/>
        </p:nvSpPr>
        <p:spPr>
          <a:xfrm>
            <a:off x="9957816" y="4617720"/>
            <a:ext cx="274320" cy="274320"/>
          </a:xfrm>
          <a:prstGeom prst="ellipse">
            <a:avLst/>
          </a:prstGeom>
          <a:solidFill>
            <a:srgbClr val="E35BFF"/>
          </a:solidFill>
          <a:ln w="25400">
            <a:solidFill>
              <a:srgbClr val="0B1020"/>
            </a:solidFill>
            <a:prstDash val="solid"/>
          </a:ln>
        </p:spPr>
      </p:sp>
      <p:sp>
        <p:nvSpPr>
          <p:cNvPr id="38" name="Text 29"/>
          <p:cNvSpPr txBox="1"/>
          <p:nvPr/>
        </p:nvSpPr>
        <p:spPr>
          <a:xfrm>
            <a:off x="9710928" y="495604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Chadwick</a:t>
            </a:r>
            <a:endParaRPr lang="en-US" sz="1500" dirty="0"/>
          </a:p>
        </p:txBody>
      </p:sp>
      <p:sp>
        <p:nvSpPr>
          <p:cNvPr id="39" name="Text 30"/>
          <p:cNvSpPr txBox="1"/>
          <p:nvPr/>
        </p:nvSpPr>
        <p:spPr>
          <a:xfrm>
            <a:off x="9710928" y="5285232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Discovers the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neutron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nucleus.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Isotopes &amp; nuclear radiation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35B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ATOMIC STRUCTURE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35B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Isotopes"/>
          <p:cNvSpPr/>
          <p:nvPr/>
        </p:nvSpPr>
        <p:spPr>
          <a:xfrm>
            <a:off x="457200" y="1417320"/>
            <a:ext cx="3931920" cy="4937760"/>
          </a:xfrm>
          <a:prstGeom prst="roundRect">
            <a:avLst>
              <a:gd name="adj" fmla="val 2326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63624"/>
            <a:ext cx="35295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Isotopes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965960"/>
            <a:ext cx="3529584" cy="427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Atoms of the same element with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number of protons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but 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number of neutrons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atomic number, different mass number.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isotopes are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unstable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their nuclei decay randomly, giving out radiation.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rate of decay, in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becquerels (Bq)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1 Bq = 1 decay per second.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rate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decays recorded per second by a Geiger–Müller tube.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58368" y="507492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1D264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5120640"/>
            <a:ext cx="1051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baseline="3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600" b="1" baseline="-4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2600" dirty="0"/>
          </a:p>
        </p:txBody>
      </p:sp>
      <p:sp>
        <p:nvSpPr>
          <p:cNvPr id="14" name="Text 11"/>
          <p:cNvSpPr txBox="1"/>
          <p:nvPr/>
        </p:nvSpPr>
        <p:spPr>
          <a:xfrm>
            <a:off x="658368" y="5733288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hydrogen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847088" y="507492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1D264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1847088" y="5120640"/>
            <a:ext cx="1051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baseline="3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600" b="1" baseline="-4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2600" dirty="0"/>
          </a:p>
        </p:txBody>
      </p:sp>
      <p:sp>
        <p:nvSpPr>
          <p:cNvPr id="17" name="Text 14"/>
          <p:cNvSpPr txBox="1"/>
          <p:nvPr/>
        </p:nvSpPr>
        <p:spPr>
          <a:xfrm>
            <a:off x="1847088" y="5733288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deuterium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3035808" y="507492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1D2643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3035808" y="5120640"/>
            <a:ext cx="1051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baseline="3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600" b="1" baseline="-4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2600" dirty="0"/>
          </a:p>
        </p:txBody>
      </p:sp>
      <p:sp>
        <p:nvSpPr>
          <p:cNvPr id="20" name="Text 17"/>
          <p:cNvSpPr txBox="1"/>
          <p:nvPr/>
        </p:nvSpPr>
        <p:spPr>
          <a:xfrm>
            <a:off x="3035808" y="5733288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tritium</a:t>
            </a:r>
            <a:endParaRPr lang="en-US" sz="105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617720" y="1417320"/>
          <a:ext cx="7114032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1837944"/>
                <a:gridCol w="1837944"/>
                <a:gridCol w="1837944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02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Alpha α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Beta β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Gamma γ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5B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is it?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Helium nucleus (2p + 2n)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 electron from the nucleus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 wave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Symbol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⁴₂He or α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⁰₋₁e or 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γ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Ionising power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high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Range in air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few cm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1 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far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Stopped by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Paper or skin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few mm of aluminium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Thick lead / concrete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Most dangerous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Inside the body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Outside the body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Outside the body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</a:tbl>
          </a:graphicData>
        </a:graphic>
      </p:graphicFrame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720" y="4846320"/>
            <a:ext cx="7114032" cy="14630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decay equations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35B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ATOMIC STRUCTURE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35B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3630168" cy="3017520"/>
          </a:xfrm>
          <a:prstGeom prst="roundRect">
            <a:avLst>
              <a:gd name="adj" fmla="val 3030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2644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Alpha decay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58368" y="1965960"/>
            <a:ext cx="3227832" cy="914400"/>
          </a:xfrm>
          <a:prstGeom prst="roundRect">
            <a:avLst>
              <a:gd name="adj" fmla="val 10000"/>
            </a:avLst>
          </a:prstGeom>
          <a:solidFill>
            <a:srgbClr val="1D264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58368" y="1965960"/>
            <a:ext cx="32278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238</a:t>
            </a:r>
            <a:r>
              <a:rPr lang="en-US" sz="21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92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</a:t>
            </a:r>
            <a:r>
              <a:rPr lang="en-US" sz="2100" b="1" dirty="0">
                <a:solidFill>
                  <a:srgbClr val="B4BE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 </a:t>
            </a: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234</a:t>
            </a:r>
            <a:r>
              <a:rPr lang="en-US" sz="21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 </a:t>
            </a:r>
            <a:r>
              <a:rPr lang="en-US" sz="2100" b="1" dirty="0">
                <a:solidFill>
                  <a:srgbClr val="B4BE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 </a:t>
            </a:r>
            <a:r>
              <a:rPr lang="en-US" sz="2100" b="1" baseline="3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100" b="1" baseline="-4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100" b="1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 </a:t>
            </a:r>
            <a:endParaRPr lang="en-US" sz="21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3017520"/>
            <a:ext cx="322783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Nucleus loses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protons + 2 neutrons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number −4, atomic number −2.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4279392" y="1417320"/>
            <a:ext cx="3630168" cy="3017520"/>
          </a:xfrm>
          <a:prstGeom prst="roundRect">
            <a:avLst>
              <a:gd name="adj" fmla="val 3030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80560" y="1554480"/>
            <a:ext cx="32644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Beta decay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480560" y="1965960"/>
            <a:ext cx="3227832" cy="914400"/>
          </a:xfrm>
          <a:prstGeom prst="roundRect">
            <a:avLst>
              <a:gd name="adj" fmla="val 10000"/>
            </a:avLst>
          </a:prstGeom>
          <a:solidFill>
            <a:srgbClr val="1D264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480560" y="1965960"/>
            <a:ext cx="32278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r>
              <a:rPr lang="en-US" sz="21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</a:t>
            </a:r>
            <a:r>
              <a:rPr lang="en-US" sz="2100" b="1" dirty="0">
                <a:solidFill>
                  <a:srgbClr val="B4BE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 </a:t>
            </a: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r>
              <a:rPr lang="en-US" sz="21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</a:t>
            </a:r>
            <a:r>
              <a:rPr lang="en-US" sz="2100" b="1" dirty="0">
                <a:solidFill>
                  <a:srgbClr val="B4BE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 </a:t>
            </a:r>
            <a:r>
              <a:rPr lang="en-US" sz="2100" b="1" baseline="3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r>
              <a:rPr lang="en-US" sz="2100" b="1" baseline="-40000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r>
              <a:rPr lang="en-US" sz="2100" b="1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</a:t>
            </a:r>
            <a:endParaRPr lang="en-US" sz="2100" dirty="0"/>
          </a:p>
        </p:txBody>
      </p:sp>
      <p:sp>
        <p:nvSpPr>
          <p:cNvPr id="18" name="Text 15"/>
          <p:cNvSpPr txBox="1"/>
          <p:nvPr/>
        </p:nvSpPr>
        <p:spPr>
          <a:xfrm>
            <a:off x="4480560" y="3017520"/>
            <a:ext cx="322783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neutron turns into a proton + electron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the electron is emitted.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number same, atomic number +1.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8101584" y="1417320"/>
            <a:ext cx="3630168" cy="3017520"/>
          </a:xfrm>
          <a:prstGeom prst="roundRect">
            <a:avLst>
              <a:gd name="adj" fmla="val 3030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302752" y="1554480"/>
            <a:ext cx="32644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Gamma emission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8302752" y="1965960"/>
            <a:ext cx="3227832" cy="914400"/>
          </a:xfrm>
          <a:prstGeom prst="roundRect">
            <a:avLst>
              <a:gd name="adj" fmla="val 10000"/>
            </a:avLst>
          </a:prstGeom>
          <a:solidFill>
            <a:srgbClr val="1D2643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302752" y="1965960"/>
            <a:ext cx="32278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99m</a:t>
            </a:r>
            <a:r>
              <a:rPr lang="en-US" sz="21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Tc </a:t>
            </a:r>
            <a:r>
              <a:rPr lang="en-US" sz="2100" b="1" dirty="0">
                <a:solidFill>
                  <a:srgbClr val="B4BE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 </a:t>
            </a:r>
            <a:r>
              <a:rPr lang="en-US" sz="21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</a:t>
            </a:r>
            <a:r>
              <a:rPr lang="en-US" sz="21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Tc </a:t>
            </a:r>
            <a:r>
              <a:rPr lang="en-US" sz="2100" b="1" dirty="0">
                <a:solidFill>
                  <a:srgbClr val="B4BE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 </a:t>
            </a:r>
            <a:r>
              <a:rPr lang="en-US" sz="2100" b="1" dirty="0">
                <a:solidFill>
                  <a:srgbClr val="E35B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</a:t>
            </a:r>
            <a:endParaRPr lang="en-US" sz="2100" dirty="0"/>
          </a:p>
        </p:txBody>
      </p:sp>
      <p:sp>
        <p:nvSpPr>
          <p:cNvPr id="23" name="Text 20"/>
          <p:cNvSpPr txBox="1"/>
          <p:nvPr/>
        </p:nvSpPr>
        <p:spPr>
          <a:xfrm>
            <a:off x="8302752" y="3017520"/>
            <a:ext cx="322783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Nucleus gets rid of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excess energy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an EM wave.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change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mass or atomic number.</a:t>
            </a:r>
            <a:endParaRPr lang="en-US" sz="1250" dirty="0"/>
          </a:p>
        </p:txBody>
      </p:sp>
      <p:sp>
        <p:nvSpPr>
          <p:cNvPr id="24" name="example"/>
          <p:cNvSpPr/>
          <p:nvPr/>
        </p:nvSpPr>
        <p:spPr>
          <a:xfrm>
            <a:off x="457200" y="4645152"/>
            <a:ext cx="5504688" cy="1709928"/>
          </a:xfrm>
          <a:prstGeom prst="roundRect">
            <a:avLst>
              <a:gd name="adj" fmla="val 5348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782312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58368" y="5056632"/>
            <a:ext cx="510235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Radium-226 (atomic number 88) emits an alpha particle. What is formed?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Mass: 226 − 4 = 222   Atomic: 88 − 2 = 86</a:t>
            </a:r>
            <a:endParaRPr lang="en-US" sz="1350" dirty="0"/>
          </a:p>
        </p:txBody>
      </p:sp>
      <p:sp>
        <p:nvSpPr>
          <p:cNvPr id="27" name="Shape 24"/>
          <p:cNvSpPr/>
          <p:nvPr/>
        </p:nvSpPr>
        <p:spPr>
          <a:xfrm>
            <a:off x="658368" y="5824728"/>
            <a:ext cx="3108960" cy="384048"/>
          </a:xfrm>
          <a:prstGeom prst="roundRect">
            <a:avLst>
              <a:gd name="adj" fmla="val 50000"/>
            </a:avLst>
          </a:prstGeom>
          <a:solidFill>
            <a:srgbClr val="E35BF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582472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Radon-222  (²²²₈₆Rn)</a:t>
            </a:r>
            <a:endParaRPr lang="en-US" sz="1400" dirty="0"/>
          </a:p>
        </p:txBody>
      </p:sp>
      <p:sp>
        <p:nvSpPr>
          <p:cNvPr id="29" name="example"/>
          <p:cNvSpPr/>
          <p:nvPr/>
        </p:nvSpPr>
        <p:spPr>
          <a:xfrm>
            <a:off x="6227064" y="4645152"/>
            <a:ext cx="5504688" cy="1709928"/>
          </a:xfrm>
          <a:prstGeom prst="roundRect">
            <a:avLst>
              <a:gd name="adj" fmla="val 5348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6428232" y="4782312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6428232" y="5056632"/>
            <a:ext cx="510235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Iodine-131 (atomic number 53) emits a beta particle. What is formed?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Mass: stays 131   Atomic: 53 + 1 = 54</a:t>
            </a:r>
            <a:endParaRPr lang="en-US" sz="1350" dirty="0"/>
          </a:p>
        </p:txBody>
      </p:sp>
      <p:sp>
        <p:nvSpPr>
          <p:cNvPr id="32" name="Shape 29"/>
          <p:cNvSpPr/>
          <p:nvPr/>
        </p:nvSpPr>
        <p:spPr>
          <a:xfrm>
            <a:off x="6428232" y="5824728"/>
            <a:ext cx="3108960" cy="384048"/>
          </a:xfrm>
          <a:prstGeom prst="roundRect">
            <a:avLst>
              <a:gd name="adj" fmla="val 50000"/>
            </a:avLst>
          </a:prstGeom>
          <a:solidFill>
            <a:srgbClr val="E35BF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6428232" y="582472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Xenon-131  (¹³¹₅₄Xe)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Half-life, contamination &amp; irradiation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35B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ATOMIC STRUCTURE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35B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graphicFrame>
        <p:nvGraphicFramePr>
          <p:cNvPr id="9" name="Chart 0" descr=""/>
          <p:cNvGraphicFramePr/>
          <p:nvPr/>
        </p:nvGraphicFramePr>
        <p:xfrm>
          <a:off x="457200" y="1417320"/>
          <a:ext cx="5760720" cy="2788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example"/>
          <p:cNvSpPr/>
          <p:nvPr/>
        </p:nvSpPr>
        <p:spPr>
          <a:xfrm>
            <a:off x="457200" y="4407408"/>
            <a:ext cx="5760720" cy="1947672"/>
          </a:xfrm>
          <a:prstGeom prst="roundRect">
            <a:avLst>
              <a:gd name="adj" fmla="val 4695"/>
            </a:avLst>
          </a:prstGeom>
          <a:solidFill>
            <a:srgbClr val="151C32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58368" y="4544568"/>
            <a:ext cx="53583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58368" y="4818888"/>
            <a:ext cx="5358384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has activity 800 Bq and half-life 2 days. Find its activity after 6 days.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÷ 2 = 3 half-lives:  800 → 400 → 200 → 100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net decline = 700 Bq, ratio 700 : 800 = 7/8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E35BFF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= 100 Bq</a:t>
            </a:r>
            <a:endParaRPr lang="en-US" sz="1400" dirty="0"/>
          </a:p>
        </p:txBody>
      </p:sp>
      <p:sp>
        <p:nvSpPr>
          <p:cNvPr id="15" name="Half-life"/>
          <p:cNvSpPr/>
          <p:nvPr/>
        </p:nvSpPr>
        <p:spPr>
          <a:xfrm>
            <a:off x="6446520" y="1417320"/>
            <a:ext cx="5285232" cy="1600200"/>
          </a:xfrm>
          <a:prstGeom prst="roundRect">
            <a:avLst>
              <a:gd name="adj" fmla="val 5714"/>
            </a:avLst>
          </a:prstGeom>
          <a:solidFill>
            <a:srgbClr val="151C3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647688" y="1563624"/>
            <a:ext cx="4882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Half-life</a:t>
            </a:r>
            <a:endParaRPr lang="en-US" sz="1500" dirty="0"/>
          </a:p>
        </p:txBody>
      </p:sp>
      <p:sp>
        <p:nvSpPr>
          <p:cNvPr id="17" name="Text 13"/>
          <p:cNvSpPr txBox="1"/>
          <p:nvPr/>
        </p:nvSpPr>
        <p:spPr>
          <a:xfrm>
            <a:off x="6647688" y="1965960"/>
            <a:ext cx="4882896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for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unstable nuclei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(or the activity) to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halve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Decay is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we can’t predict which nucleus decays next.</a:t>
            </a:r>
            <a:endParaRPr lang="en-US" sz="1350" dirty="0"/>
          </a:p>
        </p:txBody>
      </p:sp>
      <p:sp>
        <p:nvSpPr>
          <p:cNvPr id="18" name="Contamination"/>
          <p:cNvSpPr/>
          <p:nvPr/>
        </p:nvSpPr>
        <p:spPr>
          <a:xfrm>
            <a:off x="6446520" y="3200400"/>
            <a:ext cx="5285232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6647688" y="3346704"/>
            <a:ext cx="4882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Contamination</a:t>
            </a:r>
            <a:endParaRPr lang="en-US" sz="1500" dirty="0"/>
          </a:p>
        </p:txBody>
      </p:sp>
      <p:sp>
        <p:nvSpPr>
          <p:cNvPr id="20" name="Text 16"/>
          <p:cNvSpPr txBox="1"/>
          <p:nvPr/>
        </p:nvSpPr>
        <p:spPr>
          <a:xfrm>
            <a:off x="6647688" y="3749040"/>
            <a:ext cx="488289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Radioactive atoms get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onto or into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 object. Keeps irradiating until removed.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Protection: gloves, protective clothing, tongs.</a:t>
            </a:r>
            <a:endParaRPr lang="en-US" sz="1350" dirty="0"/>
          </a:p>
        </p:txBody>
      </p:sp>
      <p:sp>
        <p:nvSpPr>
          <p:cNvPr id="21" name="Irradiation"/>
          <p:cNvSpPr/>
          <p:nvPr/>
        </p:nvSpPr>
        <p:spPr>
          <a:xfrm>
            <a:off x="6446520" y="4846320"/>
            <a:ext cx="5285232" cy="1508760"/>
          </a:xfrm>
          <a:prstGeom prst="roundRect">
            <a:avLst>
              <a:gd name="adj" fmla="val 6061"/>
            </a:avLst>
          </a:prstGeom>
          <a:solidFill>
            <a:srgbClr val="151C3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6647688" y="4992624"/>
            <a:ext cx="4882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Irradiation</a:t>
            </a:r>
            <a:endParaRPr lang="en-US" sz="1500" dirty="0"/>
          </a:p>
        </p:txBody>
      </p:sp>
      <p:sp>
        <p:nvSpPr>
          <p:cNvPr id="23" name="Text 19"/>
          <p:cNvSpPr txBox="1"/>
          <p:nvPr/>
        </p:nvSpPr>
        <p:spPr>
          <a:xfrm>
            <a:off x="6647688" y="5394960"/>
            <a:ext cx="4882896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Exposure to radiation from an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The object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not become radioactive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Protection: lead shielding, distance, limit time.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E35B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ATOMIC STRUCTURE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E35B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5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 both numbers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decay equations the top (mass) numbers and bottom (atomic) numbers must both balance.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4291584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4492752" y="161848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49275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5132832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the particles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4492752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 = ⁴₂He, beta = ⁰₋₁e. Gamma changes neither number.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8125968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8327136" y="161848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32713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8967216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Half-life from a graph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8327136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any activity, find when it has halved, and read the time difference.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457200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298448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Contamination ≠ irradiation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658368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Contamination: the source gets on/in you. Irradiation: exposed from outside – you don’t become radioactive.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291584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4492752" y="420166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449275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5132832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 changes models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4492752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 scattering showed a tiny, dense, positive nucleus – this replaced plum pudding.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8125968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8327136" y="4201668"/>
            <a:ext cx="512064" cy="512064"/>
          </a:xfrm>
          <a:prstGeom prst="ellipse">
            <a:avLst/>
          </a:prstGeom>
          <a:solidFill>
            <a:srgbClr val="E35BFF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832713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8967216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Ionising vs penetrating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8327136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Alpha: most ionising, least penetrating. Gamma: the reverse.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4D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Vectors, elasticity, motion, Newton &amp; momentum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Scalars, vectors &amp; types of force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Scalars, vectors &amp; types of force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37490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843784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 forces &amp; work done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Resultant forces &amp; work done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843784"/>
            <a:ext cx="3611880" cy="37490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218688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&amp; elasticity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Forces &amp; elasticity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218688"/>
            <a:ext cx="3611880" cy="374904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593592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Speed, velocity &amp; motion graphs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Speed, velocity &amp; motion graphs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593592"/>
            <a:ext cx="3611880" cy="374904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092440" y="3968496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 &amp; Newton’s laws</a:t>
            </a:r>
            <a:endParaRPr lang="en-US" sz="1250" dirty="0"/>
          </a:p>
        </p:txBody>
      </p:sp>
      <p:pic>
        <p:nvPicPr>
          <p:cNvPr id="20" name="Image 6" descr="preencoded.png">
            <a:hlinkClick r:id="rId13" tooltip="Acceleration &amp; Newton’s laws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3968496"/>
            <a:ext cx="3611880" cy="374904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092440" y="4343400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Stopping distances &amp; momentum</a:t>
            </a:r>
            <a:endParaRPr lang="en-US" sz="1250" dirty="0"/>
          </a:p>
        </p:txBody>
      </p:sp>
      <p:pic>
        <p:nvPicPr>
          <p:cNvPr id="22" name="Image 7" descr="preencoded.png">
            <a:hlinkClick r:id="rId15" tooltip="Stopping distances &amp; momentum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0" y="4343400"/>
            <a:ext cx="3611880" cy="374904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8092440" y="4718304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equations</a:t>
            </a:r>
            <a:endParaRPr lang="en-US" sz="1250" dirty="0"/>
          </a:p>
        </p:txBody>
      </p:sp>
      <p:pic>
        <p:nvPicPr>
          <p:cNvPr id="24" name="Image 8" descr="preencoded.png">
            <a:hlinkClick r:id="rId17" tooltip="Forces equations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1000" y="4718304"/>
            <a:ext cx="3611880" cy="374904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8092440" y="5093208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worked examples (1)</a:t>
            </a:r>
            <a:endParaRPr lang="en-US" sz="1250" dirty="0"/>
          </a:p>
        </p:txBody>
      </p:sp>
      <p:pic>
        <p:nvPicPr>
          <p:cNvPr id="26" name="Image 9" descr="preencoded.png">
            <a:hlinkClick r:id="rId19" tooltip="Forces worked examples (1)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01000" y="5093208"/>
            <a:ext cx="3611880" cy="374904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8092440" y="5468112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worked examples (2)</a:t>
            </a:r>
            <a:endParaRPr lang="en-US" sz="1250" dirty="0"/>
          </a:p>
        </p:txBody>
      </p:sp>
      <p:pic>
        <p:nvPicPr>
          <p:cNvPr id="28" name="Image 10" descr="preencoded.png">
            <a:hlinkClick r:id="rId21" tooltip="Forces worked examples (2)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01000" y="5468112"/>
            <a:ext cx="3611880" cy="374904"/>
          </a:xfrm>
          <a:prstGeom prst="rect">
            <a:avLst/>
          </a:prstGeom>
        </p:spPr>
      </p:pic>
      <p:sp>
        <p:nvSpPr>
          <p:cNvPr id="29" name="Text 16"/>
          <p:cNvSpPr txBox="1"/>
          <p:nvPr/>
        </p:nvSpPr>
        <p:spPr>
          <a:xfrm>
            <a:off x="8092440" y="5843016"/>
            <a:ext cx="35204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30" name="Image 11" descr="preencoded.png">
            <a:hlinkClick r:id="rId23" tooltip="Examiner tips" action="ppaction://hlinksldjump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01000" y="5843016"/>
            <a:ext cx="3611880" cy="37490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Scalars, vectors &amp; types of force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2194560"/>
          </a:xfrm>
          <a:prstGeom prst="roundRect">
            <a:avLst>
              <a:gd name="adj" fmla="val 416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63624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Scalar – magnitude only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58368" y="246888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58368" y="246888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2353056" y="246888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2353056" y="246888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047744" y="246888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047744" y="246888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58368" y="297180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58368" y="297180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2353056" y="297180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2353056" y="297180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047744" y="297180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047744" y="297180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6245352" y="1417320"/>
            <a:ext cx="5486400" cy="2194560"/>
          </a:xfrm>
          <a:prstGeom prst="roundRect">
            <a:avLst>
              <a:gd name="adj" fmla="val 4167"/>
            </a:avLst>
          </a:prstGeom>
          <a:solidFill>
            <a:srgbClr val="151C32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6446520" y="1563624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Vector – magnitude + direction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6446520" y="246888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446520" y="246888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displacement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8141208" y="246888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8141208" y="246888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9835896" y="246888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835896" y="246888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6446520" y="297180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6446520" y="297180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8141208" y="297180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8141208" y="297180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9835896" y="2971800"/>
            <a:ext cx="158496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835896" y="2971800"/>
            <a:ext cx="158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momentum</a:t>
            </a:r>
            <a:endParaRPr lang="en-US" sz="1200" dirty="0"/>
          </a:p>
        </p:txBody>
      </p:sp>
      <p:sp>
        <p:nvSpPr>
          <p:cNvPr id="37" name="Text 34"/>
          <p:cNvSpPr txBox="1"/>
          <p:nvPr/>
        </p:nvSpPr>
        <p:spPr>
          <a:xfrm>
            <a:off x="658368" y="18745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Vectors are drawn as arrows: length = size, direction = direction.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6446520" y="18745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is the scalar size of velocity.</a:t>
            </a:r>
            <a:endParaRPr lang="en-US" sz="1200" dirty="0"/>
          </a:p>
        </p:txBody>
      </p:sp>
      <p:sp>
        <p:nvSpPr>
          <p:cNvPr id="39" name="Contact vs non-contact"/>
          <p:cNvSpPr/>
          <p:nvPr/>
        </p:nvSpPr>
        <p:spPr>
          <a:xfrm>
            <a:off x="457200" y="3840480"/>
            <a:ext cx="3657600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658368" y="398678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vs non-contact</a:t>
            </a:r>
            <a:endParaRPr lang="en-US" sz="1500" dirty="0"/>
          </a:p>
        </p:txBody>
      </p:sp>
      <p:sp>
        <p:nvSpPr>
          <p:cNvPr id="41" name="Text 38"/>
          <p:cNvSpPr txBox="1"/>
          <p:nvPr/>
        </p:nvSpPr>
        <p:spPr>
          <a:xfrm>
            <a:off x="658368" y="4389120"/>
            <a:ext cx="3255264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(touching): friction, air resistance, tension, normal contact force.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Non-contact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(at a distance): gravitational, electrostatic, magnetic.</a:t>
            </a:r>
            <a:endParaRPr lang="en-US" sz="1350" dirty="0"/>
          </a:p>
        </p:txBody>
      </p:sp>
      <p:sp>
        <p:nvSpPr>
          <p:cNvPr id="42" name="Weight"/>
          <p:cNvSpPr/>
          <p:nvPr/>
        </p:nvSpPr>
        <p:spPr>
          <a:xfrm>
            <a:off x="4270248" y="3840480"/>
            <a:ext cx="3657600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4471416" y="398678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</a:t>
            </a:r>
            <a:endParaRPr lang="en-US" sz="1500" dirty="0"/>
          </a:p>
        </p:txBody>
      </p:sp>
      <p:sp>
        <p:nvSpPr>
          <p:cNvPr id="44" name="Text 41"/>
          <p:cNvSpPr txBox="1"/>
          <p:nvPr/>
        </p:nvSpPr>
        <p:spPr>
          <a:xfrm>
            <a:off x="4471416" y="4389120"/>
            <a:ext cx="3255264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m 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(N = kg × N/kg)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is the force of gravity on a mass. On Earth g ≈ 9.8 N/kg.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at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 of mass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Measured with a newtonmeter. W ∝ m.</a:t>
            </a:r>
            <a:endParaRPr lang="en-US" sz="1350" dirty="0"/>
          </a:p>
        </p:txBody>
      </p:sp>
      <p:sp>
        <p:nvSpPr>
          <p:cNvPr id="45" name="Shape 42"/>
          <p:cNvSpPr/>
          <p:nvPr/>
        </p:nvSpPr>
        <p:spPr>
          <a:xfrm>
            <a:off x="8074152" y="3840480"/>
            <a:ext cx="3657600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8275320" y="3986784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Resultant force</a:t>
            </a:r>
            <a:endParaRPr lang="en-US" sz="1500" dirty="0"/>
          </a:p>
        </p:txBody>
      </p:sp>
      <p:sp>
        <p:nvSpPr>
          <p:cNvPr id="47" name="Shape 44"/>
          <p:cNvSpPr/>
          <p:nvPr/>
        </p:nvSpPr>
        <p:spPr>
          <a:xfrm>
            <a:off x="9445752" y="4572000"/>
            <a:ext cx="914400" cy="548640"/>
          </a:xfrm>
          <a:prstGeom prst="roundRect">
            <a:avLst>
              <a:gd name="adj" fmla="val 10000"/>
            </a:avLst>
          </a:prstGeom>
          <a:solidFill>
            <a:srgbClr val="1D2643"/>
          </a:solidFill>
          <a:ln/>
        </p:spPr>
      </p:sp>
      <p:sp>
        <p:nvSpPr>
          <p:cNvPr id="48" name="Shape 45"/>
          <p:cNvSpPr/>
          <p:nvPr/>
        </p:nvSpPr>
        <p:spPr>
          <a:xfrm>
            <a:off x="8366760" y="4846320"/>
            <a:ext cx="1051560" cy="0"/>
          </a:xfrm>
          <a:prstGeom prst="line">
            <a:avLst/>
          </a:prstGeom>
          <a:noFill/>
          <a:ln w="38100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49" name="Shape 46"/>
          <p:cNvSpPr/>
          <p:nvPr/>
        </p:nvSpPr>
        <p:spPr>
          <a:xfrm>
            <a:off x="10387584" y="4846320"/>
            <a:ext cx="1188720" cy="0"/>
          </a:xfrm>
          <a:prstGeom prst="line">
            <a:avLst/>
          </a:prstGeom>
          <a:noFill/>
          <a:ln w="38100">
            <a:solidFill>
              <a:srgbClr val="FF4D6D"/>
            </a:solidFill>
            <a:prstDash val="solid"/>
            <a:tailEnd type="triangle"/>
          </a:ln>
        </p:spPr>
      </p:sp>
      <p:sp>
        <p:nvSpPr>
          <p:cNvPr id="50" name="Text 47"/>
          <p:cNvSpPr txBox="1"/>
          <p:nvPr/>
        </p:nvSpPr>
        <p:spPr>
          <a:xfrm>
            <a:off x="8366760" y="452628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N</a:t>
            </a:r>
            <a:endParaRPr lang="en-US" sz="1150" dirty="0"/>
          </a:p>
        </p:txBody>
      </p:sp>
      <p:sp>
        <p:nvSpPr>
          <p:cNvPr id="51" name="Text 48"/>
          <p:cNvSpPr txBox="1"/>
          <p:nvPr/>
        </p:nvSpPr>
        <p:spPr>
          <a:xfrm>
            <a:off x="10515600" y="452628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N</a:t>
            </a:r>
            <a:endParaRPr lang="en-US" sz="1150" dirty="0"/>
          </a:p>
        </p:txBody>
      </p:sp>
      <p:sp>
        <p:nvSpPr>
          <p:cNvPr id="52" name="Text 49"/>
          <p:cNvSpPr txBox="1"/>
          <p:nvPr/>
        </p:nvSpPr>
        <p:spPr>
          <a:xfrm>
            <a:off x="8275320" y="525780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50 − 30 =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N to the right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it accelerates right.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 0 N =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forces (equilibrium).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Resultant forces &amp; work done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4937760"/>
          </a:xfrm>
          <a:prstGeom prst="roundRect">
            <a:avLst>
              <a:gd name="adj" fmla="val 1852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 at right angles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1097280" y="4754880"/>
            <a:ext cx="2103120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3200400" y="2651760"/>
            <a:ext cx="0" cy="2103120"/>
          </a:xfrm>
          <a:prstGeom prst="line">
            <a:avLst/>
          </a:prstGeom>
          <a:noFill/>
          <a:ln w="38100">
            <a:solidFill>
              <a:srgbClr val="FFFFFF"/>
            </a:solidFill>
            <a:prstDash val="solid"/>
            <a:headEnd type="triangle"/>
          </a:ln>
        </p:spPr>
      </p:sp>
      <p:sp>
        <p:nvSpPr>
          <p:cNvPr id="13" name="Shape 10"/>
          <p:cNvSpPr/>
          <p:nvPr/>
        </p:nvSpPr>
        <p:spPr>
          <a:xfrm flipV="1">
            <a:off x="1097280" y="2651760"/>
            <a:ext cx="2103120" cy="2103120"/>
          </a:xfrm>
          <a:prstGeom prst="line">
            <a:avLst/>
          </a:prstGeom>
          <a:noFill/>
          <a:ln w="50800">
            <a:solidFill>
              <a:srgbClr val="FF4D6D"/>
            </a:solidFill>
            <a:prstDash val="solid"/>
            <a:tailEnd type="triangle"/>
          </a:ln>
        </p:spPr>
      </p:sp>
      <p:sp>
        <p:nvSpPr>
          <p:cNvPr id="14" name="Text 11"/>
          <p:cNvSpPr txBox="1"/>
          <p:nvPr/>
        </p:nvSpPr>
        <p:spPr>
          <a:xfrm>
            <a:off x="1737360" y="48006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N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3291840" y="35661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N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1280160" y="320040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3657600" y="2148840"/>
            <a:ext cx="2148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tip-to-tail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scale, or use Pythagoras: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√(100² + 100²) =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141 N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a single force can be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resolved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into two components at right angles.</a:t>
            </a:r>
            <a:endParaRPr lang="en-US" sz="1250" dirty="0"/>
          </a:p>
        </p:txBody>
      </p:sp>
      <p:sp>
        <p:nvSpPr>
          <p:cNvPr id="18" name="Text 15"/>
          <p:cNvSpPr txBox="1"/>
          <p:nvPr/>
        </p:nvSpPr>
        <p:spPr>
          <a:xfrm>
            <a:off x="658368" y="525780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forces aren’t at 90°, use a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drawing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(parallelogram of forces) and measure the diagonal.</a:t>
            </a:r>
            <a:endParaRPr lang="en-US" sz="1200" dirty="0"/>
          </a:p>
        </p:txBody>
      </p:sp>
      <p:sp>
        <p:nvSpPr>
          <p:cNvPr id="19" name="Work done"/>
          <p:cNvSpPr/>
          <p:nvPr/>
        </p:nvSpPr>
        <p:spPr>
          <a:xfrm>
            <a:off x="6245352" y="1417320"/>
            <a:ext cx="5486400" cy="2514600"/>
          </a:xfrm>
          <a:prstGeom prst="roundRect">
            <a:avLst>
              <a:gd name="adj" fmla="val 3636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446520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done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6446520" y="1965960"/>
            <a:ext cx="5084064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force moves an object,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is done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energy is transferred.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F s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(J = N × m)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joule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work done when 1 N moves an object 1 m (1 J = 1 N m).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 against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raises the temperature of the object.</a:t>
            </a:r>
            <a:endParaRPr lang="en-US" sz="1300" dirty="0"/>
          </a:p>
        </p:txBody>
      </p:sp>
      <p:sp>
        <p:nvSpPr>
          <p:cNvPr id="22" name="example"/>
          <p:cNvSpPr/>
          <p:nvPr/>
        </p:nvSpPr>
        <p:spPr>
          <a:xfrm>
            <a:off x="6245352" y="4160520"/>
            <a:ext cx="5486400" cy="2194560"/>
          </a:xfrm>
          <a:prstGeom prst="roundRect">
            <a:avLst>
              <a:gd name="adj" fmla="val 4167"/>
            </a:avLst>
          </a:prstGeom>
          <a:solidFill>
            <a:srgbClr val="151C32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446520" y="4297680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4" name="Text 21"/>
          <p:cNvSpPr txBox="1"/>
          <p:nvPr/>
        </p:nvSpPr>
        <p:spPr>
          <a:xfrm>
            <a:off x="6446520" y="4572000"/>
            <a:ext cx="5084064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man pushes his broken-down car with a force of 160 N for 15 m. How much work does he do?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F s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160 × 15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6446520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446520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2400 J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 &amp; elasticity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3291840"/>
          </a:xfrm>
          <a:prstGeom prst="roundRect">
            <a:avLst>
              <a:gd name="adj" fmla="val 2778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Force–extension graph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1005840" y="4343400"/>
            <a:ext cx="457200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1005840" y="2057400"/>
            <a:ext cx="0" cy="228600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13" name="Shape 10"/>
          <p:cNvSpPr/>
          <p:nvPr/>
        </p:nvSpPr>
        <p:spPr>
          <a:xfrm>
            <a:off x="1005840" y="2057400"/>
            <a:ext cx="4572000" cy="2286000"/>
          </a:xfrm>
          <a:custGeom>
            <a:avLst/>
            <a:gdLst/>
            <a:ahLst/>
            <a:cxnLst/>
            <a:rect l="l" t="t" r="r" b="b"/>
            <a:pathLst>
              <a:path w="4572000" h="2286000">
                <a:moveTo>
                  <a:pt x="0" y="2286000"/>
                </a:moveTo>
                <a:lnTo>
                  <a:pt x="2514600" y="868680"/>
                </a:lnTo>
                <a:lnTo>
                  <a:pt x="2612898" y="793946"/>
                </a:lnTo>
                <a:lnTo>
                  <a:pt x="2711196" y="728610"/>
                </a:lnTo>
                <a:lnTo>
                  <a:pt x="2809494" y="671488"/>
                </a:lnTo>
                <a:lnTo>
                  <a:pt x="2907792" y="621549"/>
                </a:lnTo>
                <a:lnTo>
                  <a:pt x="3006090" y="577889"/>
                </a:lnTo>
                <a:lnTo>
                  <a:pt x="3104388" y="539719"/>
                </a:lnTo>
                <a:lnTo>
                  <a:pt x="3202686" y="506348"/>
                </a:lnTo>
                <a:lnTo>
                  <a:pt x="3300984" y="477174"/>
                </a:lnTo>
                <a:lnTo>
                  <a:pt x="3399282" y="451667"/>
                </a:lnTo>
                <a:lnTo>
                  <a:pt x="3497580" y="429368"/>
                </a:lnTo>
                <a:lnTo>
                  <a:pt x="3595878" y="409873"/>
                </a:lnTo>
                <a:lnTo>
                  <a:pt x="3694176" y="392829"/>
                </a:lnTo>
                <a:lnTo>
                  <a:pt x="3792474" y="377928"/>
                </a:lnTo>
                <a:lnTo>
                  <a:pt x="3890772" y="364900"/>
                </a:lnTo>
                <a:lnTo>
                  <a:pt x="3989070" y="353511"/>
                </a:lnTo>
                <a:lnTo>
                  <a:pt x="4087368" y="343554"/>
                </a:lnTo>
                <a:lnTo>
                  <a:pt x="4185666" y="334848"/>
                </a:lnTo>
                <a:lnTo>
                  <a:pt x="4283964" y="327238"/>
                </a:lnTo>
                <a:lnTo>
                  <a:pt x="4382262" y="320584"/>
                </a:lnTo>
                <a:lnTo>
                  <a:pt x="4480560" y="314767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4D6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3566160" y="43799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 (m)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1078992" y="202082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(N)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438144" y="2843784"/>
            <a:ext cx="164592" cy="16459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1463040" y="2542032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 of proportionality</a:t>
            </a:r>
            <a:endParaRPr lang="en-US" sz="1100" dirty="0"/>
          </a:p>
        </p:txBody>
      </p:sp>
      <p:sp>
        <p:nvSpPr>
          <p:cNvPr id="18" name="Hooke’s law:  F = k e"/>
          <p:cNvSpPr/>
          <p:nvPr/>
        </p:nvSpPr>
        <p:spPr>
          <a:xfrm>
            <a:off x="457200" y="4937760"/>
            <a:ext cx="5486400" cy="1417320"/>
          </a:xfrm>
          <a:prstGeom prst="roundRect">
            <a:avLst>
              <a:gd name="adj" fmla="val 6452"/>
            </a:avLst>
          </a:prstGeom>
          <a:solidFill>
            <a:srgbClr val="151C3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58368" y="508406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Hooke’s law:  F = k e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658368" y="5486400"/>
            <a:ext cx="508406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 ∝ force up to the limit of proportionality. Gradient =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constant k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(N/m).</a:t>
            </a:r>
            <a:endParaRPr lang="en-US" sz="1350" dirty="0"/>
          </a:p>
        </p:txBody>
      </p:sp>
      <p:sp>
        <p:nvSpPr>
          <p:cNvPr id="21" name="Elastic vs inelastic deformation"/>
          <p:cNvSpPr/>
          <p:nvPr/>
        </p:nvSpPr>
        <p:spPr>
          <a:xfrm>
            <a:off x="6245352" y="1417320"/>
            <a:ext cx="5486400" cy="2103120"/>
          </a:xfrm>
          <a:prstGeom prst="roundRect">
            <a:avLst>
              <a:gd name="adj" fmla="val 4348"/>
            </a:avLst>
          </a:prstGeom>
          <a:solidFill>
            <a:srgbClr val="151C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446520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 vs inelastic deformation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6446520" y="1965960"/>
            <a:ext cx="5084064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one force is needed to stretch, squash or bend an object.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returns to its original shape when the force is removed.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Inelastic: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permanently deformed – does not return.</a:t>
            </a:r>
            <a:endParaRPr lang="en-US" sz="1350" dirty="0"/>
          </a:p>
        </p:txBody>
      </p:sp>
      <p:sp>
        <p:nvSpPr>
          <p:cNvPr id="24" name="Required practical: force &amp; extension"/>
          <p:cNvSpPr/>
          <p:nvPr/>
        </p:nvSpPr>
        <p:spPr>
          <a:xfrm>
            <a:off x="6245352" y="3703320"/>
            <a:ext cx="5486400" cy="2651760"/>
          </a:xfrm>
          <a:prstGeom prst="roundRect">
            <a:avLst>
              <a:gd name="adj" fmla="val 3448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446520" y="3849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practical: force &amp; extension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6446520" y="4251960"/>
            <a:ext cx="5084064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Hang a spring from a clamp next to a vertical ruler; record its original length.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Add masses one at a time; record the new length each time.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Extension = new length − original length. Weight = m × 9.8.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Plot force (y) against extension (x).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= k.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 stretching = elastic PE stored: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5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½ k e²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Speed, velocity &amp; motion graphs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176479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" y="1463040"/>
            <a:ext cx="17647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</a:t>
            </a:r>
            <a:endParaRPr lang="en-US" sz="26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2057400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walking (m/s)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2359152" y="1417320"/>
            <a:ext cx="176479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2359152" y="1463040"/>
            <a:ext cx="17647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600" dirty="0"/>
          </a:p>
        </p:txBody>
      </p:sp>
      <p:sp>
        <p:nvSpPr>
          <p:cNvPr id="14" name="Text 11"/>
          <p:cNvSpPr txBox="1"/>
          <p:nvPr/>
        </p:nvSpPr>
        <p:spPr>
          <a:xfrm>
            <a:off x="2359152" y="2057400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(m/s)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261104" y="1417320"/>
            <a:ext cx="176479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261104" y="1463040"/>
            <a:ext cx="17647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600" dirty="0"/>
          </a:p>
        </p:txBody>
      </p:sp>
      <p:sp>
        <p:nvSpPr>
          <p:cNvPr id="17" name="Text 14"/>
          <p:cNvSpPr txBox="1"/>
          <p:nvPr/>
        </p:nvSpPr>
        <p:spPr>
          <a:xfrm>
            <a:off x="4261104" y="2057400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cycling (m/s)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163056" y="1417320"/>
            <a:ext cx="176479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163056" y="1463040"/>
            <a:ext cx="17647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13–30</a:t>
            </a:r>
            <a:endParaRPr lang="en-US" sz="2600" dirty="0"/>
          </a:p>
        </p:txBody>
      </p:sp>
      <p:sp>
        <p:nvSpPr>
          <p:cNvPr id="20" name="Text 17"/>
          <p:cNvSpPr txBox="1"/>
          <p:nvPr/>
        </p:nvSpPr>
        <p:spPr>
          <a:xfrm>
            <a:off x="6163056" y="2057400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 (m/s)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065008" y="1417320"/>
            <a:ext cx="176479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065008" y="1463040"/>
            <a:ext cx="17647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</a:t>
            </a:r>
            <a:endParaRPr lang="en-US" sz="2600" dirty="0"/>
          </a:p>
        </p:txBody>
      </p:sp>
      <p:sp>
        <p:nvSpPr>
          <p:cNvPr id="23" name="Text 20"/>
          <p:cNvSpPr txBox="1"/>
          <p:nvPr/>
        </p:nvSpPr>
        <p:spPr>
          <a:xfrm>
            <a:off x="8065008" y="2057400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aircraft (m/s)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9966960" y="1417320"/>
            <a:ext cx="1764792" cy="1097280"/>
          </a:xfrm>
          <a:prstGeom prst="roundRect">
            <a:avLst>
              <a:gd name="adj" fmla="val 8333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966960" y="1463040"/>
            <a:ext cx="17647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</a:t>
            </a:r>
            <a:endParaRPr lang="en-US" sz="2600" dirty="0"/>
          </a:p>
        </p:txBody>
      </p:sp>
      <p:sp>
        <p:nvSpPr>
          <p:cNvPr id="26" name="Text 23"/>
          <p:cNvSpPr txBox="1"/>
          <p:nvPr/>
        </p:nvSpPr>
        <p:spPr>
          <a:xfrm>
            <a:off x="9966960" y="2057400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 in air (m/s)</a:t>
            </a:r>
            <a:endParaRPr lang="en-US" sz="1100" dirty="0"/>
          </a:p>
        </p:txBody>
      </p:sp>
      <p:sp>
        <p:nvSpPr>
          <p:cNvPr id="27" name="Key ideas"/>
          <p:cNvSpPr/>
          <p:nvPr/>
        </p:nvSpPr>
        <p:spPr>
          <a:xfrm>
            <a:off x="457200" y="2743200"/>
            <a:ext cx="3657600" cy="3611880"/>
          </a:xfrm>
          <a:prstGeom prst="roundRect">
            <a:avLst>
              <a:gd name="adj" fmla="val 2532"/>
            </a:avLst>
          </a:prstGeom>
          <a:solidFill>
            <a:srgbClr val="151C3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288950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ideas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658368" y="3291840"/>
            <a:ext cx="3255264" cy="2953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(scalar) – how far.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Displacement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(vector) – straight line from start to end, with direction.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 = v t, so v = s ÷ t (s = distance).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speed in a given direction. Moving in a circle at constant speed means velocity is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30" name="Shape 27"/>
          <p:cNvSpPr/>
          <p:nvPr/>
        </p:nvSpPr>
        <p:spPr>
          <a:xfrm>
            <a:off x="4270248" y="2743200"/>
            <a:ext cx="3657600" cy="3611880"/>
          </a:xfrm>
          <a:prstGeom prst="roundRect">
            <a:avLst>
              <a:gd name="adj" fmla="val 2532"/>
            </a:avLst>
          </a:prstGeom>
          <a:solidFill>
            <a:srgbClr val="151C32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4471416" y="2871216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Distance–time</a:t>
            </a:r>
            <a:endParaRPr lang="en-US" sz="1500" dirty="0"/>
          </a:p>
        </p:txBody>
      </p:sp>
      <p:sp>
        <p:nvSpPr>
          <p:cNvPr id="32" name="Shape 29"/>
          <p:cNvSpPr/>
          <p:nvPr/>
        </p:nvSpPr>
        <p:spPr>
          <a:xfrm>
            <a:off x="4636008" y="4800600"/>
            <a:ext cx="301752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33" name="Shape 30"/>
          <p:cNvSpPr/>
          <p:nvPr/>
        </p:nvSpPr>
        <p:spPr>
          <a:xfrm>
            <a:off x="4636008" y="3383280"/>
            <a:ext cx="0" cy="141732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34" name="Shape 31"/>
          <p:cNvSpPr/>
          <p:nvPr/>
        </p:nvSpPr>
        <p:spPr>
          <a:xfrm>
            <a:off x="4636008" y="3383280"/>
            <a:ext cx="3017520" cy="1417320"/>
          </a:xfrm>
          <a:custGeom>
            <a:avLst/>
            <a:gdLst/>
            <a:ahLst/>
            <a:cxnLst/>
            <a:rect l="l" t="t" r="r" b="b"/>
            <a:pathLst>
              <a:path w="3017520" h="1417320">
                <a:moveTo>
                  <a:pt x="0" y="1417320"/>
                </a:moveTo>
                <a:lnTo>
                  <a:pt x="905256" y="708660"/>
                </a:lnTo>
                <a:lnTo>
                  <a:pt x="1810512" y="708660"/>
                </a:lnTo>
                <a:lnTo>
                  <a:pt x="2564892" y="70866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4D6D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5641848" y="48371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4709160" y="334670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471416" y="502920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= speed</a:t>
            </a:r>
            <a:endParaRPr lang="en-US" sz="12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line = stationary</a:t>
            </a:r>
            <a:endParaRPr lang="en-US" sz="12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Curve = changing speed (HT: tangent)</a:t>
            </a:r>
            <a:endParaRPr lang="en-US" sz="1200" dirty="0"/>
          </a:p>
        </p:txBody>
      </p:sp>
      <p:sp>
        <p:nvSpPr>
          <p:cNvPr id="38" name="Shape 35"/>
          <p:cNvSpPr/>
          <p:nvPr/>
        </p:nvSpPr>
        <p:spPr>
          <a:xfrm>
            <a:off x="8074152" y="2743200"/>
            <a:ext cx="3657600" cy="3611880"/>
          </a:xfrm>
          <a:prstGeom prst="roundRect">
            <a:avLst>
              <a:gd name="adj" fmla="val 2532"/>
            </a:avLst>
          </a:prstGeom>
          <a:solidFill>
            <a:srgbClr val="151C32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8275320" y="2871216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Velocity–time</a:t>
            </a:r>
            <a:endParaRPr lang="en-US" sz="1500" dirty="0"/>
          </a:p>
        </p:txBody>
      </p:sp>
      <p:sp>
        <p:nvSpPr>
          <p:cNvPr id="40" name="Shape 37"/>
          <p:cNvSpPr/>
          <p:nvPr/>
        </p:nvSpPr>
        <p:spPr>
          <a:xfrm>
            <a:off x="8439912" y="4800600"/>
            <a:ext cx="3017520" cy="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tailEnd type="triangle"/>
          </a:ln>
        </p:spPr>
      </p:sp>
      <p:sp>
        <p:nvSpPr>
          <p:cNvPr id="41" name="Shape 38"/>
          <p:cNvSpPr/>
          <p:nvPr/>
        </p:nvSpPr>
        <p:spPr>
          <a:xfrm>
            <a:off x="8439912" y="3383280"/>
            <a:ext cx="0" cy="1417320"/>
          </a:xfrm>
          <a:prstGeom prst="line">
            <a:avLst/>
          </a:prstGeom>
          <a:noFill/>
          <a:ln w="15875">
            <a:solidFill>
              <a:srgbClr val="B4BED6"/>
            </a:solidFill>
            <a:prstDash val="solid"/>
            <a:headEnd type="triangle"/>
          </a:ln>
        </p:spPr>
      </p:sp>
      <p:sp>
        <p:nvSpPr>
          <p:cNvPr id="42" name="Shape 39"/>
          <p:cNvSpPr/>
          <p:nvPr/>
        </p:nvSpPr>
        <p:spPr>
          <a:xfrm>
            <a:off x="8439912" y="3383280"/>
            <a:ext cx="3017520" cy="1417320"/>
          </a:xfrm>
          <a:custGeom>
            <a:avLst/>
            <a:gdLst/>
            <a:ahLst/>
            <a:cxnLst/>
            <a:rect l="l" t="t" r="r" b="b"/>
            <a:pathLst>
              <a:path w="3017520" h="1417320">
                <a:moveTo>
                  <a:pt x="0" y="1417320"/>
                </a:moveTo>
                <a:lnTo>
                  <a:pt x="905256" y="425196"/>
                </a:lnTo>
                <a:lnTo>
                  <a:pt x="2112264" y="425196"/>
                </a:lnTo>
                <a:lnTo>
                  <a:pt x="2866644" y="1417320"/>
                </a:lnTo>
              </a:path>
            </a:pathLst>
          </a:custGeom>
          <a:solidFill>
            <a:srgbClr val="0B1020">
              <a:alpha val="0"/>
            </a:srgbClr>
          </a:solidFill>
          <a:ln w="38100">
            <a:solidFill>
              <a:srgbClr val="FF4D6D"/>
            </a:solidFill>
            <a:prstDash val="solid"/>
          </a:ln>
        </p:spPr>
      </p:sp>
      <p:sp>
        <p:nvSpPr>
          <p:cNvPr id="43" name="Text 40"/>
          <p:cNvSpPr txBox="1"/>
          <p:nvPr/>
        </p:nvSpPr>
        <p:spPr>
          <a:xfrm>
            <a:off x="9445752" y="48371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050" dirty="0"/>
          </a:p>
        </p:txBody>
      </p:sp>
      <p:sp>
        <p:nvSpPr>
          <p:cNvPr id="44" name="Text 41"/>
          <p:cNvSpPr txBox="1"/>
          <p:nvPr/>
        </p:nvSpPr>
        <p:spPr>
          <a:xfrm>
            <a:off x="8513064" y="334670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</a:t>
            </a:r>
            <a:endParaRPr lang="en-US" sz="1050" dirty="0"/>
          </a:p>
        </p:txBody>
      </p:sp>
      <p:sp>
        <p:nvSpPr>
          <p:cNvPr id="45" name="Text 42"/>
          <p:cNvSpPr txBox="1"/>
          <p:nvPr/>
        </p:nvSpPr>
        <p:spPr>
          <a:xfrm>
            <a:off x="8275320" y="502920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= acceleration</a:t>
            </a:r>
            <a:endParaRPr lang="en-US" sz="12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line = constant velocity</a:t>
            </a:r>
            <a:endParaRPr lang="en-US" sz="12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under = distance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Acceleration &amp; Newton’s laws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3630168" cy="2057400"/>
          </a:xfrm>
          <a:prstGeom prst="roundRect">
            <a:avLst>
              <a:gd name="adj" fmla="val 4444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1st law</a:t>
            </a:r>
            <a:endParaRPr lang="en-US" sz="24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2103120"/>
            <a:ext cx="32278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resultant force is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stationary object stays still and a moving object keeps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speed and direction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279392" y="1417320"/>
            <a:ext cx="3630168" cy="2057400"/>
          </a:xfrm>
          <a:prstGeom prst="roundRect">
            <a:avLst>
              <a:gd name="adj" fmla="val 4444"/>
            </a:avLst>
          </a:prstGeom>
          <a:solidFill>
            <a:srgbClr val="151C3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80560" y="15544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2nd law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4480560" y="2103120"/>
            <a:ext cx="32278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 ∝ resultant force and inversely ∝ mass: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m a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Inertial mass = F ÷ a.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8101584" y="1417320"/>
            <a:ext cx="3630168" cy="2057400"/>
          </a:xfrm>
          <a:prstGeom prst="roundRect">
            <a:avLst>
              <a:gd name="adj" fmla="val 4444"/>
            </a:avLst>
          </a:prstGeom>
          <a:solidFill>
            <a:srgbClr val="151C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302752" y="15544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3rd law</a:t>
            </a:r>
            <a:endParaRPr lang="en-US" sz="2400" dirty="0"/>
          </a:p>
        </p:txBody>
      </p:sp>
      <p:sp>
        <p:nvSpPr>
          <p:cNvPr id="17" name="Text 14"/>
          <p:cNvSpPr txBox="1"/>
          <p:nvPr/>
        </p:nvSpPr>
        <p:spPr>
          <a:xfrm>
            <a:off x="8302752" y="2103120"/>
            <a:ext cx="32278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two objects interact, they exert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 and opposite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forces on each other (same type of force).</a:t>
            </a:r>
            <a:endParaRPr lang="en-US" sz="1250" dirty="0"/>
          </a:p>
        </p:txBody>
      </p:sp>
      <p:sp>
        <p:nvSpPr>
          <p:cNvPr id="18" name="Acceleration"/>
          <p:cNvSpPr/>
          <p:nvPr/>
        </p:nvSpPr>
        <p:spPr>
          <a:xfrm>
            <a:off x="457200" y="3703320"/>
            <a:ext cx="3017520" cy="2651760"/>
          </a:xfrm>
          <a:prstGeom prst="roundRect">
            <a:avLst>
              <a:gd name="adj" fmla="val 3448"/>
            </a:avLst>
          </a:prstGeom>
          <a:solidFill>
            <a:srgbClr val="151C3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58368" y="3849624"/>
            <a:ext cx="2615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Acceleration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658368" y="4251960"/>
            <a:ext cx="2615184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Δv ÷ t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(m/s²)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v² − u² = 2 a s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fall: a ≈ 9.8 m/s².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Deceleration = negative acceleration.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3657600" y="3703320"/>
            <a:ext cx="4572000" cy="2651760"/>
          </a:xfrm>
          <a:prstGeom prst="roundRect">
            <a:avLst>
              <a:gd name="adj" fmla="val 3448"/>
            </a:avLst>
          </a:prstGeom>
          <a:solidFill>
            <a:srgbClr val="151C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3858768" y="3831336"/>
            <a:ext cx="4114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Terminal velocity</a:t>
            </a:r>
            <a:endParaRPr lang="en-US" sz="1500" dirty="0"/>
          </a:p>
        </p:txBody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328" y="4224528"/>
            <a:ext cx="2377440" cy="1344168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6217920" y="4224528"/>
            <a:ext cx="18745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&gt; drag → accelerates.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 rises with speed until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 = weight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terminal velocity.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Parachute → more drag → lower terminal velocity.</a:t>
            </a:r>
            <a:endParaRPr lang="en-US" sz="1200" dirty="0"/>
          </a:p>
        </p:txBody>
      </p:sp>
      <p:sp>
        <p:nvSpPr>
          <p:cNvPr id="25" name="Required practical: F = ma"/>
          <p:cNvSpPr/>
          <p:nvPr/>
        </p:nvSpPr>
        <p:spPr>
          <a:xfrm>
            <a:off x="8412480" y="3703320"/>
            <a:ext cx="3319272" cy="2651760"/>
          </a:xfrm>
          <a:prstGeom prst="roundRect">
            <a:avLst>
              <a:gd name="adj" fmla="val 3448"/>
            </a:avLst>
          </a:prstGeom>
          <a:solidFill>
            <a:srgbClr val="151C32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8613648" y="3849624"/>
            <a:ext cx="29169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practical: F = ma</a:t>
            </a:r>
            <a:endParaRPr lang="en-US" sz="1500" dirty="0"/>
          </a:p>
        </p:txBody>
      </p:sp>
      <p:sp>
        <p:nvSpPr>
          <p:cNvPr id="27" name="Text 23"/>
          <p:cNvSpPr txBox="1"/>
          <p:nvPr/>
        </p:nvSpPr>
        <p:spPr>
          <a:xfrm>
            <a:off x="8613648" y="4251960"/>
            <a:ext cx="291693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Trolley pulled by hanging masses; light gates measure acceleration.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Vary force (keep total mass constant) or vary mass.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∝ F;  a ∝ 1/m.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Stopping distances &amp; momentum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graphicFrame>
        <p:nvGraphicFramePr>
          <p:cNvPr id="9" name="Chart 0" descr=""/>
          <p:cNvGraphicFramePr/>
          <p:nvPr/>
        </p:nvGraphicFramePr>
        <p:xfrm>
          <a:off x="457200" y="1417320"/>
          <a:ext cx="6035040" cy="3154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Stopping distance = thinking + braking"/>
          <p:cNvSpPr/>
          <p:nvPr/>
        </p:nvSpPr>
        <p:spPr>
          <a:xfrm>
            <a:off x="457200" y="4800600"/>
            <a:ext cx="6035040" cy="1554480"/>
          </a:xfrm>
          <a:prstGeom prst="roundRect">
            <a:avLst>
              <a:gd name="adj" fmla="val 5882"/>
            </a:avLst>
          </a:prstGeom>
          <a:solidFill>
            <a:srgbClr val="151C32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58368" y="4946904"/>
            <a:ext cx="56327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Stopping distance = thinking + braking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658368" y="5349240"/>
            <a:ext cx="563270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↑ with speed, tiredness, drugs, alcohol, distractions (reaction time 0.2–0.9 s).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Braking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↑ with speed, wet/icy roads, worn brakes or tyres.</a:t>
            </a:r>
            <a:endParaRPr lang="en-US" sz="1350" dirty="0"/>
          </a:p>
        </p:txBody>
      </p:sp>
      <p:sp>
        <p:nvSpPr>
          <p:cNvPr id="13" name="Braking"/>
          <p:cNvSpPr/>
          <p:nvPr/>
        </p:nvSpPr>
        <p:spPr>
          <a:xfrm>
            <a:off x="6766560" y="1417320"/>
            <a:ext cx="4965192" cy="2331720"/>
          </a:xfrm>
          <a:prstGeom prst="roundRect">
            <a:avLst>
              <a:gd name="adj" fmla="val 3922"/>
            </a:avLst>
          </a:prstGeom>
          <a:solidFill>
            <a:srgbClr val="151C32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6967728" y="1563624"/>
            <a:ext cx="45628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Braking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6967728" y="1965960"/>
            <a:ext cx="4562856" cy="1673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 between brakes and wheel does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transferring kinetic energy to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thermal energy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brakes.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speed → bigger braking force needed → large deceleration can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overheat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brakes.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Reaction time: measure with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ruler-drop test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16" name="Momentum (HT)"/>
          <p:cNvSpPr/>
          <p:nvPr/>
        </p:nvSpPr>
        <p:spPr>
          <a:xfrm>
            <a:off x="6766560" y="3931920"/>
            <a:ext cx="4965192" cy="2423160"/>
          </a:xfrm>
          <a:prstGeom prst="roundRect">
            <a:avLst>
              <a:gd name="adj" fmla="val 3774"/>
            </a:avLst>
          </a:prstGeom>
          <a:solidFill>
            <a:srgbClr val="151C3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6967728" y="4078224"/>
            <a:ext cx="45628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Momentum (HT)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6967728" y="4480560"/>
            <a:ext cx="4562856" cy="1764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m v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(kg m/s = kg × m/s)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Conservation of momentum: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a closed system, total momentum before = total momentum after an event (collision or explosion).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 equations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q Weight"/>
          <p:cNvSpPr/>
          <p:nvPr/>
        </p:nvSpPr>
        <p:spPr>
          <a:xfrm>
            <a:off x="457200" y="141732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15453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1755648" y="152704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755648" y="152704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42</a:t>
            </a:r>
            <a:endParaRPr lang="en-US" sz="950" dirty="0"/>
          </a:p>
        </p:txBody>
      </p:sp>
      <p:pic>
        <p:nvPicPr>
          <p:cNvPr id="13" name="Image 1" descr="preencoded.png">
            <a:hlinkClick r:id="rId4" tooltip="Worked example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648" y="1527048"/>
            <a:ext cx="658368" cy="27432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6928" y="183794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m g</a:t>
            </a:r>
            <a:endParaRPr lang="en-US" sz="2500" dirty="0"/>
          </a:p>
        </p:txBody>
      </p:sp>
      <p:sp>
        <p:nvSpPr>
          <p:cNvPr id="15" name="Text 11"/>
          <p:cNvSpPr txBox="1"/>
          <p:nvPr/>
        </p:nvSpPr>
        <p:spPr>
          <a:xfrm>
            <a:off x="621792" y="32004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· kg · N/kg</a:t>
            </a:r>
            <a:endParaRPr lang="en-US" sz="1100" dirty="0"/>
          </a:p>
        </p:txBody>
      </p:sp>
      <p:sp>
        <p:nvSpPr>
          <p:cNvPr id="16" name="eq Resultant force"/>
          <p:cNvSpPr/>
          <p:nvPr/>
        </p:nvSpPr>
        <p:spPr>
          <a:xfrm>
            <a:off x="2755087" y="141732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2919679" y="15453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 FORCE</a:t>
            </a: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4053535" y="152704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4053535" y="152704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42</a:t>
            </a:r>
            <a:endParaRPr lang="en-US" sz="950" dirty="0"/>
          </a:p>
        </p:txBody>
      </p:sp>
      <p:pic>
        <p:nvPicPr>
          <p:cNvPr id="20" name="Image 2" descr="preencoded.png">
            <a:hlinkClick r:id="rId6" tooltip="Worked example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3535" y="1527048"/>
            <a:ext cx="658368" cy="27432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2864815" y="183794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m a</a:t>
            </a:r>
            <a:endParaRPr lang="en-US" sz="2500" dirty="0"/>
          </a:p>
        </p:txBody>
      </p:sp>
      <p:sp>
        <p:nvSpPr>
          <p:cNvPr id="22" name="Text 17"/>
          <p:cNvSpPr txBox="1"/>
          <p:nvPr/>
        </p:nvSpPr>
        <p:spPr>
          <a:xfrm>
            <a:off x="2919679" y="32004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· kg · m/s²</a:t>
            </a:r>
            <a:endParaRPr lang="en-US" sz="1100" dirty="0"/>
          </a:p>
        </p:txBody>
      </p:sp>
      <p:sp>
        <p:nvSpPr>
          <p:cNvPr id="23" name="eq Work done"/>
          <p:cNvSpPr/>
          <p:nvPr/>
        </p:nvSpPr>
        <p:spPr>
          <a:xfrm>
            <a:off x="5052974" y="141732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217566" y="15453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</a:t>
            </a:r>
            <a:endParaRPr lang="en-US" sz="950" dirty="0"/>
          </a:p>
        </p:txBody>
      </p:sp>
      <p:sp>
        <p:nvSpPr>
          <p:cNvPr id="25" name="Shape 20"/>
          <p:cNvSpPr/>
          <p:nvPr/>
        </p:nvSpPr>
        <p:spPr>
          <a:xfrm>
            <a:off x="6351422" y="152704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6351422" y="152704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36</a:t>
            </a:r>
            <a:endParaRPr lang="en-US" sz="950" dirty="0"/>
          </a:p>
        </p:txBody>
      </p:sp>
      <p:pic>
        <p:nvPicPr>
          <p:cNvPr id="27" name="Image 3" descr="preencoded.png">
            <a:hlinkClick r:id="rId8" tooltip="Worked example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1422" y="1527048"/>
            <a:ext cx="658368" cy="27432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5162702" y="183794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F s</a:t>
            </a:r>
            <a:endParaRPr lang="en-US" sz="2500" dirty="0"/>
          </a:p>
        </p:txBody>
      </p:sp>
      <p:sp>
        <p:nvSpPr>
          <p:cNvPr id="29" name="Text 23"/>
          <p:cNvSpPr txBox="1"/>
          <p:nvPr/>
        </p:nvSpPr>
        <p:spPr>
          <a:xfrm>
            <a:off x="5217566" y="32004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N · m</a:t>
            </a:r>
            <a:endParaRPr lang="en-US" sz="1100" dirty="0"/>
          </a:p>
        </p:txBody>
      </p:sp>
      <p:sp>
        <p:nvSpPr>
          <p:cNvPr id="30" name="eq Hooke’s law"/>
          <p:cNvSpPr/>
          <p:nvPr/>
        </p:nvSpPr>
        <p:spPr>
          <a:xfrm>
            <a:off x="7350862" y="141732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515454" y="15453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HOOKE’S LAW</a:t>
            </a:r>
            <a:endParaRPr lang="en-US" sz="950" dirty="0"/>
          </a:p>
        </p:txBody>
      </p:sp>
      <p:sp>
        <p:nvSpPr>
          <p:cNvPr id="32" name="Shape 26"/>
          <p:cNvSpPr/>
          <p:nvPr/>
        </p:nvSpPr>
        <p:spPr>
          <a:xfrm>
            <a:off x="8649310" y="152704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3" name="Text 27"/>
          <p:cNvSpPr txBox="1"/>
          <p:nvPr/>
        </p:nvSpPr>
        <p:spPr>
          <a:xfrm>
            <a:off x="8649310" y="152704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42</a:t>
            </a:r>
            <a:endParaRPr lang="en-US" sz="950" dirty="0"/>
          </a:p>
        </p:txBody>
      </p:sp>
      <p:pic>
        <p:nvPicPr>
          <p:cNvPr id="34" name="Image 4" descr="preencoded.png">
            <a:hlinkClick r:id="rId10" tooltip="Worked example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9310" y="1527048"/>
            <a:ext cx="658368" cy="274320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7460590" y="183794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k e</a:t>
            </a:r>
            <a:endParaRPr lang="en-US" sz="2500" dirty="0"/>
          </a:p>
        </p:txBody>
      </p:sp>
      <p:sp>
        <p:nvSpPr>
          <p:cNvPr id="36" name="Text 29"/>
          <p:cNvSpPr txBox="1"/>
          <p:nvPr/>
        </p:nvSpPr>
        <p:spPr>
          <a:xfrm>
            <a:off x="7515454" y="32004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· N/m · m</a:t>
            </a:r>
            <a:endParaRPr lang="en-US" sz="1100" dirty="0"/>
          </a:p>
        </p:txBody>
      </p:sp>
      <p:sp>
        <p:nvSpPr>
          <p:cNvPr id="37" name="eq Speed"/>
          <p:cNvSpPr/>
          <p:nvPr/>
        </p:nvSpPr>
        <p:spPr>
          <a:xfrm>
            <a:off x="9648749" y="141732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9813341" y="15453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</a:t>
            </a:r>
            <a:endParaRPr lang="en-US" sz="950" dirty="0"/>
          </a:p>
        </p:txBody>
      </p:sp>
      <p:sp>
        <p:nvSpPr>
          <p:cNvPr id="39" name="Shape 32"/>
          <p:cNvSpPr/>
          <p:nvPr/>
        </p:nvSpPr>
        <p:spPr>
          <a:xfrm>
            <a:off x="10947197" y="152704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40" name="Text 33"/>
          <p:cNvSpPr txBox="1"/>
          <p:nvPr/>
        </p:nvSpPr>
        <p:spPr>
          <a:xfrm>
            <a:off x="10947197" y="152704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42</a:t>
            </a:r>
            <a:endParaRPr lang="en-US" sz="950" dirty="0"/>
          </a:p>
        </p:txBody>
      </p:sp>
      <p:pic>
        <p:nvPicPr>
          <p:cNvPr id="41" name="Image 5" descr="preencoded.png">
            <a:hlinkClick r:id="rId12" tooltip="Worked example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47197" y="1527048"/>
            <a:ext cx="658368" cy="274320"/>
          </a:xfrm>
          <a:prstGeom prst="rect">
            <a:avLst/>
          </a:prstGeom>
        </p:spPr>
      </p:pic>
      <p:sp>
        <p:nvSpPr>
          <p:cNvPr id="42" name="Text 34"/>
          <p:cNvSpPr txBox="1"/>
          <p:nvPr/>
        </p:nvSpPr>
        <p:spPr>
          <a:xfrm>
            <a:off x="9758477" y="183794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v t</a:t>
            </a:r>
            <a:endParaRPr lang="en-US" sz="2500" dirty="0"/>
          </a:p>
        </p:txBody>
      </p:sp>
      <p:sp>
        <p:nvSpPr>
          <p:cNvPr id="43" name="Text 35"/>
          <p:cNvSpPr txBox="1"/>
          <p:nvPr/>
        </p:nvSpPr>
        <p:spPr>
          <a:xfrm>
            <a:off x="9813341" y="32004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(distance) in m · m/s · s</a:t>
            </a:r>
            <a:endParaRPr lang="en-US" sz="1100" dirty="0"/>
          </a:p>
        </p:txBody>
      </p:sp>
      <p:sp>
        <p:nvSpPr>
          <p:cNvPr id="44" name="eq Acceleration"/>
          <p:cNvSpPr/>
          <p:nvPr/>
        </p:nvSpPr>
        <p:spPr>
          <a:xfrm>
            <a:off x="457200" y="397764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621792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</a:t>
            </a:r>
            <a:endParaRPr lang="en-US" sz="950" dirty="0"/>
          </a:p>
        </p:txBody>
      </p:sp>
      <p:sp>
        <p:nvSpPr>
          <p:cNvPr id="46" name="Shape 38"/>
          <p:cNvSpPr/>
          <p:nvPr/>
        </p:nvSpPr>
        <p:spPr>
          <a:xfrm>
            <a:off x="1755648" y="408736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47" name="Text 39"/>
          <p:cNvSpPr txBox="1"/>
          <p:nvPr/>
        </p:nvSpPr>
        <p:spPr>
          <a:xfrm>
            <a:off x="1755648" y="408736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43</a:t>
            </a:r>
            <a:endParaRPr lang="en-US" sz="950" dirty="0"/>
          </a:p>
        </p:txBody>
      </p:sp>
      <p:pic>
        <p:nvPicPr>
          <p:cNvPr id="48" name="Image 6" descr="preencoded.png">
            <a:hlinkClick r:id="rId14" tooltip="Worked example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55648" y="4087368"/>
            <a:ext cx="658368" cy="274320"/>
          </a:xfrm>
          <a:prstGeom prst="rect">
            <a:avLst/>
          </a:prstGeom>
        </p:spPr>
      </p:pic>
      <p:sp>
        <p:nvSpPr>
          <p:cNvPr id="49" name="Text 40"/>
          <p:cNvSpPr txBox="1"/>
          <p:nvPr/>
        </p:nvSpPr>
        <p:spPr>
          <a:xfrm>
            <a:off x="566928" y="439826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Δv ÷ t</a:t>
            </a:r>
            <a:endParaRPr lang="en-US" sz="2500" dirty="0"/>
          </a:p>
        </p:txBody>
      </p:sp>
      <p:sp>
        <p:nvSpPr>
          <p:cNvPr id="50" name="Text 41"/>
          <p:cNvSpPr txBox="1"/>
          <p:nvPr/>
        </p:nvSpPr>
        <p:spPr>
          <a:xfrm>
            <a:off x="621792" y="57607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m/s² · m/s · s</a:t>
            </a:r>
            <a:endParaRPr lang="en-US" sz="1100" dirty="0"/>
          </a:p>
        </p:txBody>
      </p:sp>
      <p:sp>
        <p:nvSpPr>
          <p:cNvPr id="51" name="eq Uniform acceleration"/>
          <p:cNvSpPr/>
          <p:nvPr/>
        </p:nvSpPr>
        <p:spPr>
          <a:xfrm>
            <a:off x="2755087" y="397764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52" name="Text 43"/>
          <p:cNvSpPr txBox="1"/>
          <p:nvPr/>
        </p:nvSpPr>
        <p:spPr>
          <a:xfrm>
            <a:off x="2919679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UNIFORM ACCELERATION</a:t>
            </a:r>
            <a:endParaRPr lang="en-US" sz="950" dirty="0"/>
          </a:p>
        </p:txBody>
      </p:sp>
      <p:sp>
        <p:nvSpPr>
          <p:cNvPr id="53" name="Shape 44"/>
          <p:cNvSpPr/>
          <p:nvPr/>
        </p:nvSpPr>
        <p:spPr>
          <a:xfrm>
            <a:off x="4053535" y="408736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54" name="Text 45"/>
          <p:cNvSpPr txBox="1"/>
          <p:nvPr/>
        </p:nvSpPr>
        <p:spPr>
          <a:xfrm>
            <a:off x="4053535" y="408736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43</a:t>
            </a:r>
            <a:endParaRPr lang="en-US" sz="950" dirty="0"/>
          </a:p>
        </p:txBody>
      </p:sp>
      <p:pic>
        <p:nvPicPr>
          <p:cNvPr id="55" name="Image 7" descr="preencoded.png">
            <a:hlinkClick r:id="rId16" tooltip="Worked example" action="ppaction://hlinksldjump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53535" y="4087368"/>
            <a:ext cx="658368" cy="274320"/>
          </a:xfrm>
          <a:prstGeom prst="rect">
            <a:avLst/>
          </a:prstGeom>
        </p:spPr>
      </p:pic>
      <p:sp>
        <p:nvSpPr>
          <p:cNvPr id="56" name="Text 46"/>
          <p:cNvSpPr txBox="1"/>
          <p:nvPr/>
        </p:nvSpPr>
        <p:spPr>
          <a:xfrm>
            <a:off x="2864815" y="439826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v² − u² = 2 a s</a:t>
            </a:r>
            <a:endParaRPr lang="en-US" sz="2000" dirty="0"/>
          </a:p>
        </p:txBody>
      </p:sp>
      <p:sp>
        <p:nvSpPr>
          <p:cNvPr id="57" name="Text 47"/>
          <p:cNvSpPr txBox="1"/>
          <p:nvPr/>
        </p:nvSpPr>
        <p:spPr>
          <a:xfrm>
            <a:off x="2919679" y="57607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m/s · m/s² · m</a:t>
            </a:r>
            <a:endParaRPr lang="en-US" sz="1100" dirty="0"/>
          </a:p>
        </p:txBody>
      </p:sp>
      <p:sp>
        <p:nvSpPr>
          <p:cNvPr id="58" name="eq Elastic PE"/>
          <p:cNvSpPr/>
          <p:nvPr/>
        </p:nvSpPr>
        <p:spPr>
          <a:xfrm>
            <a:off x="5052974" y="397764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59" name="Text 49"/>
          <p:cNvSpPr txBox="1"/>
          <p:nvPr/>
        </p:nvSpPr>
        <p:spPr>
          <a:xfrm>
            <a:off x="5217566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 PE</a:t>
            </a:r>
            <a:endParaRPr lang="en-US" sz="950" dirty="0"/>
          </a:p>
        </p:txBody>
      </p:sp>
      <p:sp>
        <p:nvSpPr>
          <p:cNvPr id="60" name="Shape 50"/>
          <p:cNvSpPr/>
          <p:nvPr/>
        </p:nvSpPr>
        <p:spPr>
          <a:xfrm>
            <a:off x="6351422" y="408736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61" name="Text 51"/>
          <p:cNvSpPr txBox="1"/>
          <p:nvPr/>
        </p:nvSpPr>
        <p:spPr>
          <a:xfrm>
            <a:off x="6351422" y="408736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42</a:t>
            </a:r>
            <a:endParaRPr lang="en-US" sz="950" dirty="0"/>
          </a:p>
        </p:txBody>
      </p:sp>
      <p:pic>
        <p:nvPicPr>
          <p:cNvPr id="62" name="Image 8" descr="preencoded.png">
            <a:hlinkClick r:id="rId18" tooltip="Worked example" action="ppaction://hlinksldjump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51422" y="4087368"/>
            <a:ext cx="658368" cy="274320"/>
          </a:xfrm>
          <a:prstGeom prst="rect">
            <a:avLst/>
          </a:prstGeom>
        </p:spPr>
      </p:pic>
      <p:sp>
        <p:nvSpPr>
          <p:cNvPr id="63" name="Text 52"/>
          <p:cNvSpPr txBox="1"/>
          <p:nvPr/>
        </p:nvSpPr>
        <p:spPr>
          <a:xfrm>
            <a:off x="5162702" y="439826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500" b="1" baseline="-40000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k e²</a:t>
            </a:r>
            <a:endParaRPr lang="en-US" sz="2500" dirty="0"/>
          </a:p>
        </p:txBody>
      </p:sp>
      <p:sp>
        <p:nvSpPr>
          <p:cNvPr id="64" name="Text 53"/>
          <p:cNvSpPr txBox="1"/>
          <p:nvPr/>
        </p:nvSpPr>
        <p:spPr>
          <a:xfrm>
            <a:off x="5217566" y="57607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· N/m · m</a:t>
            </a:r>
            <a:endParaRPr lang="en-US" sz="1100" dirty="0"/>
          </a:p>
        </p:txBody>
      </p:sp>
      <p:sp>
        <p:nvSpPr>
          <p:cNvPr id="65" name="eq Momentum (HT)"/>
          <p:cNvSpPr/>
          <p:nvPr/>
        </p:nvSpPr>
        <p:spPr>
          <a:xfrm>
            <a:off x="7350862" y="397764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66" name="Text 55"/>
          <p:cNvSpPr txBox="1"/>
          <p:nvPr/>
        </p:nvSpPr>
        <p:spPr>
          <a:xfrm>
            <a:off x="7515454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MOMENTUM (HT)</a:t>
            </a:r>
            <a:endParaRPr lang="en-US" sz="950" dirty="0"/>
          </a:p>
        </p:txBody>
      </p:sp>
      <p:sp>
        <p:nvSpPr>
          <p:cNvPr id="67" name="Shape 56"/>
          <p:cNvSpPr/>
          <p:nvPr/>
        </p:nvSpPr>
        <p:spPr>
          <a:xfrm>
            <a:off x="8649310" y="4087368"/>
            <a:ext cx="658368" cy="274320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68" name="Text 57"/>
          <p:cNvSpPr txBox="1"/>
          <p:nvPr/>
        </p:nvSpPr>
        <p:spPr>
          <a:xfrm>
            <a:off x="8649310" y="408736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› 43</a:t>
            </a:r>
            <a:endParaRPr lang="en-US" sz="950" dirty="0"/>
          </a:p>
        </p:txBody>
      </p:sp>
      <p:pic>
        <p:nvPicPr>
          <p:cNvPr id="69" name="Image 9" descr="preencoded.png">
            <a:hlinkClick r:id="rId20" tooltip="Worked example" action="ppaction://hlinksldjump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649310" y="4087368"/>
            <a:ext cx="658368" cy="274320"/>
          </a:xfrm>
          <a:prstGeom prst="rect">
            <a:avLst/>
          </a:prstGeom>
        </p:spPr>
      </p:pic>
      <p:sp>
        <p:nvSpPr>
          <p:cNvPr id="70" name="Text 58"/>
          <p:cNvSpPr txBox="1"/>
          <p:nvPr/>
        </p:nvSpPr>
        <p:spPr>
          <a:xfrm>
            <a:off x="7460590" y="439826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m v</a:t>
            </a:r>
            <a:endParaRPr lang="en-US" sz="2500" dirty="0"/>
          </a:p>
        </p:txBody>
      </p:sp>
      <p:sp>
        <p:nvSpPr>
          <p:cNvPr id="71" name="Text 59"/>
          <p:cNvSpPr txBox="1"/>
          <p:nvPr/>
        </p:nvSpPr>
        <p:spPr>
          <a:xfrm>
            <a:off x="7515454" y="57607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kg m/s · kg · m/s</a:t>
            </a:r>
            <a:endParaRPr lang="en-US" sz="1100" dirty="0"/>
          </a:p>
        </p:txBody>
      </p:sp>
      <p:sp>
        <p:nvSpPr>
          <p:cNvPr id="72" name="eq Convert first!"/>
          <p:cNvSpPr/>
          <p:nvPr/>
        </p:nvSpPr>
        <p:spPr>
          <a:xfrm>
            <a:off x="9648749" y="3977640"/>
            <a:ext cx="2084832" cy="2331720"/>
          </a:xfrm>
          <a:prstGeom prst="roundRect">
            <a:avLst>
              <a:gd name="adj" fmla="val 4386"/>
            </a:avLst>
          </a:prstGeom>
          <a:solidFill>
            <a:srgbClr val="1D2643"/>
          </a:solidFill>
          <a:ln/>
        </p:spPr>
      </p:sp>
      <p:sp>
        <p:nvSpPr>
          <p:cNvPr id="73" name="Text 61"/>
          <p:cNvSpPr txBox="1"/>
          <p:nvPr/>
        </p:nvSpPr>
        <p:spPr>
          <a:xfrm>
            <a:off x="9813341" y="4105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FIRST!</a:t>
            </a:r>
            <a:endParaRPr lang="en-US" sz="950" dirty="0"/>
          </a:p>
        </p:txBody>
      </p:sp>
      <p:sp>
        <p:nvSpPr>
          <p:cNvPr id="74" name="Text 62"/>
          <p:cNvSpPr txBox="1"/>
          <p:nvPr/>
        </p:nvSpPr>
        <p:spPr>
          <a:xfrm>
            <a:off x="9758477" y="4398264"/>
            <a:ext cx="186537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4D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km→m ×1000</a:t>
            </a:r>
            <a:endParaRPr lang="en-US" sz="1900" dirty="0"/>
          </a:p>
        </p:txBody>
      </p:sp>
      <p:sp>
        <p:nvSpPr>
          <p:cNvPr id="75" name="Text 63"/>
          <p:cNvSpPr txBox="1"/>
          <p:nvPr/>
        </p:nvSpPr>
        <p:spPr>
          <a:xfrm>
            <a:off x="9813341" y="57607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min→s ×60 · g→kg ÷1000 · cm→m ÷100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 worked examples (1)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xample"/>
          <p:cNvSpPr/>
          <p:nvPr/>
        </p:nvSpPr>
        <p:spPr>
          <a:xfrm>
            <a:off x="457200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weight of a 60 kg student on Earth (g = 9.8 N/kg).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m g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60 × 9.8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58368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588 N</a:t>
            </a:r>
            <a:endParaRPr lang="en-US" sz="1400" dirty="0"/>
          </a:p>
        </p:txBody>
      </p:sp>
      <p:sp>
        <p:nvSpPr>
          <p:cNvPr id="14" name="example"/>
          <p:cNvSpPr/>
          <p:nvPr/>
        </p:nvSpPr>
        <p:spPr>
          <a:xfrm>
            <a:off x="4306824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07992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4507992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1200 kg car accelerates at 2.5 m/s². Find the resultant force.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m a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1200 × 2.5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4507992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07992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3000 N</a:t>
            </a:r>
            <a:endParaRPr lang="en-US" sz="1400" dirty="0"/>
          </a:p>
        </p:txBody>
      </p:sp>
      <p:sp>
        <p:nvSpPr>
          <p:cNvPr id="19" name="example"/>
          <p:cNvSpPr/>
          <p:nvPr/>
        </p:nvSpPr>
        <p:spPr>
          <a:xfrm>
            <a:off x="8156448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357616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8357616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spring stretches 0.04 m under a 2 N force. Find k.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F ÷ e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 ÷ 0.04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8357616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357616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50 N/m</a:t>
            </a:r>
            <a:endParaRPr lang="en-US" sz="1400" dirty="0"/>
          </a:p>
        </p:txBody>
      </p:sp>
      <p:sp>
        <p:nvSpPr>
          <p:cNvPr id="24" name="example"/>
          <p:cNvSpPr/>
          <p:nvPr/>
        </p:nvSpPr>
        <p:spPr>
          <a:xfrm>
            <a:off x="457200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58368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bungee cord holding an 800 N jumper stretches 25 m. Find the elastic PE stored.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F ÷ e = 800 ÷ 25 = 32 N/m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50" baseline="-400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½ × 32 × 25²</a:t>
            </a:r>
            <a:endParaRPr lang="en-US" sz="1350" dirty="0"/>
          </a:p>
        </p:txBody>
      </p:sp>
      <p:sp>
        <p:nvSpPr>
          <p:cNvPr id="27" name="Shape 24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400" b="1" baseline="-40000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10 000 J</a:t>
            </a:r>
            <a:endParaRPr lang="en-US" sz="1400" dirty="0"/>
          </a:p>
        </p:txBody>
      </p:sp>
      <p:sp>
        <p:nvSpPr>
          <p:cNvPr id="29" name="example"/>
          <p:cNvSpPr/>
          <p:nvPr/>
        </p:nvSpPr>
        <p:spPr>
          <a:xfrm>
            <a:off x="4306824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507992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4507992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runs 5 km in 25 minutes. Find his average speed in m/s.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5000 m, t = 25 × 60 = 1500 s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s ÷ t = 5000 ÷ 1500</a:t>
            </a:r>
            <a:endParaRPr lang="en-US" sz="1350" dirty="0"/>
          </a:p>
        </p:txBody>
      </p:sp>
      <p:sp>
        <p:nvSpPr>
          <p:cNvPr id="32" name="Shape 29"/>
          <p:cNvSpPr/>
          <p:nvPr/>
        </p:nvSpPr>
        <p:spPr>
          <a:xfrm>
            <a:off x="450799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50799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3.3 m/s</a:t>
            </a:r>
            <a:endParaRPr lang="en-US" sz="1400" dirty="0"/>
          </a:p>
        </p:txBody>
      </p:sp>
      <p:sp>
        <p:nvSpPr>
          <p:cNvPr id="34" name="example"/>
          <p:cNvSpPr/>
          <p:nvPr/>
        </p:nvSpPr>
        <p:spPr>
          <a:xfrm>
            <a:off x="8156448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357616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6" name="Text 33"/>
          <p:cNvSpPr txBox="1"/>
          <p:nvPr/>
        </p:nvSpPr>
        <p:spPr>
          <a:xfrm>
            <a:off x="8357616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 travels 15 miles at an average 65 mph. How long does it take, in minutes?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s ÷ v = 15 ÷ 65 = 0.23 h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0.23 × 60</a:t>
            </a:r>
            <a:endParaRPr lang="en-US" sz="1350" dirty="0"/>
          </a:p>
        </p:txBody>
      </p:sp>
      <p:sp>
        <p:nvSpPr>
          <p:cNvPr id="37" name="Shape 34"/>
          <p:cNvSpPr/>
          <p:nvPr/>
        </p:nvSpPr>
        <p:spPr>
          <a:xfrm>
            <a:off x="835761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835761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≈ 14 minutes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 worked examples (2)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xample"/>
          <p:cNvSpPr/>
          <p:nvPr/>
        </p:nvSpPr>
        <p:spPr>
          <a:xfrm>
            <a:off x="457200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dog reaches 4 m/s from rest in 16 s. Find its acceleration.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Δv ÷ t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(4 − 0) ÷ 16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58368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58368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0.25 m/s²</a:t>
            </a:r>
            <a:endParaRPr lang="en-US" sz="1400" dirty="0"/>
          </a:p>
        </p:txBody>
      </p:sp>
      <p:sp>
        <p:nvSpPr>
          <p:cNvPr id="14" name="example"/>
          <p:cNvSpPr/>
          <p:nvPr/>
        </p:nvSpPr>
        <p:spPr>
          <a:xfrm>
            <a:off x="4306824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07992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4507992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bus at 2 m/s accelerates at 1.5 m/s² over 50 m. Find its final velocity.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v² = u² + 2 a s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2² + (2 × 1.5 × 50) = 154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√154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4507992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07992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12.4 m/s</a:t>
            </a:r>
            <a:endParaRPr lang="en-US" sz="1400" dirty="0"/>
          </a:p>
        </p:txBody>
      </p:sp>
      <p:sp>
        <p:nvSpPr>
          <p:cNvPr id="19" name="example"/>
          <p:cNvSpPr/>
          <p:nvPr/>
        </p:nvSpPr>
        <p:spPr>
          <a:xfrm>
            <a:off x="8156448" y="1417320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357616" y="1554480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8357616" y="1828800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driver at 20 m/s has a reaction time of 0.7 s. Braking distance is 30 m. Find the stopping distance.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= 20 × 0.7 = 14 m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stopping = 14 + 30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8357616" y="3282696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357616" y="328269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Stopping = 44 m</a:t>
            </a:r>
            <a:endParaRPr lang="en-US" sz="1400" dirty="0"/>
          </a:p>
        </p:txBody>
      </p:sp>
      <p:sp>
        <p:nvSpPr>
          <p:cNvPr id="24" name="example"/>
          <p:cNvSpPr/>
          <p:nvPr/>
        </p:nvSpPr>
        <p:spPr>
          <a:xfrm>
            <a:off x="457200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658368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An 85 kg cyclist travels at 12 m/s. Find their momentum.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m v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85 × 12</a:t>
            </a:r>
            <a:endParaRPr lang="en-US" sz="1350" dirty="0"/>
          </a:p>
        </p:txBody>
      </p:sp>
      <p:sp>
        <p:nvSpPr>
          <p:cNvPr id="27" name="Shape 24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1020 kg m/s</a:t>
            </a:r>
            <a:endParaRPr lang="en-US" sz="1400" dirty="0"/>
          </a:p>
        </p:txBody>
      </p:sp>
      <p:sp>
        <p:nvSpPr>
          <p:cNvPr id="29" name="example"/>
          <p:cNvSpPr/>
          <p:nvPr/>
        </p:nvSpPr>
        <p:spPr>
          <a:xfrm>
            <a:off x="4306824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507992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4507992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A 2 kg trolley at 3 m/s hits a stationary 1 kg trolley; they stick together. Find their velocity.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before = 2 × 3 = 6 kg m/s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6 ÷ (2 + 1)</a:t>
            </a:r>
            <a:endParaRPr lang="en-US" sz="1350" dirty="0"/>
          </a:p>
        </p:txBody>
      </p:sp>
      <p:sp>
        <p:nvSpPr>
          <p:cNvPr id="32" name="Shape 29"/>
          <p:cNvSpPr/>
          <p:nvPr/>
        </p:nvSpPr>
        <p:spPr>
          <a:xfrm>
            <a:off x="4507992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507992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2 m/s</a:t>
            </a:r>
            <a:endParaRPr lang="en-US" sz="1400" dirty="0"/>
          </a:p>
        </p:txBody>
      </p:sp>
      <p:sp>
        <p:nvSpPr>
          <p:cNvPr id="34" name="example"/>
          <p:cNvSpPr/>
          <p:nvPr/>
        </p:nvSpPr>
        <p:spPr>
          <a:xfrm>
            <a:off x="8156448" y="3959352"/>
            <a:ext cx="3575304" cy="2395728"/>
          </a:xfrm>
          <a:prstGeom prst="roundRect">
            <a:avLst>
              <a:gd name="adj" fmla="val 3817"/>
            </a:avLst>
          </a:prstGeom>
          <a:solidFill>
            <a:srgbClr val="151C32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357616" y="4096512"/>
            <a:ext cx="3172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6" name="Text 33"/>
          <p:cNvSpPr txBox="1"/>
          <p:nvPr/>
        </p:nvSpPr>
        <p:spPr>
          <a:xfrm>
            <a:off x="8357616" y="4370832"/>
            <a:ext cx="31729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crate is pushed with 50 N right; friction is 35 N left. Find the resultant force.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in a line: subtract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50 − 35 = 15</a:t>
            </a:r>
            <a:endParaRPr lang="en-US" sz="1350" dirty="0"/>
          </a:p>
        </p:txBody>
      </p:sp>
      <p:sp>
        <p:nvSpPr>
          <p:cNvPr id="37" name="Shape 34"/>
          <p:cNvSpPr/>
          <p:nvPr/>
        </p:nvSpPr>
        <p:spPr>
          <a:xfrm>
            <a:off x="835761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FF4D6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835761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15 N to the right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FF4D6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FORCES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FF4D6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Free-body diagrams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arrows from the object, to scale, and label each force.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4291584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4492752" y="161848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49275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5132832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≠ weight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4492752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in kg; weight is a force in N. W = m g.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8125968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8327136" y="161848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32713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8967216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the graph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8327136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of d–t = speed; gradient of v–t = acceleration; HT: area under v–t = distance.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457200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298448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v² − u² = 2as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658368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Square the speeds, rearrange, then take the square root at the end.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291584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4492752" y="420166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449275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5132832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Stopping distance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4492752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distance → driver factors. Braking distance → car &amp; road factors. Don’t mix them.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8125968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8327136" y="4201668"/>
            <a:ext cx="512064" cy="512064"/>
          </a:xfrm>
          <a:prstGeom prst="ellipse">
            <a:avLst/>
          </a:prstGeom>
          <a:solidFill>
            <a:srgbClr val="FF4D6D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832713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8967216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Momentum has direction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8327136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opposite velocities opposite signs (+/−) before adding momenta.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2ED3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properties, EM spectrum &amp; refraction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types &amp; properties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Transverse &amp; longitudinal waves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572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926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waves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Measuring waves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926080"/>
            <a:ext cx="3611880" cy="4572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3832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electromagnetic spectrum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The electromagnetic spectrum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383280"/>
            <a:ext cx="3611880" cy="45720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8404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Refraction &amp; infrared radiation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Refraction &amp; infrared radiation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840480"/>
            <a:ext cx="3611880" cy="4572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092440" y="42976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Equations &amp; worked examples</a:t>
            </a:r>
            <a:endParaRPr lang="en-US" sz="1250" dirty="0"/>
          </a:p>
        </p:txBody>
      </p:sp>
      <p:pic>
        <p:nvPicPr>
          <p:cNvPr id="20" name="Image 6" descr="preencoded.png">
            <a:hlinkClick r:id="rId13" tooltip="Waves equations &amp; worked examples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0" y="4297680"/>
            <a:ext cx="3611880" cy="45720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092440" y="4754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22" name="Image 7" descr="preencoded.png">
            <a:hlinkClick r:id="rId15" tooltip="Examiner tips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0" y="4754880"/>
            <a:ext cx="361188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Transverse &amp; longitudinal waves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2880360"/>
          </a:xfrm>
          <a:prstGeom prst="roundRect">
            <a:avLst>
              <a:gd name="adj" fmla="val 3175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Transverse</a:t>
            </a:r>
            <a:endParaRPr lang="en-US" sz="17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011680"/>
            <a:ext cx="4846320" cy="13716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58368" y="3520440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Vibrations are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perpendicular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direction of energy transfer. E.g. water ripples, all EM waves.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245352" y="1417320"/>
            <a:ext cx="5486400" cy="2880360"/>
          </a:xfrm>
          <a:prstGeom prst="roundRect">
            <a:avLst>
              <a:gd name="adj" fmla="val 3175"/>
            </a:avLst>
          </a:prstGeom>
          <a:solidFill>
            <a:srgbClr val="151C32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6446520" y="155448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Longitudinal</a:t>
            </a:r>
            <a:endParaRPr lang="en-US" sz="17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672" y="1920240"/>
            <a:ext cx="4937760" cy="13716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446520" y="3364992"/>
            <a:ext cx="51663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Vibrations are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direction of energy transfer, e.g. sound waves.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Compression: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particles squashed close together (higher pressure).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Rarefaction: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particles spread further apart (lower pressure).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457200" y="4526280"/>
            <a:ext cx="2130552" cy="1828800"/>
          </a:xfrm>
          <a:prstGeom prst="roundRect">
            <a:avLst>
              <a:gd name="adj" fmla="val 5000"/>
            </a:avLst>
          </a:prstGeom>
          <a:solidFill>
            <a:srgbClr val="1D2643"/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621792" y="4645152"/>
            <a:ext cx="1856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Amplitude</a:t>
            </a:r>
            <a:endParaRPr lang="en-US" sz="1350" dirty="0"/>
          </a:p>
        </p:txBody>
      </p:sp>
      <p:sp>
        <p:nvSpPr>
          <p:cNvPr id="19" name="Text 14"/>
          <p:cNvSpPr txBox="1"/>
          <p:nvPr/>
        </p:nvSpPr>
        <p:spPr>
          <a:xfrm>
            <a:off x="621792" y="4983480"/>
            <a:ext cx="183794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displacement from rest position to a peak or trough (m)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2743200" y="4526280"/>
            <a:ext cx="2130552" cy="1828800"/>
          </a:xfrm>
          <a:prstGeom prst="roundRect">
            <a:avLst>
              <a:gd name="adj" fmla="val 5000"/>
            </a:avLst>
          </a:prstGeom>
          <a:solidFill>
            <a:srgbClr val="1D2643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2907792" y="4645152"/>
            <a:ext cx="1856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Wavelength λ</a:t>
            </a:r>
            <a:endParaRPr lang="en-US" sz="1350" dirty="0"/>
          </a:p>
        </p:txBody>
      </p:sp>
      <p:sp>
        <p:nvSpPr>
          <p:cNvPr id="22" name="Text 17"/>
          <p:cNvSpPr txBox="1"/>
          <p:nvPr/>
        </p:nvSpPr>
        <p:spPr>
          <a:xfrm>
            <a:off x="2907792" y="4983480"/>
            <a:ext cx="183794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from one point to the same point on the next wave (m)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5029200" y="4526280"/>
            <a:ext cx="2130552" cy="1828800"/>
          </a:xfrm>
          <a:prstGeom prst="roundRect">
            <a:avLst>
              <a:gd name="adj" fmla="val 5000"/>
            </a:avLst>
          </a:prstGeom>
          <a:solidFill>
            <a:srgbClr val="1D2643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193792" y="4645152"/>
            <a:ext cx="1856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f</a:t>
            </a:r>
            <a:endParaRPr lang="en-US" sz="1350" dirty="0"/>
          </a:p>
        </p:txBody>
      </p:sp>
      <p:sp>
        <p:nvSpPr>
          <p:cNvPr id="25" name="Text 20"/>
          <p:cNvSpPr txBox="1"/>
          <p:nvPr/>
        </p:nvSpPr>
        <p:spPr>
          <a:xfrm>
            <a:off x="5193792" y="4983480"/>
            <a:ext cx="183794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waves passing a point each second (Hz)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7315200" y="4526280"/>
            <a:ext cx="2130552" cy="1828800"/>
          </a:xfrm>
          <a:prstGeom prst="roundRect">
            <a:avLst>
              <a:gd name="adj" fmla="val 5000"/>
            </a:avLst>
          </a:prstGeom>
          <a:solidFill>
            <a:srgbClr val="1D2643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7479792" y="4645152"/>
            <a:ext cx="1856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 T</a:t>
            </a:r>
            <a:endParaRPr lang="en-US" sz="1350" dirty="0"/>
          </a:p>
        </p:txBody>
      </p:sp>
      <p:sp>
        <p:nvSpPr>
          <p:cNvPr id="28" name="Text 23"/>
          <p:cNvSpPr txBox="1"/>
          <p:nvPr/>
        </p:nvSpPr>
        <p:spPr>
          <a:xfrm>
            <a:off x="7479792" y="4983480"/>
            <a:ext cx="183794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for one wave to pass: T = 1 ÷ f (s)</a:t>
            </a:r>
            <a:endParaRPr lang="en-US" sz="1200" dirty="0"/>
          </a:p>
        </p:txBody>
      </p:sp>
      <p:sp>
        <p:nvSpPr>
          <p:cNvPr id="29" name="Shape 24"/>
          <p:cNvSpPr/>
          <p:nvPr/>
        </p:nvSpPr>
        <p:spPr>
          <a:xfrm>
            <a:off x="9601200" y="4526280"/>
            <a:ext cx="2130552" cy="1828800"/>
          </a:xfrm>
          <a:prstGeom prst="roundRect">
            <a:avLst>
              <a:gd name="adj" fmla="val 5000"/>
            </a:avLst>
          </a:prstGeom>
          <a:solidFill>
            <a:srgbClr val="1D2643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765792" y="4645152"/>
            <a:ext cx="1856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 speed v</a:t>
            </a:r>
            <a:endParaRPr lang="en-US" sz="1350" dirty="0"/>
          </a:p>
        </p:txBody>
      </p:sp>
      <p:sp>
        <p:nvSpPr>
          <p:cNvPr id="31" name="Text 26"/>
          <p:cNvSpPr txBox="1"/>
          <p:nvPr/>
        </p:nvSpPr>
        <p:spPr>
          <a:xfrm>
            <a:off x="9765792" y="4983480"/>
            <a:ext cx="183794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energy is transferred: v = f λ (m/s)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Measuring waves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3630168" cy="4937760"/>
          </a:xfrm>
          <a:prstGeom prst="roundRect">
            <a:avLst>
              <a:gd name="adj" fmla="val 2519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264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Ripple tank (RP)</a:t>
            </a:r>
            <a:endParaRPr lang="en-US" sz="15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1938528"/>
            <a:ext cx="3200400" cy="13716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58368" y="3474720"/>
            <a:ext cx="3227832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Adjust the signal generator until waves are clear (low frequency is easier).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λ: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measure across 10 waves and ÷ 10 (a strobe can freeze the pattern).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f: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count waves passing a point in 10 s and ÷ 10.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f λ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279392" y="1417320"/>
            <a:ext cx="3630168" cy="4937760"/>
          </a:xfrm>
          <a:prstGeom prst="roundRect">
            <a:avLst>
              <a:gd name="adj" fmla="val 2519"/>
            </a:avLst>
          </a:prstGeom>
          <a:solidFill>
            <a:srgbClr val="151C32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4480560" y="1554480"/>
            <a:ext cx="3264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 on a string (RP)</a:t>
            </a:r>
            <a:endParaRPr lang="en-US" sz="15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704" y="1938528"/>
            <a:ext cx="3200400" cy="13716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480560" y="3474720"/>
            <a:ext cx="3227832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Adjust the frequency until a clear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wave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appears.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λ: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measure several loops – each loop is ½ λ.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the signal generator setting.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f λ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8101584" y="1417320"/>
            <a:ext cx="3630168" cy="4937760"/>
          </a:xfrm>
          <a:prstGeom prst="roundRect">
            <a:avLst>
              <a:gd name="adj" fmla="val 2519"/>
            </a:avLst>
          </a:prstGeom>
          <a:solidFill>
            <a:srgbClr val="151C32"/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8302752" y="1554480"/>
            <a:ext cx="3264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 of sound (echo)</a:t>
            </a:r>
            <a:endParaRPr lang="en-US" sz="15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1896" y="1938528"/>
            <a:ext cx="3200400" cy="1371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8302752" y="3474720"/>
            <a:ext cx="3227832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Stand a measured distance from a large wall (e.g. 100 m).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Clap and time how long until you hear the echo.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Sound goes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and back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distance = 2d.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= 2d ÷ time</a:t>
            </a:r>
            <a:r>
              <a:rPr lang="en-US" sz="14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Repeat and average.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electromagnetic spectrum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7A5C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5720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5720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8521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7A5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13" name="Text 10"/>
          <p:cNvSpPr txBox="1"/>
          <p:nvPr/>
        </p:nvSpPr>
        <p:spPr>
          <a:xfrm>
            <a:off x="58521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 &amp; radio</a:t>
            </a:r>
            <a:endParaRPr lang="en-US" sz="1150" dirty="0"/>
          </a:p>
        </p:txBody>
      </p:sp>
      <p:sp>
        <p:nvSpPr>
          <p:cNvPr id="14" name="Text 11"/>
          <p:cNvSpPr txBox="1"/>
          <p:nvPr/>
        </p:nvSpPr>
        <p:spPr>
          <a:xfrm>
            <a:off x="58521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7A5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15" name="Text 12"/>
          <p:cNvSpPr txBox="1"/>
          <p:nvPr/>
        </p:nvSpPr>
        <p:spPr>
          <a:xfrm>
            <a:off x="58521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risk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208026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5B7CF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208026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Microwave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208026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220827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5B7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20" name="Text 17"/>
          <p:cNvSpPr txBox="1"/>
          <p:nvPr/>
        </p:nvSpPr>
        <p:spPr>
          <a:xfrm>
            <a:off x="220827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Satellites, cooking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220827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5B7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22" name="Text 19"/>
          <p:cNvSpPr txBox="1"/>
          <p:nvPr/>
        </p:nvSpPr>
        <p:spPr>
          <a:xfrm>
            <a:off x="220827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heating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370332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FF4D6D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370332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Infrared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370332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383133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27" name="Text 24"/>
          <p:cNvSpPr txBox="1"/>
          <p:nvPr/>
        </p:nvSpPr>
        <p:spPr>
          <a:xfrm>
            <a:off x="383133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Heaters, thermal cameras, remotes</a:t>
            </a:r>
            <a:endParaRPr lang="en-US" sz="1150" dirty="0"/>
          </a:p>
        </p:txBody>
      </p:sp>
      <p:sp>
        <p:nvSpPr>
          <p:cNvPr id="28" name="Text 25"/>
          <p:cNvSpPr txBox="1"/>
          <p:nvPr/>
        </p:nvSpPr>
        <p:spPr>
          <a:xfrm>
            <a:off x="383133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FF4D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29" name="Text 26"/>
          <p:cNvSpPr txBox="1"/>
          <p:nvPr/>
        </p:nvSpPr>
        <p:spPr>
          <a:xfrm>
            <a:off x="383133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 burns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32638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FFD23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532638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Visible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532638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5439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34" name="Text 31"/>
          <p:cNvSpPr txBox="1"/>
          <p:nvPr/>
        </p:nvSpPr>
        <p:spPr>
          <a:xfrm>
            <a:off x="545439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optics, seeing</a:t>
            </a:r>
            <a:endParaRPr lang="en-US" sz="1150" dirty="0"/>
          </a:p>
        </p:txBody>
      </p:sp>
      <p:sp>
        <p:nvSpPr>
          <p:cNvPr id="35" name="Text 32"/>
          <p:cNvSpPr txBox="1"/>
          <p:nvPr/>
        </p:nvSpPr>
        <p:spPr>
          <a:xfrm>
            <a:off x="545439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FFD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36" name="Text 33"/>
          <p:cNvSpPr txBox="1"/>
          <p:nvPr/>
        </p:nvSpPr>
        <p:spPr>
          <a:xfrm>
            <a:off x="545439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Bright light can damage eyes</a:t>
            </a:r>
            <a:endParaRPr lang="en-US" sz="1150" dirty="0"/>
          </a:p>
        </p:txBody>
      </p:sp>
      <p:sp>
        <p:nvSpPr>
          <p:cNvPr id="37" name="Shape 34"/>
          <p:cNvSpPr/>
          <p:nvPr/>
        </p:nvSpPr>
        <p:spPr>
          <a:xfrm>
            <a:off x="694944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C45BF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694944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Ultraviolet</a:t>
            </a:r>
            <a:endParaRPr lang="en-US" sz="1400" dirty="0"/>
          </a:p>
        </p:txBody>
      </p:sp>
      <p:sp>
        <p:nvSpPr>
          <p:cNvPr id="39" name="Shape 36"/>
          <p:cNvSpPr/>
          <p:nvPr/>
        </p:nvSpPr>
        <p:spPr>
          <a:xfrm>
            <a:off x="694944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707745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4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41" name="Text 38"/>
          <p:cNvSpPr txBox="1"/>
          <p:nvPr/>
        </p:nvSpPr>
        <p:spPr>
          <a:xfrm>
            <a:off x="707745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Tanning, energy-efficient lamps, security marks</a:t>
            </a:r>
            <a:endParaRPr lang="en-US" sz="1150" dirty="0"/>
          </a:p>
        </p:txBody>
      </p:sp>
      <p:sp>
        <p:nvSpPr>
          <p:cNvPr id="42" name="Text 39"/>
          <p:cNvSpPr txBox="1"/>
          <p:nvPr/>
        </p:nvSpPr>
        <p:spPr>
          <a:xfrm>
            <a:off x="707745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45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43" name="Text 40"/>
          <p:cNvSpPr txBox="1"/>
          <p:nvPr/>
        </p:nvSpPr>
        <p:spPr>
          <a:xfrm>
            <a:off x="707745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 cancer, ageing</a:t>
            </a:r>
            <a:endParaRPr lang="en-US" sz="1150" dirty="0"/>
          </a:p>
        </p:txBody>
      </p:sp>
      <p:sp>
        <p:nvSpPr>
          <p:cNvPr id="44" name="Shape 41"/>
          <p:cNvSpPr/>
          <p:nvPr/>
        </p:nvSpPr>
        <p:spPr>
          <a:xfrm>
            <a:off x="857250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2ED3E6"/>
          </a:solidFill>
          <a:ln/>
        </p:spPr>
      </p:sp>
      <p:sp>
        <p:nvSpPr>
          <p:cNvPr id="45" name="Text 42"/>
          <p:cNvSpPr txBox="1"/>
          <p:nvPr/>
        </p:nvSpPr>
        <p:spPr>
          <a:xfrm>
            <a:off x="857250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X-ray</a:t>
            </a:r>
            <a:endParaRPr lang="en-US" sz="1400" dirty="0"/>
          </a:p>
        </p:txBody>
      </p:sp>
      <p:sp>
        <p:nvSpPr>
          <p:cNvPr id="46" name="Shape 43"/>
          <p:cNvSpPr/>
          <p:nvPr/>
        </p:nvSpPr>
        <p:spPr>
          <a:xfrm>
            <a:off x="857250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870051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48" name="Text 45"/>
          <p:cNvSpPr txBox="1"/>
          <p:nvPr/>
        </p:nvSpPr>
        <p:spPr>
          <a:xfrm>
            <a:off x="870051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imaging, airport security</a:t>
            </a:r>
            <a:endParaRPr lang="en-US" sz="1150" dirty="0"/>
          </a:p>
        </p:txBody>
      </p:sp>
      <p:sp>
        <p:nvSpPr>
          <p:cNvPr id="49" name="Text 46"/>
          <p:cNvSpPr txBox="1"/>
          <p:nvPr/>
        </p:nvSpPr>
        <p:spPr>
          <a:xfrm>
            <a:off x="870051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50" name="Text 47"/>
          <p:cNvSpPr txBox="1"/>
          <p:nvPr/>
        </p:nvSpPr>
        <p:spPr>
          <a:xfrm>
            <a:off x="870051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Mutations → cancer</a:t>
            </a:r>
            <a:endParaRPr lang="en-US" sz="1150" dirty="0"/>
          </a:p>
        </p:txBody>
      </p:sp>
      <p:sp>
        <p:nvSpPr>
          <p:cNvPr id="51" name="Shape 48"/>
          <p:cNvSpPr/>
          <p:nvPr/>
        </p:nvSpPr>
        <p:spPr>
          <a:xfrm>
            <a:off x="10195560" y="1417320"/>
            <a:ext cx="1536192" cy="713232"/>
          </a:xfrm>
          <a:prstGeom prst="roundRect">
            <a:avLst>
              <a:gd name="adj" fmla="val 10256"/>
            </a:avLst>
          </a:prstGeom>
          <a:solidFill>
            <a:srgbClr val="3DDC97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10195560" y="1417320"/>
            <a:ext cx="15361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Gamma</a:t>
            </a:r>
            <a:endParaRPr lang="en-US" sz="1400" dirty="0"/>
          </a:p>
        </p:txBody>
      </p:sp>
      <p:sp>
        <p:nvSpPr>
          <p:cNvPr id="53" name="Shape 50"/>
          <p:cNvSpPr/>
          <p:nvPr/>
        </p:nvSpPr>
        <p:spPr>
          <a:xfrm>
            <a:off x="10195560" y="2267712"/>
            <a:ext cx="1536192" cy="2377440"/>
          </a:xfrm>
          <a:prstGeom prst="roundRect">
            <a:avLst>
              <a:gd name="adj" fmla="val 4762"/>
            </a:avLst>
          </a:prstGeom>
          <a:solidFill>
            <a:srgbClr val="151C32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10323576" y="2359152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</a:t>
            </a:r>
            <a:endParaRPr lang="en-US" sz="950" dirty="0"/>
          </a:p>
        </p:txBody>
      </p:sp>
      <p:sp>
        <p:nvSpPr>
          <p:cNvPr id="55" name="Text 52"/>
          <p:cNvSpPr txBox="1"/>
          <p:nvPr/>
        </p:nvSpPr>
        <p:spPr>
          <a:xfrm>
            <a:off x="10323576" y="2596896"/>
            <a:ext cx="1316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Sterilising, cancer treatment</a:t>
            </a:r>
            <a:endParaRPr lang="en-US" sz="1150" dirty="0"/>
          </a:p>
        </p:txBody>
      </p:sp>
      <p:sp>
        <p:nvSpPr>
          <p:cNvPr id="56" name="Text 53"/>
          <p:cNvSpPr txBox="1"/>
          <p:nvPr/>
        </p:nvSpPr>
        <p:spPr>
          <a:xfrm>
            <a:off x="10323576" y="3657600"/>
            <a:ext cx="1353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3DDC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950" dirty="0"/>
          </a:p>
        </p:txBody>
      </p:sp>
      <p:sp>
        <p:nvSpPr>
          <p:cNvPr id="57" name="Text 54"/>
          <p:cNvSpPr txBox="1"/>
          <p:nvPr/>
        </p:nvSpPr>
        <p:spPr>
          <a:xfrm>
            <a:off x="10323576" y="3895344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Mutations → cancer</a:t>
            </a:r>
            <a:endParaRPr lang="en-US" sz="1150" dirty="0"/>
          </a:p>
        </p:txBody>
      </p:sp>
      <p:pic>
        <p:nvPicPr>
          <p:cNvPr id="5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645152"/>
            <a:ext cx="11064240" cy="365760"/>
          </a:xfrm>
          <a:prstGeom prst="rect">
            <a:avLst/>
          </a:prstGeom>
        </p:spPr>
      </p:pic>
      <p:sp>
        <p:nvSpPr>
          <p:cNvPr id="59" name="Text 55"/>
          <p:cNvSpPr txBox="1"/>
          <p:nvPr/>
        </p:nvSpPr>
        <p:spPr>
          <a:xfrm>
            <a:off x="457200" y="4937760"/>
            <a:ext cx="11274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increasing frequency &amp; energy  ·  decreasing wavelength  →</a:t>
            </a:r>
            <a:endParaRPr lang="en-US" sz="1200" dirty="0"/>
          </a:p>
        </p:txBody>
      </p:sp>
      <p:sp>
        <p:nvSpPr>
          <p:cNvPr id="60" name="All EM waves"/>
          <p:cNvSpPr/>
          <p:nvPr/>
        </p:nvSpPr>
        <p:spPr>
          <a:xfrm>
            <a:off x="457200" y="5349240"/>
            <a:ext cx="6949440" cy="1005840"/>
          </a:xfrm>
          <a:prstGeom prst="roundRect">
            <a:avLst>
              <a:gd name="adj" fmla="val 9091"/>
            </a:avLst>
          </a:prstGeom>
          <a:solidFill>
            <a:srgbClr val="151C32"/>
          </a:solidFill>
          <a:ln/>
        </p:spPr>
      </p:sp>
      <p:sp>
        <p:nvSpPr>
          <p:cNvPr id="61" name="Text 57"/>
          <p:cNvSpPr txBox="1"/>
          <p:nvPr/>
        </p:nvSpPr>
        <p:spPr>
          <a:xfrm>
            <a:off x="658368" y="5495544"/>
            <a:ext cx="65471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EM waves</a:t>
            </a:r>
            <a:endParaRPr lang="en-US" sz="1500" dirty="0"/>
          </a:p>
        </p:txBody>
      </p:sp>
      <p:sp>
        <p:nvSpPr>
          <p:cNvPr id="62" name="Text 58"/>
          <p:cNvSpPr txBox="1"/>
          <p:nvPr/>
        </p:nvSpPr>
        <p:spPr>
          <a:xfrm>
            <a:off x="658368" y="5897880"/>
            <a:ext cx="6547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Transverse; travel at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speed in a vacuum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transfer energy from source to absorber.</a:t>
            </a:r>
            <a:endParaRPr lang="en-US" sz="1350" dirty="0"/>
          </a:p>
        </p:txBody>
      </p:sp>
      <p:sp>
        <p:nvSpPr>
          <p:cNvPr id="63" name="Shape 59"/>
          <p:cNvSpPr/>
          <p:nvPr/>
        </p:nvSpPr>
        <p:spPr>
          <a:xfrm>
            <a:off x="7635240" y="5349240"/>
            <a:ext cx="4096512" cy="1005840"/>
          </a:xfrm>
          <a:prstGeom prst="roundRect">
            <a:avLst>
              <a:gd name="adj" fmla="val 9091"/>
            </a:avLst>
          </a:prstGeom>
          <a:solidFill>
            <a:srgbClr val="1D2643"/>
          </a:solidFill>
          <a:ln/>
        </p:spPr>
      </p:sp>
      <p:sp>
        <p:nvSpPr>
          <p:cNvPr id="64" name="Text 60"/>
          <p:cNvSpPr txBox="1"/>
          <p:nvPr/>
        </p:nvSpPr>
        <p:spPr>
          <a:xfrm>
            <a:off x="7818120" y="534924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Remember:</a:t>
            </a:r>
            <a:endParaRPr lang="en-US" sz="1350" dirty="0"/>
          </a:p>
          <a:p>
            <a:pPr indent="0" marL="0">
              <a:buNone/>
            </a:pPr>
            <a:r>
              <a:rPr lang="en-US" sz="1350" b="1" i="1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 Men Invented Very Unusual X-ray Guns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Refraction &amp; infrared radiation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4937760"/>
          </a:xfrm>
          <a:prstGeom prst="roundRect">
            <a:avLst>
              <a:gd name="adj" fmla="val 1852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Refraction through a glass block</a:t>
            </a:r>
            <a:endParaRPr lang="en-US" sz="15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901952"/>
            <a:ext cx="5120640" cy="24688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58368" y="4434840"/>
            <a:ext cx="5120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Into a denser medium: wave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slows down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bends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towards the normal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 of it: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speeds up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bends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away from the normal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Along the normal (90° to surface): speed changes, no change of direction.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HT: wavelength changes,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frequency stays the same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3" name="Absorbing &amp; emitting infrared"/>
          <p:cNvSpPr/>
          <p:nvPr/>
        </p:nvSpPr>
        <p:spPr>
          <a:xfrm>
            <a:off x="6245352" y="1417320"/>
            <a:ext cx="5486400" cy="2286000"/>
          </a:xfrm>
          <a:prstGeom prst="roundRect">
            <a:avLst>
              <a:gd name="adj" fmla="val 4000"/>
            </a:avLst>
          </a:prstGeom>
          <a:solidFill>
            <a:srgbClr val="151C32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6446520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Absorbing &amp; emitting infrared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6446520" y="1965960"/>
            <a:ext cx="5084064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objects emit and absorb infrared. Hotter objects emit more.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Dark, matt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surfaces are the best absorbers and emitters.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Light, shiny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surfaces are the worst – they reflect infrared.</a:t>
            </a:r>
            <a:endParaRPr lang="en-US" sz="1350" dirty="0"/>
          </a:p>
        </p:txBody>
      </p:sp>
      <p:sp>
        <p:nvSpPr>
          <p:cNvPr id="16" name="Required practical: Leslie cube"/>
          <p:cNvSpPr/>
          <p:nvPr/>
        </p:nvSpPr>
        <p:spPr>
          <a:xfrm>
            <a:off x="6245352" y="3931920"/>
            <a:ext cx="5486400" cy="2423160"/>
          </a:xfrm>
          <a:prstGeom prst="roundRect">
            <a:avLst>
              <a:gd name="adj" fmla="val 3774"/>
            </a:avLst>
          </a:prstGeom>
          <a:solidFill>
            <a:srgbClr val="151C3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6446520" y="40782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practical: Leslie cube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6446520" y="4480560"/>
            <a:ext cx="5084064" cy="1764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Fill a Leslie cube with hot water from a kettle; replace the lid.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Use an infrared detector at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distance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from each face.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Record the reading for each surface (black matt, white, shiny…).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black matt emits the most infrared radiation.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 equations &amp; worked examples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eq Wave speed"/>
          <p:cNvSpPr/>
          <p:nvPr/>
        </p:nvSpPr>
        <p:spPr>
          <a:xfrm>
            <a:off x="457200" y="1417320"/>
            <a:ext cx="3630168" cy="1600200"/>
          </a:xfrm>
          <a:prstGeom prst="roundRect">
            <a:avLst>
              <a:gd name="adj" fmla="val 5714"/>
            </a:avLst>
          </a:prstGeom>
          <a:solidFill>
            <a:srgbClr val="1D264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1545336"/>
            <a:ext cx="2368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SPEED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1837944"/>
            <a:ext cx="34107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ED3E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f λ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621792" y="246888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m/s · Hz · m</a:t>
            </a:r>
            <a:endParaRPr lang="en-US" sz="1100" dirty="0"/>
          </a:p>
        </p:txBody>
      </p:sp>
      <p:sp>
        <p:nvSpPr>
          <p:cNvPr id="13" name="eq Period"/>
          <p:cNvSpPr/>
          <p:nvPr/>
        </p:nvSpPr>
        <p:spPr>
          <a:xfrm>
            <a:off x="4279392" y="1417320"/>
            <a:ext cx="3630168" cy="1600200"/>
          </a:xfrm>
          <a:prstGeom prst="roundRect">
            <a:avLst>
              <a:gd name="adj" fmla="val 5714"/>
            </a:avLst>
          </a:prstGeom>
          <a:solidFill>
            <a:srgbClr val="1D264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443984" y="1545336"/>
            <a:ext cx="2368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4389120" y="1837944"/>
            <a:ext cx="34107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ED3E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1 ÷ f</a:t>
            </a:r>
            <a:endParaRPr lang="en-US" sz="2800" dirty="0"/>
          </a:p>
        </p:txBody>
      </p:sp>
      <p:sp>
        <p:nvSpPr>
          <p:cNvPr id="16" name="Text 13"/>
          <p:cNvSpPr txBox="1"/>
          <p:nvPr/>
        </p:nvSpPr>
        <p:spPr>
          <a:xfrm>
            <a:off x="4443984" y="246888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· Hz</a:t>
            </a:r>
            <a:endParaRPr lang="en-US" sz="1100" dirty="0"/>
          </a:p>
        </p:txBody>
      </p:sp>
      <p:sp>
        <p:nvSpPr>
          <p:cNvPr id="17" name="eq Speed (echo)"/>
          <p:cNvSpPr/>
          <p:nvPr/>
        </p:nvSpPr>
        <p:spPr>
          <a:xfrm>
            <a:off x="8101584" y="1417320"/>
            <a:ext cx="3630168" cy="1600200"/>
          </a:xfrm>
          <a:prstGeom prst="roundRect">
            <a:avLst>
              <a:gd name="adj" fmla="val 5714"/>
            </a:avLst>
          </a:prstGeom>
          <a:solidFill>
            <a:srgbClr val="1D2643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266176" y="1545336"/>
            <a:ext cx="2368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(ECHO)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8211312" y="1837944"/>
            <a:ext cx="34107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ED3E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v t</a:t>
            </a:r>
            <a:endParaRPr lang="en-US" sz="2800" dirty="0"/>
          </a:p>
        </p:txBody>
      </p:sp>
      <p:sp>
        <p:nvSpPr>
          <p:cNvPr id="20" name="Text 17"/>
          <p:cNvSpPr txBox="1"/>
          <p:nvPr/>
        </p:nvSpPr>
        <p:spPr>
          <a:xfrm>
            <a:off x="8266176" y="246888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remember: s = 2 × distance to wall</a:t>
            </a:r>
            <a:endParaRPr lang="en-US" sz="1100" dirty="0"/>
          </a:p>
        </p:txBody>
      </p:sp>
      <p:sp>
        <p:nvSpPr>
          <p:cNvPr id="21" name="example"/>
          <p:cNvSpPr/>
          <p:nvPr/>
        </p:nvSpPr>
        <p:spPr>
          <a:xfrm>
            <a:off x="457200" y="3246120"/>
            <a:ext cx="5504688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58368" y="338328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3" name="Text 20"/>
          <p:cNvSpPr txBox="1"/>
          <p:nvPr/>
        </p:nvSpPr>
        <p:spPr>
          <a:xfrm>
            <a:off x="658368" y="3657600"/>
            <a:ext cx="510235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Ripples have frequency 5 Hz and wavelength 0.02 m. Find their speed.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f λ = 5 × 0.02</a:t>
            </a:r>
            <a:endParaRPr lang="en-US" sz="1350" dirty="0"/>
          </a:p>
        </p:txBody>
      </p:sp>
      <p:sp>
        <p:nvSpPr>
          <p:cNvPr id="24" name="Shape 21"/>
          <p:cNvSpPr/>
          <p:nvPr/>
        </p:nvSpPr>
        <p:spPr>
          <a:xfrm>
            <a:off x="658368" y="417880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2ED3E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58368" y="417880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0.1 m/s</a:t>
            </a:r>
            <a:endParaRPr lang="en-US" sz="1400" dirty="0"/>
          </a:p>
        </p:txBody>
      </p:sp>
      <p:sp>
        <p:nvSpPr>
          <p:cNvPr id="26" name="example"/>
          <p:cNvSpPr/>
          <p:nvPr/>
        </p:nvSpPr>
        <p:spPr>
          <a:xfrm>
            <a:off x="6236208" y="3246120"/>
            <a:ext cx="5504688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6437376" y="338328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28" name="Text 25"/>
          <p:cNvSpPr txBox="1"/>
          <p:nvPr/>
        </p:nvSpPr>
        <p:spPr>
          <a:xfrm>
            <a:off x="6437376" y="3657600"/>
            <a:ext cx="510235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radio wave (v = 3 × 10⁸ m/s) has f = 100 MHz. Find λ.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v ÷ f = 300 000 000 ÷ 100 000 000</a:t>
            </a:r>
            <a:endParaRPr lang="en-US" sz="1350" dirty="0"/>
          </a:p>
        </p:txBody>
      </p:sp>
      <p:sp>
        <p:nvSpPr>
          <p:cNvPr id="29" name="Shape 26"/>
          <p:cNvSpPr/>
          <p:nvPr/>
        </p:nvSpPr>
        <p:spPr>
          <a:xfrm>
            <a:off x="6437376" y="417880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2ED3E6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6437376" y="417880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3 m</a:t>
            </a:r>
            <a:endParaRPr lang="en-US" sz="1400" dirty="0"/>
          </a:p>
        </p:txBody>
      </p:sp>
      <p:sp>
        <p:nvSpPr>
          <p:cNvPr id="31" name="example"/>
          <p:cNvSpPr/>
          <p:nvPr/>
        </p:nvSpPr>
        <p:spPr>
          <a:xfrm>
            <a:off x="457200" y="4892040"/>
            <a:ext cx="5504688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658368" y="502920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3" name="Text 30"/>
          <p:cNvSpPr txBox="1"/>
          <p:nvPr/>
        </p:nvSpPr>
        <p:spPr>
          <a:xfrm>
            <a:off x="658368" y="5303520"/>
            <a:ext cx="510235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clap echoes off a wall 100 m away after 0.6 s. Find the speed of sound.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2 × 100 = 200 m;  v = s ÷ t = 200 ÷ 0.6</a:t>
            </a:r>
            <a:endParaRPr lang="en-US" sz="1350" dirty="0"/>
          </a:p>
        </p:txBody>
      </p:sp>
      <p:sp>
        <p:nvSpPr>
          <p:cNvPr id="34" name="Shape 31"/>
          <p:cNvSpPr/>
          <p:nvPr/>
        </p:nvSpPr>
        <p:spPr>
          <a:xfrm>
            <a:off x="658368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2ED3E6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658368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333 m/s</a:t>
            </a:r>
            <a:endParaRPr lang="en-US" sz="1400" dirty="0"/>
          </a:p>
        </p:txBody>
      </p:sp>
      <p:sp>
        <p:nvSpPr>
          <p:cNvPr id="36" name="example"/>
          <p:cNvSpPr/>
          <p:nvPr/>
        </p:nvSpPr>
        <p:spPr>
          <a:xfrm>
            <a:off x="6236208" y="4892040"/>
            <a:ext cx="5504688" cy="1463040"/>
          </a:xfrm>
          <a:prstGeom prst="roundRect">
            <a:avLst>
              <a:gd name="adj" fmla="val 6250"/>
            </a:avLst>
          </a:prstGeom>
          <a:solidFill>
            <a:srgbClr val="151C32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6437376" y="5029200"/>
            <a:ext cx="5102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6437376" y="5303520"/>
            <a:ext cx="510235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wave has frequency 0.25 Hz. Find its period.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1 ÷ f = 1 ÷ 0.25</a:t>
            </a:r>
            <a:endParaRPr lang="en-US" sz="1350" dirty="0"/>
          </a:p>
        </p:txBody>
      </p:sp>
      <p:sp>
        <p:nvSpPr>
          <p:cNvPr id="39" name="Shape 36"/>
          <p:cNvSpPr/>
          <p:nvPr/>
        </p:nvSpPr>
        <p:spPr>
          <a:xfrm>
            <a:off x="6437376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2ED3E6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6437376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4 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2ED3E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WAVES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2ED3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many waves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across several waves and divide – this reduces uncertainty.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4291584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4492752" y="161848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49275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5132832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Echo = double distance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4492752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sound goes there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back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double the distance to the wall.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8125968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8327136" y="161848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32713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8967216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Refraction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8327136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and wavelength change; frequency doesn’t. Slower → bends towards the normal.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457200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298448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 spectrum order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658368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→ gamma (“Roman Men Invented…”). Learn one use and one hazard for each.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291584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4492752" y="420166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449275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5132832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form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4492752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× 10⁸ m/s; MHz = × 10⁶; kHz = × 10³.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8125968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8327136" y="4201668"/>
            <a:ext cx="512064" cy="512064"/>
          </a:xfrm>
          <a:prstGeom prst="ellipse">
            <a:avLst/>
          </a:prstGeom>
          <a:solidFill>
            <a:srgbClr val="2ED3E6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832713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8967216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the wave type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8327136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how the oscillations move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relative to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direction of energy transfer.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9A8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Magnetism &amp; Electromagnetism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Fields, solenoids &amp; the motor effect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Magnets &amp; magnetic fields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Magnets &amp; magnetic fields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572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926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Electromagnetism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Electromagnetism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926080"/>
            <a:ext cx="3611880" cy="4572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92440" y="33832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motor effect</a:t>
            </a:r>
            <a:endParaRPr lang="en-US" sz="1250" dirty="0"/>
          </a:p>
        </p:txBody>
      </p:sp>
      <p:pic>
        <p:nvPicPr>
          <p:cNvPr id="16" name="Image 4" descr="preencoded.png">
            <a:hlinkClick r:id="rId9" tooltip="The motor effect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3383280"/>
            <a:ext cx="3611880" cy="45720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92440" y="38404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250" dirty="0"/>
          </a:p>
        </p:txBody>
      </p:sp>
      <p:pic>
        <p:nvPicPr>
          <p:cNvPr id="18" name="Image 5" descr="preencoded.png">
            <a:hlinkClick r:id="rId11" tooltip="Examiner tips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3840480"/>
            <a:ext cx="361188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Magnets &amp; magnetic fields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9A8C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MAGNETISM &amp; ELECTROMAGNETISM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86400" cy="2743200"/>
          </a:xfrm>
          <a:prstGeom prst="roundRect">
            <a:avLst>
              <a:gd name="adj" fmla="val 3333"/>
            </a:avLst>
          </a:prstGeom>
          <a:solidFill>
            <a:srgbClr val="151C3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481328"/>
            <a:ext cx="5120640" cy="21945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58368" y="376732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lines go from N to S. Closer lines = stronger field.</a:t>
            </a:r>
            <a:endParaRPr lang="en-US" sz="1250" dirty="0"/>
          </a:p>
        </p:txBody>
      </p:sp>
      <p:sp>
        <p:nvSpPr>
          <p:cNvPr id="12" name="Poles"/>
          <p:cNvSpPr/>
          <p:nvPr/>
        </p:nvSpPr>
        <p:spPr>
          <a:xfrm>
            <a:off x="457200" y="4389120"/>
            <a:ext cx="5486400" cy="1965960"/>
          </a:xfrm>
          <a:prstGeom prst="roundRect">
            <a:avLst>
              <a:gd name="adj" fmla="val 4651"/>
            </a:avLst>
          </a:prstGeom>
          <a:solidFill>
            <a:srgbClr val="151C32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58368" y="45354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Poles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658368" y="4937760"/>
            <a:ext cx="5084064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 poles repel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(N–N, S–S).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Opposite poles attract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(N–S).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Magnetic force is a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non-contact force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strongest at the poles.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Magnetic materials: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iron, steel, cobalt, nickel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15" name="Permanent vs induced magnets"/>
          <p:cNvSpPr/>
          <p:nvPr/>
        </p:nvSpPr>
        <p:spPr>
          <a:xfrm>
            <a:off x="6245352" y="1417320"/>
            <a:ext cx="5486400" cy="2148840"/>
          </a:xfrm>
          <a:prstGeom prst="roundRect">
            <a:avLst>
              <a:gd name="adj" fmla="val 4255"/>
            </a:avLst>
          </a:prstGeom>
          <a:solidFill>
            <a:srgbClr val="151C3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446520" y="156362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Permanent vs induced magnets</a:t>
            </a:r>
            <a:endParaRPr lang="en-US" sz="1500" dirty="0"/>
          </a:p>
        </p:txBody>
      </p:sp>
      <p:sp>
        <p:nvSpPr>
          <p:cNvPr id="17" name="Text 13"/>
          <p:cNvSpPr txBox="1"/>
          <p:nvPr/>
        </p:nvSpPr>
        <p:spPr>
          <a:xfrm>
            <a:off x="6446520" y="1965960"/>
            <a:ext cx="5084064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produces its own magnetic field all the time (e.g. bar magnet).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Induced: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becomes magnetic only when in a magnetic field; loses most/all magnetism when removed. Induced magnetism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attracts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18" name="Plotting field lines &amp; the Earth"/>
          <p:cNvSpPr/>
          <p:nvPr/>
        </p:nvSpPr>
        <p:spPr>
          <a:xfrm>
            <a:off x="6245352" y="3749040"/>
            <a:ext cx="5486400" cy="2606040"/>
          </a:xfrm>
          <a:prstGeom prst="roundRect">
            <a:avLst>
              <a:gd name="adj" fmla="val 3509"/>
            </a:avLst>
          </a:prstGeom>
          <a:solidFill>
            <a:srgbClr val="151C32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6446520" y="3895344"/>
            <a:ext cx="5084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Plotting field lines &amp; the Earth</a:t>
            </a:r>
            <a:endParaRPr lang="en-US" sz="1500" dirty="0"/>
          </a:p>
        </p:txBody>
      </p:sp>
      <p:sp>
        <p:nvSpPr>
          <p:cNvPr id="20" name="Text 16"/>
          <p:cNvSpPr txBox="1"/>
          <p:nvPr/>
        </p:nvSpPr>
        <p:spPr>
          <a:xfrm>
            <a:off x="6446520" y="4297680"/>
            <a:ext cx="5084064" cy="1947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Place a bar magnet on paper; put a plotting compass near it.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Mark where the needle points; move the compass to that dot and repeat.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Join the dots and add arrows (N → S).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compass points north because the </a:t>
            </a: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Earth’s core is magnetic</a:t>
            </a: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evidence the Earth has a magnetic field.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Electromagnetism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9A8C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MAGNETISM &amp; ELECTROMAGNETISM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3657600" cy="3291840"/>
          </a:xfrm>
          <a:prstGeom prst="roundRect">
            <a:avLst>
              <a:gd name="adj" fmla="val 2778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in a wire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1965960" y="2820924"/>
            <a:ext cx="640080" cy="576072"/>
          </a:xfrm>
          <a:prstGeom prst="ellipse">
            <a:avLst/>
          </a:prstGeom>
          <a:solidFill>
            <a:srgbClr val="0B1020">
              <a:alpha val="0"/>
            </a:srgbClr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691640" y="2574036"/>
            <a:ext cx="1188720" cy="1069848"/>
          </a:xfrm>
          <a:prstGeom prst="ellipse">
            <a:avLst/>
          </a:prstGeom>
          <a:solidFill>
            <a:srgbClr val="0B1020">
              <a:alpha val="0"/>
            </a:srgbClr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417320" y="2327148"/>
            <a:ext cx="1737360" cy="1563624"/>
          </a:xfrm>
          <a:prstGeom prst="ellipse">
            <a:avLst/>
          </a:prstGeom>
          <a:solidFill>
            <a:srgbClr val="0B1020">
              <a:alpha val="0"/>
            </a:srgbClr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167128" y="2990088"/>
            <a:ext cx="237744" cy="237744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58368" y="406908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Concentric circles round the wire. Stronger with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current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closer to the wire</a:t>
            </a:r>
            <a:r>
              <a:rPr lang="en-US" sz="12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270248" y="1417320"/>
            <a:ext cx="3657600" cy="3291840"/>
          </a:xfrm>
          <a:prstGeom prst="roundRect">
            <a:avLst>
              <a:gd name="adj" fmla="val 2778"/>
            </a:avLst>
          </a:prstGeom>
          <a:solidFill>
            <a:srgbClr val="151C3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471416" y="155448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Solenoid</a:t>
            </a:r>
            <a:endParaRPr lang="en-US" sz="15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128" y="1901952"/>
            <a:ext cx="3291840" cy="146304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4471416" y="3429000"/>
            <a:ext cx="32918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inside is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&amp; uniform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outside it looks like a bar magnet’s field.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an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 core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electromagnet.</a:t>
            </a:r>
            <a:endParaRPr lang="en-US" sz="1250" dirty="0"/>
          </a:p>
        </p:txBody>
      </p:sp>
      <p:sp>
        <p:nvSpPr>
          <p:cNvPr id="20" name="Make it stronger"/>
          <p:cNvSpPr/>
          <p:nvPr/>
        </p:nvSpPr>
        <p:spPr>
          <a:xfrm>
            <a:off x="8074152" y="1417320"/>
            <a:ext cx="3657600" cy="3291840"/>
          </a:xfrm>
          <a:prstGeom prst="roundRect">
            <a:avLst>
              <a:gd name="adj" fmla="val 2778"/>
            </a:avLst>
          </a:prstGeom>
          <a:solidFill>
            <a:srgbClr val="151C32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8275320" y="1563624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it stronger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8275320" y="1965960"/>
            <a:ext cx="3255264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65100" indent="-1651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an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 core</a:t>
            </a:r>
            <a:endParaRPr lang="en-US" sz="1700" dirty="0"/>
          </a:p>
          <a:p>
            <a:pPr algn="l" marL="165100" indent="-165100">
              <a:spcAft>
                <a:spcPts val="1200"/>
              </a:spcAft>
              <a:buSzPct val="100000"/>
              <a:buChar char="•"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turns</a:t>
            </a:r>
            <a:r>
              <a:rPr lang="en-US" sz="17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the coil</a:t>
            </a:r>
            <a:endParaRPr lang="en-US" sz="1700" dirty="0"/>
          </a:p>
          <a:p>
            <a:pPr algn="l" marL="165100" indent="-165100">
              <a:spcAft>
                <a:spcPts val="1200"/>
              </a:spcAft>
              <a:buSzPct val="100000"/>
              <a:buChar char="•"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Bigger current</a:t>
            </a:r>
            <a:endParaRPr lang="en-US" sz="1700" dirty="0"/>
          </a:p>
        </p:txBody>
      </p:sp>
      <p:sp>
        <p:nvSpPr>
          <p:cNvPr id="23" name="Uses of electromagnets"/>
          <p:cNvSpPr/>
          <p:nvPr/>
        </p:nvSpPr>
        <p:spPr>
          <a:xfrm>
            <a:off x="457200" y="4937760"/>
            <a:ext cx="11274552" cy="1417320"/>
          </a:xfrm>
          <a:prstGeom prst="roundRect">
            <a:avLst>
              <a:gd name="adj" fmla="val 6452"/>
            </a:avLst>
          </a:prstGeom>
          <a:solidFill>
            <a:srgbClr val="151C32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658368" y="5084064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 of electromagnets</a:t>
            </a:r>
            <a:endParaRPr lang="en-US" sz="1500" dirty="0"/>
          </a:p>
        </p:txBody>
      </p:sp>
      <p:sp>
        <p:nvSpPr>
          <p:cNvPr id="25" name="Text 21"/>
          <p:cNvSpPr txBox="1"/>
          <p:nvPr/>
        </p:nvSpPr>
        <p:spPr>
          <a:xfrm>
            <a:off x="658368" y="5486400"/>
            <a:ext cx="1087221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motors · loudspeakers · electric bells · scrapyard cranes · relays · remotely controlled door locks. The key advantage: the magnetism can be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switched on and off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its strength changed.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motor effect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327294" y="24688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 w="15875">
            <a:solidFill>
              <a:srgbClr val="9A8CF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327294" y="24688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TIER</a:t>
            </a:r>
            <a:endParaRPr lang="en-US" sz="950" dirty="0"/>
          </a:p>
        </p:txBody>
      </p:sp>
      <p:sp>
        <p:nvSpPr>
          <p:cNvPr id="5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9A8C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MAGNETISM &amp; ELECTROMAGNETISM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10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457200" y="141732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Fleming’s left-hand rule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57200" y="1810512"/>
            <a:ext cx="5486400" cy="2103120"/>
          </a:xfrm>
          <a:prstGeom prst="roundRect">
            <a:avLst>
              <a:gd name="adj" fmla="val 4348"/>
            </a:avLst>
          </a:prstGeom>
          <a:solidFill>
            <a:srgbClr val="151C3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828800"/>
            <a:ext cx="2596896" cy="20574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246120" y="2011680"/>
            <a:ext cx="1188720" cy="475488"/>
          </a:xfrm>
          <a:prstGeom prst="roundRect">
            <a:avLst>
              <a:gd name="adj" fmla="val 19231"/>
            </a:avLst>
          </a:prstGeom>
          <a:solidFill>
            <a:srgbClr val="9A8CFF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246120" y="2011680"/>
            <a:ext cx="1188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4526280" y="201168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/ motion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3246120" y="2615184"/>
            <a:ext cx="1188720" cy="475488"/>
          </a:xfrm>
          <a:prstGeom prst="roundRect">
            <a:avLst>
              <a:gd name="adj" fmla="val 19231"/>
            </a:avLst>
          </a:prstGeom>
          <a:solidFill>
            <a:srgbClr val="9A8CFF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3246120" y="2615184"/>
            <a:ext cx="1188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finger</a:t>
            </a:r>
            <a:endParaRPr lang="en-US" sz="1200" dirty="0"/>
          </a:p>
        </p:txBody>
      </p:sp>
      <p:sp>
        <p:nvSpPr>
          <p:cNvPr id="19" name="Text 15"/>
          <p:cNvSpPr txBox="1"/>
          <p:nvPr/>
        </p:nvSpPr>
        <p:spPr>
          <a:xfrm>
            <a:off x="4526280" y="261518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(N → S)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3246120" y="3218688"/>
            <a:ext cx="1188720" cy="475488"/>
          </a:xfrm>
          <a:prstGeom prst="roundRect">
            <a:avLst>
              <a:gd name="adj" fmla="val 19231"/>
            </a:avLst>
          </a:prstGeom>
          <a:solidFill>
            <a:srgbClr val="9A8CFF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246120" y="3218688"/>
            <a:ext cx="1188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finger</a:t>
            </a:r>
            <a:endParaRPr lang="en-US" sz="1200" dirty="0"/>
          </a:p>
        </p:txBody>
      </p:sp>
      <p:sp>
        <p:nvSpPr>
          <p:cNvPr id="22" name="Text 18"/>
          <p:cNvSpPr txBox="1"/>
          <p:nvPr/>
        </p:nvSpPr>
        <p:spPr>
          <a:xfrm>
            <a:off x="4526280" y="321868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(+ → −)</a:t>
            </a:r>
            <a:endParaRPr lang="en-US" sz="1250" dirty="0"/>
          </a:p>
        </p:txBody>
      </p:sp>
      <p:sp>
        <p:nvSpPr>
          <p:cNvPr id="23" name="Shape 19"/>
          <p:cNvSpPr/>
          <p:nvPr/>
        </p:nvSpPr>
        <p:spPr>
          <a:xfrm>
            <a:off x="457200" y="4069080"/>
            <a:ext cx="5486400" cy="2286000"/>
          </a:xfrm>
          <a:prstGeom prst="roundRect">
            <a:avLst>
              <a:gd name="adj" fmla="val 4000"/>
            </a:avLst>
          </a:prstGeom>
          <a:solidFill>
            <a:srgbClr val="151C32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658368" y="4187952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 motor</a:t>
            </a:r>
            <a:endParaRPr lang="en-US" sz="1500" dirty="0"/>
          </a:p>
        </p:txBody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553712"/>
            <a:ext cx="2468880" cy="1728216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3108960" y="4553712"/>
            <a:ext cx="2697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on each side act in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opposite directions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the coil turns.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split-ring commutator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reverses the current every half turn.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force if the wire is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field.</a:t>
            </a:r>
            <a:endParaRPr lang="en-US" sz="1250" dirty="0"/>
          </a:p>
        </p:txBody>
      </p:sp>
      <p:sp>
        <p:nvSpPr>
          <p:cNvPr id="27" name="eq Force on a conductor (HT)"/>
          <p:cNvSpPr/>
          <p:nvPr/>
        </p:nvSpPr>
        <p:spPr>
          <a:xfrm>
            <a:off x="6245352" y="1417320"/>
            <a:ext cx="5486400" cy="1600200"/>
          </a:xfrm>
          <a:prstGeom prst="roundRect">
            <a:avLst>
              <a:gd name="adj" fmla="val 5714"/>
            </a:avLst>
          </a:prstGeom>
          <a:solidFill>
            <a:srgbClr val="1D2643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6409944" y="1545336"/>
            <a:ext cx="4224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ON A CONDUCTOR (HT)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6355080" y="1837944"/>
            <a:ext cx="5266944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9A8C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B I l</a:t>
            </a:r>
            <a:endParaRPr lang="en-US" sz="3000" dirty="0"/>
          </a:p>
        </p:txBody>
      </p:sp>
      <p:sp>
        <p:nvSpPr>
          <p:cNvPr id="30" name="Text 25"/>
          <p:cNvSpPr txBox="1"/>
          <p:nvPr/>
        </p:nvSpPr>
        <p:spPr>
          <a:xfrm>
            <a:off x="6409944" y="2468880"/>
            <a:ext cx="51572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in N · B (magnetic flux density) in T · I in A · l in m</a:t>
            </a:r>
            <a:endParaRPr lang="en-US" sz="1100" dirty="0"/>
          </a:p>
        </p:txBody>
      </p:sp>
      <p:sp>
        <p:nvSpPr>
          <p:cNvPr id="31" name="example"/>
          <p:cNvSpPr/>
          <p:nvPr/>
        </p:nvSpPr>
        <p:spPr>
          <a:xfrm>
            <a:off x="6245352" y="3200400"/>
            <a:ext cx="5486400" cy="1508760"/>
          </a:xfrm>
          <a:prstGeom prst="roundRect">
            <a:avLst>
              <a:gd name="adj" fmla="val 6061"/>
            </a:avLst>
          </a:prstGeom>
          <a:solidFill>
            <a:srgbClr val="151C32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446520" y="3337560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3" name="Text 28"/>
          <p:cNvSpPr txBox="1"/>
          <p:nvPr/>
        </p:nvSpPr>
        <p:spPr>
          <a:xfrm>
            <a:off x="6446520" y="3611880"/>
            <a:ext cx="5084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A flows in a 75 cm wire at right angles to a 0.5 T field. Find the force.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= 0.75 m;  F = 0.5 × 8 × 0.75</a:t>
            </a:r>
            <a:endParaRPr lang="en-US" sz="1350" dirty="0"/>
          </a:p>
        </p:txBody>
      </p:sp>
      <p:sp>
        <p:nvSpPr>
          <p:cNvPr id="34" name="Shape 29"/>
          <p:cNvSpPr/>
          <p:nvPr/>
        </p:nvSpPr>
        <p:spPr>
          <a:xfrm>
            <a:off x="6446520" y="417880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9A8CFF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6446520" y="417880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3 N</a:t>
            </a:r>
            <a:endParaRPr lang="en-US" sz="1400" dirty="0"/>
          </a:p>
        </p:txBody>
      </p:sp>
      <p:sp>
        <p:nvSpPr>
          <p:cNvPr id="36" name="example"/>
          <p:cNvSpPr/>
          <p:nvPr/>
        </p:nvSpPr>
        <p:spPr>
          <a:xfrm>
            <a:off x="6245352" y="4846320"/>
            <a:ext cx="5486400" cy="1508760"/>
          </a:xfrm>
          <a:prstGeom prst="roundRect">
            <a:avLst>
              <a:gd name="adj" fmla="val 6061"/>
            </a:avLst>
          </a:prstGeom>
          <a:solidFill>
            <a:srgbClr val="151C32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6446520" y="4983480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8" name="Text 33"/>
          <p:cNvSpPr txBox="1"/>
          <p:nvPr/>
        </p:nvSpPr>
        <p:spPr>
          <a:xfrm>
            <a:off x="6446520" y="5257800"/>
            <a:ext cx="5084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0.1 m wire in a 0.2 T field feels 0.06 N. Find the current.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F ÷ (B l) = 0.06 ÷ (0.2 × 0.1)</a:t>
            </a:r>
            <a:endParaRPr lang="en-US" sz="1350" dirty="0"/>
          </a:p>
        </p:txBody>
      </p:sp>
      <p:sp>
        <p:nvSpPr>
          <p:cNvPr id="39" name="Shape 34"/>
          <p:cNvSpPr/>
          <p:nvPr/>
        </p:nvSpPr>
        <p:spPr>
          <a:xfrm>
            <a:off x="6446520" y="5824728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9A8CFF"/>
          </a:solidFill>
          <a:ln/>
        </p:spPr>
      </p:sp>
      <p:sp>
        <p:nvSpPr>
          <p:cNvPr id="40" name="Text 35"/>
          <p:cNvSpPr txBox="1"/>
          <p:nvPr/>
        </p:nvSpPr>
        <p:spPr>
          <a:xfrm>
            <a:off x="6446520" y="58247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3 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Examiner tips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9A8C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8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MAGNETISM &amp; ELECTROMAGNETISM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9A8C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tip 1"/>
          <p:cNvSpPr/>
          <p:nvPr/>
        </p:nvSpPr>
        <p:spPr>
          <a:xfrm>
            <a:off x="457200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161848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58368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298448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Field-line rules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Lines go N → S, never cross, and are closest where the field is strongest.</a:t>
            </a:r>
            <a:endParaRPr lang="en-US" sz="1500" dirty="0"/>
          </a:p>
        </p:txBody>
      </p:sp>
      <p:sp>
        <p:nvSpPr>
          <p:cNvPr id="14" name="tip 2"/>
          <p:cNvSpPr/>
          <p:nvPr/>
        </p:nvSpPr>
        <p:spPr>
          <a:xfrm>
            <a:off x="4291584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15" name="Shape 12"/>
          <p:cNvSpPr/>
          <p:nvPr/>
        </p:nvSpPr>
        <p:spPr>
          <a:xfrm>
            <a:off x="4492752" y="161848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492752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5132832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Left-hand rule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4492752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finger = Field, seCond finger = Current, thuMb = Motion (force).</a:t>
            </a:r>
            <a:endParaRPr lang="en-US" sz="1500" dirty="0"/>
          </a:p>
        </p:txBody>
      </p:sp>
      <p:sp>
        <p:nvSpPr>
          <p:cNvPr id="19" name="tip 3"/>
          <p:cNvSpPr/>
          <p:nvPr/>
        </p:nvSpPr>
        <p:spPr>
          <a:xfrm>
            <a:off x="8125968" y="141732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0" name="Shape 17"/>
          <p:cNvSpPr/>
          <p:nvPr/>
        </p:nvSpPr>
        <p:spPr>
          <a:xfrm>
            <a:off x="8327136" y="161848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327136" y="1618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8967216" y="160020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 = B I l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8327136" y="231343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cm → m first. It only applies when the wire is at 90° to the field.</a:t>
            </a:r>
            <a:endParaRPr lang="en-US" sz="1500" dirty="0"/>
          </a:p>
        </p:txBody>
      </p:sp>
      <p:sp>
        <p:nvSpPr>
          <p:cNvPr id="24" name="tip 4"/>
          <p:cNvSpPr/>
          <p:nvPr/>
        </p:nvSpPr>
        <p:spPr>
          <a:xfrm>
            <a:off x="457200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25" name="Shape 22"/>
          <p:cNvSpPr/>
          <p:nvPr/>
        </p:nvSpPr>
        <p:spPr>
          <a:xfrm>
            <a:off x="658368" y="420166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58368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298448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Stronger electromagnet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658368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turns, bigger current, add an iron core.</a:t>
            </a:r>
            <a:endParaRPr lang="en-US" sz="1500" dirty="0"/>
          </a:p>
        </p:txBody>
      </p:sp>
      <p:sp>
        <p:nvSpPr>
          <p:cNvPr id="29" name="tip 5"/>
          <p:cNvSpPr/>
          <p:nvPr/>
        </p:nvSpPr>
        <p:spPr>
          <a:xfrm>
            <a:off x="4291584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4492752" y="420166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4492752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5132832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Induced magnets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4492752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Induced magnetism always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attracts</a:t>
            </a: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only permanent magnets can repel.</a:t>
            </a:r>
            <a:endParaRPr lang="en-US" sz="1500" dirty="0"/>
          </a:p>
        </p:txBody>
      </p:sp>
      <p:sp>
        <p:nvSpPr>
          <p:cNvPr id="34" name="tip 6"/>
          <p:cNvSpPr/>
          <p:nvPr/>
        </p:nvSpPr>
        <p:spPr>
          <a:xfrm>
            <a:off x="8125968" y="4000500"/>
            <a:ext cx="3605784" cy="2354580"/>
          </a:xfrm>
          <a:prstGeom prst="roundRect">
            <a:avLst>
              <a:gd name="adj" fmla="val 3883"/>
            </a:avLst>
          </a:prstGeom>
          <a:solidFill>
            <a:srgbClr val="151C32"/>
          </a:solidFill>
          <a:ln/>
        </p:spPr>
      </p:sp>
      <p:sp>
        <p:nvSpPr>
          <p:cNvPr id="35" name="Shape 32"/>
          <p:cNvSpPr/>
          <p:nvPr/>
        </p:nvSpPr>
        <p:spPr>
          <a:xfrm>
            <a:off x="8327136" y="4201668"/>
            <a:ext cx="512064" cy="512064"/>
          </a:xfrm>
          <a:prstGeom prst="ellipse">
            <a:avLst/>
          </a:prstGeom>
          <a:solidFill>
            <a:srgbClr val="9A8CFF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8327136" y="42016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8967216" y="4183380"/>
            <a:ext cx="2599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the motor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8327136" y="4896612"/>
            <a:ext cx="3203448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on opposite sides act in opposite directions; the commutator reverses the current every half turn.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C8F5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33172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Equation Bank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A20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equation, units &amp; prefixes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8F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7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463040"/>
            <a:ext cx="3867912" cy="4892040"/>
          </a:xfrm>
          <a:prstGeom prst="roundRect">
            <a:avLst>
              <a:gd name="adj" fmla="val 1418"/>
            </a:avLst>
          </a:prstGeom>
          <a:solidFill>
            <a:srgbClr val="0B102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77824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8F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TOPIC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4688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8F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equations by topic</a:t>
            </a:r>
            <a:endParaRPr lang="en-US" sz="1250" dirty="0"/>
          </a:p>
        </p:txBody>
      </p:sp>
      <p:pic>
        <p:nvPicPr>
          <p:cNvPr id="12" name="Image 2" descr="preencoded.png">
            <a:hlinkClick r:id="rId5" tooltip="Equations by topic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3611880" cy="4572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92440" y="29260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8F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  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 sheet, units &amp; prefixes</a:t>
            </a:r>
            <a:endParaRPr lang="en-US" sz="1250" dirty="0"/>
          </a:p>
        </p:txBody>
      </p:sp>
      <p:pic>
        <p:nvPicPr>
          <p:cNvPr id="14" name="Image 3" descr="preencoded.png">
            <a:hlinkClick r:id="rId7" tooltip="Using the equation sheet, units &amp; prefixes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926080"/>
            <a:ext cx="361188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Equations by topic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C8F56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8F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 BANK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C8F56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8F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371600"/>
            <a:ext cx="11274552" cy="384048"/>
          </a:xfrm>
          <a:prstGeom prst="roundRect">
            <a:avLst>
              <a:gd name="adj" fmla="val 50000"/>
            </a:avLst>
          </a:prstGeom>
          <a:solidFill>
            <a:srgbClr val="1D264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85800" y="1371600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</a:t>
            </a:r>
            <a:r>
              <a:rPr lang="en-US" sz="1300" b="1" dirty="0">
                <a:solidFill>
                  <a:srgbClr val="C8F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 sheet is provided in the exam</a:t>
            </a:r>
            <a:r>
              <a:rPr lang="en-US" sz="130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all of these are on it – your job is to pick the right one, rearrange it and use SI units.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2708910" cy="4434840"/>
          </a:xfrm>
          <a:prstGeom prst="roundRect">
            <a:avLst>
              <a:gd name="adj" fmla="val 3376"/>
            </a:avLst>
          </a:prstGeom>
          <a:solidFill>
            <a:srgbClr val="151C32"/>
          </a:solidFill>
          <a:ln/>
        </p:spPr>
      </p:sp>
      <p:sp>
        <p:nvSpPr>
          <p:cNvPr id="12" name="Shape 9"/>
          <p:cNvSpPr/>
          <p:nvPr/>
        </p:nvSpPr>
        <p:spPr>
          <a:xfrm>
            <a:off x="594360" y="2029968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FF7A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9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50" dirty="0"/>
          </a:p>
        </p:txBody>
      </p:sp>
      <p:sp>
        <p:nvSpPr>
          <p:cNvPr id="14" name="Text 11"/>
          <p:cNvSpPr txBox="1"/>
          <p:nvPr/>
        </p:nvSpPr>
        <p:spPr>
          <a:xfrm>
            <a:off x="1078992" y="2029968"/>
            <a:ext cx="197739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76072" y="2523744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76072" y="2523744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m v²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76072" y="2962656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76072" y="2962656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 g h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576072" y="3401568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576072" y="3401568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k e²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576072" y="3840480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76072" y="3840480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 = m c Δθ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576072" y="4279392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576072" y="4279392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E ÷ t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576072" y="4718304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76072" y="4718304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W ÷ t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576072" y="5157216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576072" y="5157216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 = useful ÷ total</a:t>
            </a:r>
            <a:endParaRPr lang="en-US" sz="1250" dirty="0"/>
          </a:p>
        </p:txBody>
      </p:sp>
      <p:sp>
        <p:nvSpPr>
          <p:cNvPr id="29" name="Shape 26"/>
          <p:cNvSpPr/>
          <p:nvPr/>
        </p:nvSpPr>
        <p:spPr>
          <a:xfrm>
            <a:off x="3312414" y="1920240"/>
            <a:ext cx="2708910" cy="4434840"/>
          </a:xfrm>
          <a:prstGeom prst="roundRect">
            <a:avLst>
              <a:gd name="adj" fmla="val 3376"/>
            </a:avLst>
          </a:prstGeom>
          <a:solidFill>
            <a:srgbClr val="151C32"/>
          </a:solidFill>
          <a:ln/>
        </p:spPr>
      </p:sp>
      <p:sp>
        <p:nvSpPr>
          <p:cNvPr id="30" name="Shape 27"/>
          <p:cNvSpPr/>
          <p:nvPr/>
        </p:nvSpPr>
        <p:spPr>
          <a:xfrm>
            <a:off x="3449574" y="2029968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FFD23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3449574" y="2029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50" dirty="0"/>
          </a:p>
        </p:txBody>
      </p:sp>
      <p:sp>
        <p:nvSpPr>
          <p:cNvPr id="32" name="Text 29"/>
          <p:cNvSpPr txBox="1"/>
          <p:nvPr/>
        </p:nvSpPr>
        <p:spPr>
          <a:xfrm>
            <a:off x="3934206" y="2029968"/>
            <a:ext cx="197739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D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</a:t>
            </a:r>
            <a:endParaRPr lang="en-US" sz="1300" dirty="0"/>
          </a:p>
        </p:txBody>
      </p:sp>
      <p:sp>
        <p:nvSpPr>
          <p:cNvPr id="33" name="Shape 30"/>
          <p:cNvSpPr/>
          <p:nvPr/>
        </p:nvSpPr>
        <p:spPr>
          <a:xfrm>
            <a:off x="3431286" y="2523744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3431286" y="2523744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I t</a:t>
            </a:r>
            <a:endParaRPr lang="en-US" sz="1500" dirty="0"/>
          </a:p>
        </p:txBody>
      </p:sp>
      <p:sp>
        <p:nvSpPr>
          <p:cNvPr id="35" name="Shape 32"/>
          <p:cNvSpPr/>
          <p:nvPr/>
        </p:nvSpPr>
        <p:spPr>
          <a:xfrm>
            <a:off x="3431286" y="2962656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3431286" y="2962656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I R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3431286" y="3401568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431286" y="3401568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V I</a:t>
            </a:r>
            <a:endParaRPr lang="en-US" sz="1500" dirty="0"/>
          </a:p>
        </p:txBody>
      </p:sp>
      <p:sp>
        <p:nvSpPr>
          <p:cNvPr id="39" name="Shape 36"/>
          <p:cNvSpPr/>
          <p:nvPr/>
        </p:nvSpPr>
        <p:spPr>
          <a:xfrm>
            <a:off x="3431286" y="3840480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3431286" y="3840480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I² R</a:t>
            </a:r>
            <a:endParaRPr lang="en-US" sz="1500" dirty="0"/>
          </a:p>
        </p:txBody>
      </p:sp>
      <p:sp>
        <p:nvSpPr>
          <p:cNvPr id="41" name="Shape 38"/>
          <p:cNvSpPr/>
          <p:nvPr/>
        </p:nvSpPr>
        <p:spPr>
          <a:xfrm>
            <a:off x="3431286" y="4279392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3431286" y="4279392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P t</a:t>
            </a:r>
            <a:endParaRPr lang="en-US" sz="1500" dirty="0"/>
          </a:p>
        </p:txBody>
      </p:sp>
      <p:sp>
        <p:nvSpPr>
          <p:cNvPr id="43" name="Shape 40"/>
          <p:cNvSpPr/>
          <p:nvPr/>
        </p:nvSpPr>
        <p:spPr>
          <a:xfrm>
            <a:off x="3431286" y="4718304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3431286" y="4718304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Q V</a:t>
            </a:r>
            <a:endParaRPr lang="en-US" sz="1500" dirty="0"/>
          </a:p>
        </p:txBody>
      </p:sp>
      <p:sp>
        <p:nvSpPr>
          <p:cNvPr id="45" name="Shape 42"/>
          <p:cNvSpPr/>
          <p:nvPr/>
        </p:nvSpPr>
        <p:spPr>
          <a:xfrm>
            <a:off x="6167628" y="1920240"/>
            <a:ext cx="2708910" cy="4434840"/>
          </a:xfrm>
          <a:prstGeom prst="roundRect">
            <a:avLst>
              <a:gd name="adj" fmla="val 3376"/>
            </a:avLst>
          </a:prstGeom>
          <a:solidFill>
            <a:srgbClr val="151C32"/>
          </a:solidFill>
          <a:ln/>
        </p:spPr>
      </p:sp>
      <p:sp>
        <p:nvSpPr>
          <p:cNvPr id="46" name="Shape 43"/>
          <p:cNvSpPr/>
          <p:nvPr/>
        </p:nvSpPr>
        <p:spPr>
          <a:xfrm>
            <a:off x="6304788" y="2029968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FF4D6D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6304788" y="2029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50" dirty="0"/>
          </a:p>
        </p:txBody>
      </p:sp>
      <p:sp>
        <p:nvSpPr>
          <p:cNvPr id="48" name="Text 45"/>
          <p:cNvSpPr txBox="1"/>
          <p:nvPr/>
        </p:nvSpPr>
        <p:spPr>
          <a:xfrm>
            <a:off x="6789420" y="2029968"/>
            <a:ext cx="197739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4D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</a:t>
            </a:r>
            <a:endParaRPr lang="en-US" sz="1300" dirty="0"/>
          </a:p>
        </p:txBody>
      </p:sp>
      <p:sp>
        <p:nvSpPr>
          <p:cNvPr id="49" name="Shape 46"/>
          <p:cNvSpPr/>
          <p:nvPr/>
        </p:nvSpPr>
        <p:spPr>
          <a:xfrm>
            <a:off x="6286500" y="2523744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6286500" y="2523744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m g</a:t>
            </a:r>
            <a:endParaRPr lang="en-US" sz="1500" dirty="0"/>
          </a:p>
        </p:txBody>
      </p:sp>
      <p:sp>
        <p:nvSpPr>
          <p:cNvPr id="51" name="Shape 48"/>
          <p:cNvSpPr/>
          <p:nvPr/>
        </p:nvSpPr>
        <p:spPr>
          <a:xfrm>
            <a:off x="6286500" y="2962656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6286500" y="2962656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m a</a:t>
            </a:r>
            <a:endParaRPr lang="en-US" sz="1500" dirty="0"/>
          </a:p>
        </p:txBody>
      </p:sp>
      <p:sp>
        <p:nvSpPr>
          <p:cNvPr id="53" name="Shape 50"/>
          <p:cNvSpPr/>
          <p:nvPr/>
        </p:nvSpPr>
        <p:spPr>
          <a:xfrm>
            <a:off x="6286500" y="3401568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6286500" y="3401568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F s</a:t>
            </a:r>
            <a:endParaRPr lang="en-US" sz="1500" dirty="0"/>
          </a:p>
        </p:txBody>
      </p:sp>
      <p:sp>
        <p:nvSpPr>
          <p:cNvPr id="55" name="Shape 52"/>
          <p:cNvSpPr/>
          <p:nvPr/>
        </p:nvSpPr>
        <p:spPr>
          <a:xfrm>
            <a:off x="6286500" y="3840480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56" name="Text 53"/>
          <p:cNvSpPr txBox="1"/>
          <p:nvPr/>
        </p:nvSpPr>
        <p:spPr>
          <a:xfrm>
            <a:off x="6286500" y="3840480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k e</a:t>
            </a:r>
            <a:endParaRPr lang="en-US" sz="1500" dirty="0"/>
          </a:p>
        </p:txBody>
      </p:sp>
      <p:sp>
        <p:nvSpPr>
          <p:cNvPr id="57" name="Shape 54"/>
          <p:cNvSpPr/>
          <p:nvPr/>
        </p:nvSpPr>
        <p:spPr>
          <a:xfrm>
            <a:off x="6286500" y="4279392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58" name="Text 55"/>
          <p:cNvSpPr txBox="1"/>
          <p:nvPr/>
        </p:nvSpPr>
        <p:spPr>
          <a:xfrm>
            <a:off x="6286500" y="4279392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v t</a:t>
            </a:r>
            <a:endParaRPr lang="en-US" sz="1500" dirty="0"/>
          </a:p>
        </p:txBody>
      </p:sp>
      <p:sp>
        <p:nvSpPr>
          <p:cNvPr id="59" name="Shape 56"/>
          <p:cNvSpPr/>
          <p:nvPr/>
        </p:nvSpPr>
        <p:spPr>
          <a:xfrm>
            <a:off x="6286500" y="4718304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60" name="Text 57"/>
          <p:cNvSpPr txBox="1"/>
          <p:nvPr/>
        </p:nvSpPr>
        <p:spPr>
          <a:xfrm>
            <a:off x="6286500" y="4718304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Δv ÷ t</a:t>
            </a:r>
            <a:endParaRPr lang="en-US" sz="1500" dirty="0"/>
          </a:p>
        </p:txBody>
      </p:sp>
      <p:sp>
        <p:nvSpPr>
          <p:cNvPr id="61" name="Shape 58"/>
          <p:cNvSpPr/>
          <p:nvPr/>
        </p:nvSpPr>
        <p:spPr>
          <a:xfrm>
            <a:off x="6286500" y="5157216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62" name="Text 59"/>
          <p:cNvSpPr txBox="1"/>
          <p:nvPr/>
        </p:nvSpPr>
        <p:spPr>
          <a:xfrm>
            <a:off x="6286500" y="5157216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v² − u² = 2 a s</a:t>
            </a:r>
            <a:endParaRPr lang="en-US" sz="1500" dirty="0"/>
          </a:p>
        </p:txBody>
      </p:sp>
      <p:sp>
        <p:nvSpPr>
          <p:cNvPr id="63" name="Shape 60"/>
          <p:cNvSpPr/>
          <p:nvPr/>
        </p:nvSpPr>
        <p:spPr>
          <a:xfrm>
            <a:off x="6286500" y="5596128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64" name="Text 61"/>
          <p:cNvSpPr txBox="1"/>
          <p:nvPr/>
        </p:nvSpPr>
        <p:spPr>
          <a:xfrm>
            <a:off x="6286500" y="5596128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m v (HT)</a:t>
            </a:r>
            <a:endParaRPr lang="en-US" sz="1500" dirty="0"/>
          </a:p>
        </p:txBody>
      </p:sp>
      <p:sp>
        <p:nvSpPr>
          <p:cNvPr id="65" name="Shape 62"/>
          <p:cNvSpPr/>
          <p:nvPr/>
        </p:nvSpPr>
        <p:spPr>
          <a:xfrm>
            <a:off x="9022842" y="1920240"/>
            <a:ext cx="2708910" cy="4434840"/>
          </a:xfrm>
          <a:prstGeom prst="roundRect">
            <a:avLst>
              <a:gd name="adj" fmla="val 3376"/>
            </a:avLst>
          </a:prstGeom>
          <a:solidFill>
            <a:srgbClr val="151C32"/>
          </a:solidFill>
          <a:ln/>
        </p:spPr>
      </p:sp>
      <p:sp>
        <p:nvSpPr>
          <p:cNvPr id="66" name="Shape 63"/>
          <p:cNvSpPr/>
          <p:nvPr/>
        </p:nvSpPr>
        <p:spPr>
          <a:xfrm>
            <a:off x="9160002" y="2029968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3DDC97"/>
          </a:solidFill>
          <a:ln/>
        </p:spPr>
      </p:sp>
      <p:sp>
        <p:nvSpPr>
          <p:cNvPr id="67" name="Text 64"/>
          <p:cNvSpPr txBox="1"/>
          <p:nvPr/>
        </p:nvSpPr>
        <p:spPr>
          <a:xfrm>
            <a:off x="9160002" y="2029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50" dirty="0"/>
          </a:p>
        </p:txBody>
      </p:sp>
      <p:sp>
        <p:nvSpPr>
          <p:cNvPr id="68" name="Text 65"/>
          <p:cNvSpPr txBox="1"/>
          <p:nvPr/>
        </p:nvSpPr>
        <p:spPr>
          <a:xfrm>
            <a:off x="9644634" y="2029968"/>
            <a:ext cx="197739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DDC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Particles</a:t>
            </a:r>
            <a:endParaRPr lang="en-US" sz="1300" dirty="0"/>
          </a:p>
        </p:txBody>
      </p:sp>
      <p:sp>
        <p:nvSpPr>
          <p:cNvPr id="69" name="Shape 66"/>
          <p:cNvSpPr/>
          <p:nvPr/>
        </p:nvSpPr>
        <p:spPr>
          <a:xfrm>
            <a:off x="9141714" y="2523744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70" name="Text 67"/>
          <p:cNvSpPr txBox="1"/>
          <p:nvPr/>
        </p:nvSpPr>
        <p:spPr>
          <a:xfrm>
            <a:off x="9141714" y="2523744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m ÷ V</a:t>
            </a:r>
            <a:endParaRPr lang="en-US" sz="1500" dirty="0"/>
          </a:p>
        </p:txBody>
      </p:sp>
      <p:sp>
        <p:nvSpPr>
          <p:cNvPr id="71" name="Shape 68"/>
          <p:cNvSpPr/>
          <p:nvPr/>
        </p:nvSpPr>
        <p:spPr>
          <a:xfrm>
            <a:off x="9141714" y="2962656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72" name="Text 69"/>
          <p:cNvSpPr txBox="1"/>
          <p:nvPr/>
        </p:nvSpPr>
        <p:spPr>
          <a:xfrm>
            <a:off x="9141714" y="2962656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m L</a:t>
            </a:r>
            <a:endParaRPr lang="en-US" sz="1500" dirty="0"/>
          </a:p>
        </p:txBody>
      </p:sp>
      <p:sp>
        <p:nvSpPr>
          <p:cNvPr id="73" name="Shape 70"/>
          <p:cNvSpPr/>
          <p:nvPr/>
        </p:nvSpPr>
        <p:spPr>
          <a:xfrm>
            <a:off x="9160002" y="3493008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2ED3E6"/>
          </a:solidFill>
          <a:ln/>
        </p:spPr>
      </p:sp>
      <p:sp>
        <p:nvSpPr>
          <p:cNvPr id="74" name="Text 71"/>
          <p:cNvSpPr txBox="1"/>
          <p:nvPr/>
        </p:nvSpPr>
        <p:spPr>
          <a:xfrm>
            <a:off x="9160002" y="34930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250" dirty="0"/>
          </a:p>
        </p:txBody>
      </p:sp>
      <p:sp>
        <p:nvSpPr>
          <p:cNvPr id="75" name="Text 72"/>
          <p:cNvSpPr txBox="1"/>
          <p:nvPr/>
        </p:nvSpPr>
        <p:spPr>
          <a:xfrm>
            <a:off x="9644634" y="3493008"/>
            <a:ext cx="197739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D3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</a:t>
            </a:r>
            <a:endParaRPr lang="en-US" sz="1300" dirty="0"/>
          </a:p>
        </p:txBody>
      </p:sp>
      <p:sp>
        <p:nvSpPr>
          <p:cNvPr id="76" name="Shape 73"/>
          <p:cNvSpPr/>
          <p:nvPr/>
        </p:nvSpPr>
        <p:spPr>
          <a:xfrm>
            <a:off x="9141714" y="3986784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77" name="Text 74"/>
          <p:cNvSpPr txBox="1"/>
          <p:nvPr/>
        </p:nvSpPr>
        <p:spPr>
          <a:xfrm>
            <a:off x="9141714" y="3986784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f λ</a:t>
            </a:r>
            <a:endParaRPr lang="en-US" sz="1500" dirty="0"/>
          </a:p>
        </p:txBody>
      </p:sp>
      <p:sp>
        <p:nvSpPr>
          <p:cNvPr id="78" name="Shape 75"/>
          <p:cNvSpPr/>
          <p:nvPr/>
        </p:nvSpPr>
        <p:spPr>
          <a:xfrm>
            <a:off x="9141714" y="4425696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79" name="Text 76"/>
          <p:cNvSpPr txBox="1"/>
          <p:nvPr/>
        </p:nvSpPr>
        <p:spPr>
          <a:xfrm>
            <a:off x="9141714" y="4425696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1 ÷ f</a:t>
            </a:r>
            <a:endParaRPr lang="en-US" sz="1500" dirty="0"/>
          </a:p>
        </p:txBody>
      </p:sp>
      <p:sp>
        <p:nvSpPr>
          <p:cNvPr id="80" name="Shape 77"/>
          <p:cNvSpPr/>
          <p:nvPr/>
        </p:nvSpPr>
        <p:spPr>
          <a:xfrm>
            <a:off x="9160002" y="4956048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9A8CFF"/>
          </a:solidFill>
          <a:ln/>
        </p:spPr>
      </p:sp>
      <p:sp>
        <p:nvSpPr>
          <p:cNvPr id="81" name="Text 78"/>
          <p:cNvSpPr txBox="1"/>
          <p:nvPr/>
        </p:nvSpPr>
        <p:spPr>
          <a:xfrm>
            <a:off x="9160002" y="4956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250" dirty="0"/>
          </a:p>
        </p:txBody>
      </p:sp>
      <p:sp>
        <p:nvSpPr>
          <p:cNvPr id="82" name="Text 79"/>
          <p:cNvSpPr txBox="1"/>
          <p:nvPr/>
        </p:nvSpPr>
        <p:spPr>
          <a:xfrm>
            <a:off x="9644634" y="4956048"/>
            <a:ext cx="197739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A8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Magnetism</a:t>
            </a:r>
            <a:endParaRPr lang="en-US" sz="1300" dirty="0"/>
          </a:p>
        </p:txBody>
      </p:sp>
      <p:sp>
        <p:nvSpPr>
          <p:cNvPr id="83" name="Shape 80"/>
          <p:cNvSpPr/>
          <p:nvPr/>
        </p:nvSpPr>
        <p:spPr>
          <a:xfrm>
            <a:off x="9141714" y="5449824"/>
            <a:ext cx="2471166" cy="384048"/>
          </a:xfrm>
          <a:prstGeom prst="roundRect">
            <a:avLst>
              <a:gd name="adj" fmla="val 19048"/>
            </a:avLst>
          </a:prstGeom>
          <a:solidFill>
            <a:srgbClr val="1D2643"/>
          </a:solidFill>
          <a:ln/>
        </p:spPr>
      </p:sp>
      <p:sp>
        <p:nvSpPr>
          <p:cNvPr id="84" name="Text 81"/>
          <p:cNvSpPr txBox="1"/>
          <p:nvPr/>
        </p:nvSpPr>
        <p:spPr>
          <a:xfrm>
            <a:off x="9141714" y="5449824"/>
            <a:ext cx="247116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B I l (HT)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1298448" y="548640"/>
            <a:ext cx="8869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equation sheet, units &amp; prefixes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457200" y="475488"/>
            <a:ext cx="676656" cy="676656"/>
          </a:xfrm>
          <a:prstGeom prst="roundRect">
            <a:avLst>
              <a:gd name="adj" fmla="val 18919"/>
            </a:avLst>
          </a:prstGeom>
          <a:solidFill>
            <a:srgbClr val="C8F56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47548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298448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8F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 BANK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60152" y="603504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0B1020"/>
          </a:solidFill>
          <a:ln w="19050">
            <a:solidFill>
              <a:srgbClr val="C8F56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60152" y="603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8F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‹  INDEX</a:t>
            </a:r>
            <a:endParaRPr lang="en-US" sz="1200" dirty="0"/>
          </a:p>
        </p:txBody>
      </p:sp>
      <p:pic>
        <p:nvPicPr>
          <p:cNvPr id="8" name="Image 0" descr="preencoded.png">
            <a:hlinkClick r:id="rId2" tooltip="Back to index" action="ppaction://hlinksldjump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0152" y="603504"/>
            <a:ext cx="13716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1417320"/>
            <a:ext cx="5440680" cy="4937760"/>
          </a:xfrm>
          <a:prstGeom prst="roundRect">
            <a:avLst>
              <a:gd name="adj" fmla="val 1852"/>
            </a:avLst>
          </a:prstGeom>
          <a:solidFill>
            <a:srgbClr val="151C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1554480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8F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answer a calculation question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58368" y="2011680"/>
            <a:ext cx="384048" cy="384048"/>
          </a:xfrm>
          <a:prstGeom prst="ellipse">
            <a:avLst/>
          </a:prstGeom>
          <a:solidFill>
            <a:srgbClr val="C8F560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58368" y="2011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1975104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the values  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each value with its unit. Convert to SI: g → kg, cm → m, kJ → J, minutes → s.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58368" y="2724912"/>
            <a:ext cx="384048" cy="384048"/>
          </a:xfrm>
          <a:prstGeom prst="ellipse">
            <a:avLst/>
          </a:prstGeom>
          <a:solidFill>
            <a:srgbClr val="C8F560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58368" y="27249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188720" y="2688336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equation  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one on the sheet that links what you know to what you want – knowing the common ones by heart saves time.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58368" y="3438144"/>
            <a:ext cx="384048" cy="384048"/>
          </a:xfrm>
          <a:prstGeom prst="ellipse">
            <a:avLst/>
          </a:prstGeom>
          <a:solidFill>
            <a:srgbClr val="C8F560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58368" y="34381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401568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Rearrange  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Rearrange first, or substitute then rearrange – show it either way.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658368" y="4151376"/>
            <a:ext cx="384048" cy="384048"/>
          </a:xfrm>
          <a:prstGeom prst="ellipse">
            <a:avLst/>
          </a:prstGeom>
          <a:solidFill>
            <a:srgbClr val="C8F560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58368" y="4151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188720" y="411480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  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full calculator value until the end.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658368" y="4864608"/>
            <a:ext cx="384048" cy="384048"/>
          </a:xfrm>
          <a:prstGeom prst="ellipse">
            <a:avLst/>
          </a:prstGeom>
          <a:solidFill>
            <a:srgbClr val="C8F560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658368" y="4864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5" name="Text 22"/>
          <p:cNvSpPr txBox="1"/>
          <p:nvPr/>
        </p:nvSpPr>
        <p:spPr>
          <a:xfrm>
            <a:off x="1188720" y="4828032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&amp; sig figs  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the unit and round to the same number of significant figures as the least precise data value.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658368" y="5577840"/>
            <a:ext cx="384048" cy="384048"/>
          </a:xfrm>
          <a:prstGeom prst="ellipse">
            <a:avLst/>
          </a:prstGeom>
          <a:solidFill>
            <a:srgbClr val="C8F560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658368" y="5577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1188720" y="5541264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Sense-check  </a:t>
            </a:r>
            <a:r>
              <a:rPr lang="en-US" sz="1250" dirty="0">
                <a:solidFill>
                  <a:srgbClr val="B4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size sensible? (A person can’t run at 300 m/s!)</a:t>
            </a:r>
            <a:endParaRPr lang="en-US" sz="1250" dirty="0"/>
          </a:p>
        </p:txBody>
      </p:sp>
      <p:graphicFrame>
        <p:nvGraphicFramePr>
          <p:cNvPr id="6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72200" y="1417320"/>
          <a:ext cx="347472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097280"/>
                <a:gridCol w="7315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Quantity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56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56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Symbol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56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Energy / work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joule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Power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Force / weight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newton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coulomb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ampere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Potential difference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Resistance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ohm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Ω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Frequency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hertz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becquerel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Bq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Flux density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B4BED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tesla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829800" y="1417320"/>
          <a:ext cx="1901952" cy="914400"/>
        </p:xfrm>
        <a:graphic>
          <a:graphicData uri="http://schemas.openxmlformats.org/drawingml/2006/table">
            <a:tbl>
              <a:tblPr/>
              <a:tblGrid>
                <a:gridCol w="1143000"/>
                <a:gridCol w="75895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Prefix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56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0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×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56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giga (G)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mega (M)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kilo (k)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centi (c)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milli (m)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 (µ)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nano (n)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1200" b="1" baseline="30000" dirty="0">
                          <a:solidFill>
                            <a:srgbClr val="C8F56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B10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643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E7A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hysics Bold">
  <a:themeElements>
    <a:clrScheme name="Physics Bold">
      <a:dk1>
        <a:srgbClr val="0B1020"/>
      </a:dk1>
      <a:lt1>
        <a:srgbClr val="FFFFFF"/>
      </a:lt1>
      <a:dk2>
        <a:srgbClr val="151C32"/>
      </a:dk2>
      <a:lt2>
        <a:srgbClr val="B4BED6"/>
      </a:lt2>
      <a:accent1>
        <a:srgbClr val="FF7A2F"/>
      </a:accent1>
      <a:accent2>
        <a:srgbClr val="FFD23F"/>
      </a:accent2>
      <a:accent3>
        <a:srgbClr val="3DDC97"/>
      </a:accent3>
      <a:accent4>
        <a:srgbClr val="E35BFF"/>
      </a:accent4>
      <a:accent5>
        <a:srgbClr val="FF4D6D"/>
      </a:accent5>
      <a:accent6>
        <a:srgbClr val="2ED3E6"/>
      </a:accent6>
      <a:hlink>
        <a:srgbClr val="2ED3E6"/>
      </a:hlink>
      <a:folHlink>
        <a:srgbClr val="9A8CFF"/>
      </a:folHlink>
    </a:clrScheme>
    <a:fontScheme name="Physics Bold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59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AQA Combined Science – Physics Knowledge Organiser</dc:title>
  <dc:subject>PptxGenJS Presentation</dc:subject>
  <dc:creator>Physics Knowledge Organiser</dc:creator>
  <cp:lastModifiedBy>Physics Knowledge Organiser</cp:lastModifiedBy>
  <cp:revision>1</cp:revision>
  <dcterms:created xsi:type="dcterms:W3CDTF">2026-10-07T18:10:56Z</dcterms:created>
  <dcterms:modified xsi:type="dcterms:W3CDTF">2026-10-07T18:10:56Z</dcterms:modified>
</cp:coreProperties>
</file>