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567f2248-3cba-901b-6aff-e611b909a133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Multi-step problems" id="{6f92ba67-1eed-5417-5881-cce357baa8d6}">
          <p14:sldIdLst>
            <p14:sldId id="264"/>
            <p14:sldId id="265"/>
            <p14:sldId id="266"/>
            <p14:sldId id="267"/>
            <p14:sldId id="268"/>
          </p14:sldIdLst>
        </p14:section>
        <p14:section name="Energy (Paper 1)" id="{8cf09cdd-8114-46ab-c5da-8ba7a0826725}">
          <p14:sldIdLst>
            <p14:sldId id="269"/>
            <p14:sldId id="270"/>
            <p14:sldId id="271"/>
            <p14:sldId id="272"/>
          </p14:sldIdLst>
        </p14:section>
        <p14:section name="Electricity (Paper 1)" id="{ad851d81-8bb0-cdee-13f1-e60623f1069b}">
          <p14:sldIdLst>
            <p14:sldId id="273"/>
            <p14:sldId id="274"/>
            <p14:sldId id="275"/>
            <p14:sldId id="276"/>
          </p14:sldIdLst>
        </p14:section>
        <p14:section name="Particle model of matter (Paper 1)" id="{02d05b40-7f01-8045-ee13-633f358fa932}">
          <p14:sldIdLst>
            <p14:sldId id="277"/>
          </p14:sldIdLst>
        </p14:section>
        <p14:section name="Forces (Paper 2)" id="{c04d5649-7251-9657-6b8c-35ddb7bc8d54}">
          <p14:sldIdLst>
            <p14:sldId id="278"/>
            <p14:sldId id="279"/>
            <p14:sldId id="280"/>
            <p14:sldId id="281"/>
          </p14:sldIdLst>
        </p14:section>
        <p14:section name="Waves (Paper 2)" id="{77b4dd13-40d6-5b2d-2117-41fe6f6b728b}">
          <p14:sldIdLst>
            <p14:sldId id="282"/>
          </p14:sldIdLst>
        </p14:section>
        <p14:section name="Magnetism and electromagnetism (Paper 2)" id="{d94cf22c-0fe6-a3b5-cfed-5771071c435c}">
          <p14:sldIdLst>
            <p14:sldId id="283"/>
          </p14:sldIdLst>
        </p14:section>
        <p14:section name="Full version" id="{af5e200d-ce6e-b963-8f58-7db86de4060d}">
          <p14:sldIdLst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as a slideshow so the links work. Each equation has three slides: Learn (equation, symbols, FIFA worked example, tip), Practise (three questions) and Check (answers plus a common mistake from AQA's examiners' reports).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Equations: E = P t then ΔE = m c Δθ. Answer: Δθ = 57 °C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Δθ = 57 °C. The answer to step 1 becomes the ΔE you insert in step 2. Keep the full number in your calculator – don't round between steps.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Equations: v² − u² = 2 a s then F = m a. Answer: F = 7500 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 = 7500 N. The minus sign shows a deceleration. Use the size (6.25 m/s²) for the braking force.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Kinetic energy: Ek = ½ m v2. Tip: Only the speed is squared. Square it first, then multiply by ½ and by the mass.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(1) Eₖ = 0.5 × 0.50 × 4.0²; Eₖ = 4.0 J   (2) 60 g = 0.060 kg; 12 = 0.5 × 0.060 × v² → v² = 400; v = 20 m/s   (3) At 20 m/s: 0.5 × 1500 × 400 = 300 000 J; At 10 m/s: 0.5 × 1500 × 100 = 75 000 J; Increase = 225 000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mistake: Doubling the speed makes the kinetic energy FOUR times bigger, because the speed is squared. Halving it makes it a quarter.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Power (current and resistance): P = I2 R. Tip: Use P = I²R when you know the current and resistance but not the p.d. It explains the heating in cables.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(1) P = 2.0² × 5.0; P = 20 W   (2) 800 mA = 0.80 A; P = 0.80² × 25; P = 16 W   (3) P = 20² × 0.50 = 200 W; At 10 A: 10² × 0.50 = 50 W; A quarter of the power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 (AQA GCSE Physics report on the examination, June 2023): Square the current. Many students failed to, and scored zero for both the substitution and the rearrangement.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Equation of motion: v2 − u2 = 2 a s. Tip: Use this when there's no time in the question. Find v², then square root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(1) v² − 0 = 2 × 3.0 × 24 = 144; v = 12 m/s   (2) 80 cm = 0.80 m; v² − 0 = 2 × 9.8 × 0.80 = 15.68; v = 4.0 m/s   (3) 0 − 20² = 2 × (−5.0) × s; −400 = −10 s; s = 40 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 (AQA GCSE Physics report on the examination, June 2023): Students find this one hard: some divided the squares instead of subtracting. Write out the substitution, and remember to square root.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0D13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737360"/>
            <a:ext cx="786384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5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NU">
    <p:bg>
      <p:bgPr>
        <a:solidFill>
          <a:srgbClr val="0D13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QUATION">
    <p:bg>
      <p:bgPr>
        <a:solidFill>
          <a:srgbClr val="0D13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-1.png"/><Relationship Id="rId3" Type="http://schemas.openxmlformats.org/officeDocument/2006/relationships/image" Target="../media/image-1-2.png"/><Relationship Id="rId4" Type="http://schemas.openxmlformats.org/officeDocument/2006/relationships/image" Target="../media/image-1-3.png"/><Relationship Id="rId5" Type="http://schemas.openxmlformats.org/officeDocument/2006/relationships/image" Target="../media/image-1-4.png"/><Relationship Id="rId6" Type="http://schemas.openxmlformats.org/officeDocument/2006/relationships/image" Target="../media/image-1-5.png"/><Relationship Id="rId7" Type="http://schemas.openxmlformats.org/officeDocument/2006/relationships/image" Target="../media/image-1-6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8.xml"/><Relationship Id="rId4" Type="http://schemas.openxmlformats.org/officeDocument/2006/relationships/slide" Target="slide14.xml"/><Relationship Id="rId6" Type="http://schemas.openxmlformats.org/officeDocument/2006/relationships/slide" Target="slide18.xml"/><Relationship Id="rId8" Type="http://schemas.openxmlformats.org/officeDocument/2006/relationships/slide" Target="slide22.xml"/><Relationship Id="rId10" Type="http://schemas.openxmlformats.org/officeDocument/2006/relationships/slide" Target="slide23.xml"/><Relationship Id="rId12" Type="http://schemas.openxmlformats.org/officeDocument/2006/relationships/slide" Target="slide27.xml"/><Relationship Id="rId14" Type="http://schemas.openxmlformats.org/officeDocument/2006/relationships/slide" Target="slide28.xml"/><Relationship Id="rId16" Type="http://schemas.openxmlformats.org/officeDocument/2006/relationships/slide" Target="slide9.xml"/><Relationship Id="rId18" Type="http://schemas.openxmlformats.org/officeDocument/2006/relationships/slide" Target="slide3.xml"/><Relationship Id="rId20" Type="http://schemas.openxmlformats.org/officeDocument/2006/relationships/slide" Target="slide4.xml"/><Relationship Id="rId22" Type="http://schemas.openxmlformats.org/officeDocument/2006/relationships/slide" Target="slide5.xml"/><Relationship Id="rId24" Type="http://schemas.openxmlformats.org/officeDocument/2006/relationships/slide" Target="slide6.xml"/><Relationship Id="rId3" Type="http://schemas.openxmlformats.org/officeDocument/2006/relationships/image" Target="../media/image-2-1.png"/><Relationship Id="rId5" Type="http://schemas.openxmlformats.org/officeDocument/2006/relationships/image" Target="../media/image-2-2.png"/><Relationship Id="rId7" Type="http://schemas.openxmlformats.org/officeDocument/2006/relationships/image" Target="../media/image-2-3.png"/><Relationship Id="rId9" Type="http://schemas.openxmlformats.org/officeDocument/2006/relationships/image" Target="../media/image-2-4.png"/><Relationship Id="rId11" Type="http://schemas.openxmlformats.org/officeDocument/2006/relationships/image" Target="../media/image-2-5.png"/><Relationship Id="rId13" Type="http://schemas.openxmlformats.org/officeDocument/2006/relationships/image" Target="../media/image-2-6.png"/><Relationship Id="rId15" Type="http://schemas.openxmlformats.org/officeDocument/2006/relationships/image" Target="../media/image-2-7.png"/><Relationship Id="rId17" Type="http://schemas.openxmlformats.org/officeDocument/2006/relationships/image" Target="../media/image-2-8.png"/><Relationship Id="rId19" Type="http://schemas.openxmlformats.org/officeDocument/2006/relationships/image" Target="../media/image-2-9.png"/><Relationship Id="rId21" Type="http://schemas.openxmlformats.org/officeDocument/2006/relationships/image" Target="../media/image-2-10.png"/><Relationship Id="rId23" Type="http://schemas.openxmlformats.org/officeDocument/2006/relationships/image" Target="../media/image-2-11.png"/><Relationship Id="rId25" Type="http://schemas.openxmlformats.org/officeDocument/2006/relationships/slideLayout" Target="../slideLayouts/slideLayout3.xml"/><Relationship Id="rId2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5-1.png"/><Relationship Id="rId3" Type="http://schemas.openxmlformats.org/officeDocument/2006/relationships/image" Target="../media/image-5-2.png"/><Relationship Id="rId4" Type="http://schemas.openxmlformats.org/officeDocument/2006/relationships/image" Target="../media/image-5-3.png"/><Relationship Id="rId5" Type="http://schemas.openxmlformats.org/officeDocument/2006/relationships/image" Target="../media/image-5-4.png"/><Relationship Id="rId6" Type="http://schemas.openxmlformats.org/officeDocument/2006/relationships/image" Target="../media/image-5-5.png"/><Relationship Id="rId7" Type="http://schemas.openxmlformats.org/officeDocument/2006/relationships/image" Target="../media/image-5-6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.xml"/><Relationship Id="rId3" Type="http://schemas.openxmlformats.org/officeDocument/2006/relationships/slide" Target="slide29.xml"/><Relationship Id="rId4" Type="http://schemas.openxmlformats.org/officeDocument/2006/relationships/slide" Target="slide29.xml"/><Relationship Id="rId5" Type="http://schemas.openxmlformats.org/officeDocument/2006/relationships/slide" Target="slide29.xml"/><Relationship Id="rId6" Type="http://schemas.openxmlformats.org/officeDocument/2006/relationships/slide" Target="slide29.xml"/><Relationship Id="rId7" Type="http://schemas.openxmlformats.org/officeDocument/2006/relationships/slide" Target="slide29.xml"/><Relationship Id="rId8" Type="http://schemas.openxmlformats.org/officeDocument/2006/relationships/slide" Target="slide29.xml"/><Relationship Id="rId9" Type="http://schemas.openxmlformats.org/officeDocument/2006/relationships/slide" Target="slide29.xml"/><Relationship Id="rId10" Type="http://schemas.openxmlformats.org/officeDocument/2006/relationships/slide" Target="slide29.xml"/><Relationship Id="rId11" Type="http://schemas.openxmlformats.org/officeDocument/2006/relationships/slide" Target="slide29.xml"/><Relationship Id="rId12" Type="http://schemas.openxmlformats.org/officeDocument/2006/relationships/slide" Target="slide19.xml"/><Relationship Id="rId13" Type="http://schemas.openxmlformats.org/officeDocument/2006/relationships/slide" Target="slide29.xml"/><Relationship Id="rId14" Type="http://schemas.openxmlformats.org/officeDocument/2006/relationships/slide" Target="slide29.xml"/><Relationship Id="rId15" Type="http://schemas.openxmlformats.org/officeDocument/2006/relationships/slide" Target="slide29.xml"/><Relationship Id="rId16" Type="http://schemas.openxmlformats.org/officeDocument/2006/relationships/slide" Target="slide29.xml"/><Relationship Id="rId17" Type="http://schemas.openxmlformats.org/officeDocument/2006/relationships/slide" Target="slide29.xml"/><Relationship Id="rId18" Type="http://schemas.openxmlformats.org/officeDocument/2006/relationships/slide" Target="slide29.xml"/><Relationship Id="rId19" Type="http://schemas.openxmlformats.org/officeDocument/2006/relationships/slide" Target="slide29.xml"/><Relationship Id="rId20" Type="http://schemas.openxmlformats.org/officeDocument/2006/relationships/slide" Target="slide29.xml"/><Relationship Id="rId21" Type="http://schemas.openxmlformats.org/officeDocument/2006/relationships/slide" Target="slide29.xml"/><Relationship Id="rId22" Type="http://schemas.openxmlformats.org/officeDocument/2006/relationships/slide" Target="slide24.xml"/><Relationship Id="rId23" Type="http://schemas.openxmlformats.org/officeDocument/2006/relationships/slide" Target="slide29.xml"/><Relationship Id="rId24" Type="http://schemas.openxmlformats.org/officeDocument/2006/relationships/slide" Target="slide29.xml"/><Relationship Id="rId25" Type="http://schemas.openxmlformats.org/officeDocument/2006/relationships/slide" Target="slide29.xml"/><Relationship Id="rId26" Type="http://schemas.openxmlformats.org/officeDocument/2006/relationships/slide" Target="slide29.xml"/><Relationship Id="rId27" Type="http://schemas.openxmlformats.org/officeDocument/2006/relationships/slide" Target="slide29.xml"/><Relationship Id="rId28" Type="http://schemas.openxmlformats.org/officeDocument/2006/relationships/slide" Target="slide29.xml"/><Relationship Id="rId29" Type="http://schemas.openxmlformats.org/officeDocument/2006/relationships/slideLayout" Target="../slideLayouts/slideLayout3.xml"/><Relationship Id="rId3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.xml"/><Relationship Id="rId3" Type="http://schemas.openxmlformats.org/officeDocument/2006/relationships/slide" Target="slide29.xml"/><Relationship Id="rId4" Type="http://schemas.openxmlformats.org/officeDocument/2006/relationships/slide" Target="slide29.xml"/><Relationship Id="rId5" Type="http://schemas.openxmlformats.org/officeDocument/2006/relationships/slide" Target="slide29.xml"/><Relationship Id="rId6" Type="http://schemas.openxmlformats.org/officeDocument/2006/relationships/slide" Target="slide29.xml"/><Relationship Id="rId7" Type="http://schemas.openxmlformats.org/officeDocument/2006/relationships/slide" Target="slide29.xml"/><Relationship Id="rId8" Type="http://schemas.openxmlformats.org/officeDocument/2006/relationships/slide" Target="slide29.xml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0.xml"/><Relationship Id="rId3" Type="http://schemas.openxmlformats.org/officeDocument/2006/relationships/slide" Target="slide29.xml"/><Relationship Id="rId4" Type="http://schemas.openxmlformats.org/officeDocument/2006/relationships/slide" Target="slide29.xml"/><Relationship Id="rId5" Type="http://schemas.openxmlformats.org/officeDocument/2006/relationships/slide" Target="slide29.xml"/><Relationship Id="rId6" Type="http://schemas.openxmlformats.org/officeDocument/2006/relationships/slide" Target="slide29.xml"/><Relationship Id="rId7" Type="http://schemas.openxmlformats.org/officeDocument/2006/relationships/slide" Target="slide29.xml"/><Relationship Id="rId8" Type="http://schemas.openxmlformats.org/officeDocument/2006/relationships/slide" Target="slide29.xml"/><Relationship Id="rId9" Type="http://schemas.openxmlformats.org/officeDocument/2006/relationships/slide" Target="slide29.xml"/><Relationship Id="rId10" Type="http://schemas.openxmlformats.org/officeDocument/2006/relationships/slide" Target="slide29.xml"/><Relationship Id="rId11" Type="http://schemas.openxmlformats.org/officeDocument/2006/relationships/slide" Target="slide12.xml"/><Relationship Id="rId12" Type="http://schemas.openxmlformats.org/officeDocument/2006/relationships/slide" Target="slide29.xml"/><Relationship Id="rId13" Type="http://schemas.openxmlformats.org/officeDocument/2006/relationships/slide" Target="slide29.xml"/><Relationship Id="rId14" Type="http://schemas.openxmlformats.org/officeDocument/2006/relationships/slide" Target="slide29.xml"/><Relationship Id="rId15" Type="http://schemas.openxmlformats.org/officeDocument/2006/relationships/slide" Target="slide29.xml"/><Relationship Id="rId16" Type="http://schemas.openxmlformats.org/officeDocument/2006/relationships/slide" Target="slide29.xml"/><Relationship Id="rId17" Type="http://schemas.openxmlformats.org/officeDocument/2006/relationships/slideLayout" Target="../slideLayouts/slideLayout3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9.xml"/><Relationship Id="rId2" Type="http://schemas.openxmlformats.org/officeDocument/2006/relationships/slide" Target="slide2.xml"/><Relationship Id="rId3" Type="http://schemas.openxmlformats.org/officeDocument/2006/relationships/slide" Target="slide10.xml"/><Relationship Id="rId4" Type="http://schemas.openxmlformats.org/officeDocument/2006/relationships/slide" Target="slide11.xml"/><Relationship Id="rId6" Type="http://schemas.openxmlformats.org/officeDocument/2006/relationships/slide" Target="slide11.xml"/><Relationship Id="rId5" Type="http://schemas.openxmlformats.org/officeDocument/2006/relationships/image" Target="../media/image-10-1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9.xml"/><Relationship Id="rId2" Type="http://schemas.openxmlformats.org/officeDocument/2006/relationships/slide" Target="slide2.xml"/><Relationship Id="rId3" Type="http://schemas.openxmlformats.org/officeDocument/2006/relationships/slide" Target="slide10.xml"/><Relationship Id="rId4" Type="http://schemas.openxmlformats.org/officeDocument/2006/relationships/slide" Target="slide11.xml"/><Relationship Id="rId5" Type="http://schemas.openxmlformats.org/officeDocument/2006/relationships/slide" Target="slide10.xml"/><Relationship Id="rId6" Type="http://schemas.openxmlformats.org/officeDocument/2006/relationships/slide" Target="slide12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9.xml"/><Relationship Id="rId2" Type="http://schemas.openxmlformats.org/officeDocument/2006/relationships/slide" Target="slide2.xml"/><Relationship Id="rId3" Type="http://schemas.openxmlformats.org/officeDocument/2006/relationships/slide" Target="slide12.xml"/><Relationship Id="rId4" Type="http://schemas.openxmlformats.org/officeDocument/2006/relationships/slide" Target="slide13.xml"/><Relationship Id="rId6" Type="http://schemas.openxmlformats.org/officeDocument/2006/relationships/slide" Target="slide13.xml"/><Relationship Id="rId5" Type="http://schemas.openxmlformats.org/officeDocument/2006/relationships/image" Target="../media/image-12-1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9.xml"/><Relationship Id="rId2" Type="http://schemas.openxmlformats.org/officeDocument/2006/relationships/slide" Target="slide2.xml"/><Relationship Id="rId3" Type="http://schemas.openxmlformats.org/officeDocument/2006/relationships/slide" Target="slide12.xml"/><Relationship Id="rId4" Type="http://schemas.openxmlformats.org/officeDocument/2006/relationships/slide" Target="slide13.xml"/><Relationship Id="rId5" Type="http://schemas.openxmlformats.org/officeDocument/2006/relationships/slide" Target="slide12.xml"/><Relationship Id="rId6" Type="http://schemas.openxmlformats.org/officeDocument/2006/relationships/slide" Target="slide29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.xml"/><Relationship Id="rId3" Type="http://schemas.openxmlformats.org/officeDocument/2006/relationships/slide" Target="slide29.xml"/><Relationship Id="rId4" Type="http://schemas.openxmlformats.org/officeDocument/2006/relationships/slide" Target="slide29.xml"/><Relationship Id="rId5" Type="http://schemas.openxmlformats.org/officeDocument/2006/relationships/slide" Target="slide29.xml"/><Relationship Id="rId6" Type="http://schemas.openxmlformats.org/officeDocument/2006/relationships/slide" Target="slide29.xml"/><Relationship Id="rId7" Type="http://schemas.openxmlformats.org/officeDocument/2006/relationships/slide" Target="slide29.xml"/><Relationship Id="rId8" Type="http://schemas.openxmlformats.org/officeDocument/2006/relationships/slide" Target="slide29.xml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14.xml"/><Relationship Id="rId2" Type="http://schemas.openxmlformats.org/officeDocument/2006/relationships/slide" Target="slide2.xml"/><Relationship Id="rId3" Type="http://schemas.openxmlformats.org/officeDocument/2006/relationships/slide" Target="slide15.xml"/><Relationship Id="rId4" Type="http://schemas.openxmlformats.org/officeDocument/2006/relationships/slide" Target="slide16.xml"/><Relationship Id="rId5" Type="http://schemas.openxmlformats.org/officeDocument/2006/relationships/slide" Target="slide17.xml"/><Relationship Id="rId7" Type="http://schemas.openxmlformats.org/officeDocument/2006/relationships/slide" Target="slide16.xml"/><Relationship Id="rId6" Type="http://schemas.openxmlformats.org/officeDocument/2006/relationships/image" Target="../media/image-15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14.xml"/><Relationship Id="rId2" Type="http://schemas.openxmlformats.org/officeDocument/2006/relationships/slide" Target="slide2.xml"/><Relationship Id="rId3" Type="http://schemas.openxmlformats.org/officeDocument/2006/relationships/slide" Target="slide15.xml"/><Relationship Id="rId4" Type="http://schemas.openxmlformats.org/officeDocument/2006/relationships/slide" Target="slide16.xml"/><Relationship Id="rId5" Type="http://schemas.openxmlformats.org/officeDocument/2006/relationships/slide" Target="slide17.xml"/><Relationship Id="rId6" Type="http://schemas.openxmlformats.org/officeDocument/2006/relationships/slide" Target="slide17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14.xml"/><Relationship Id="rId2" Type="http://schemas.openxmlformats.org/officeDocument/2006/relationships/slide" Target="slide2.xml"/><Relationship Id="rId3" Type="http://schemas.openxmlformats.org/officeDocument/2006/relationships/slide" Target="slide15.xml"/><Relationship Id="rId4" Type="http://schemas.openxmlformats.org/officeDocument/2006/relationships/slide" Target="slide16.xml"/><Relationship Id="rId5" Type="http://schemas.openxmlformats.org/officeDocument/2006/relationships/slide" Target="slide17.xml"/><Relationship Id="rId6" Type="http://schemas.openxmlformats.org/officeDocument/2006/relationships/slide" Target="slide16.xml"/><Relationship Id="rId7" Type="http://schemas.openxmlformats.org/officeDocument/2006/relationships/slide" Target="slide19.xml"/><Relationship Id="rId8" Type="http://schemas.openxmlformats.org/officeDocument/2006/relationships/image" Target="../media/image-17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.xml"/><Relationship Id="rId3" Type="http://schemas.openxmlformats.org/officeDocument/2006/relationships/slide" Target="slide29.xml"/><Relationship Id="rId4" Type="http://schemas.openxmlformats.org/officeDocument/2006/relationships/slide" Target="slide29.xml"/><Relationship Id="rId5" Type="http://schemas.openxmlformats.org/officeDocument/2006/relationships/slide" Target="slide19.xml"/><Relationship Id="rId6" Type="http://schemas.openxmlformats.org/officeDocument/2006/relationships/slide" Target="slide29.xml"/><Relationship Id="rId7" Type="http://schemas.openxmlformats.org/officeDocument/2006/relationships/slide" Target="slide29.xml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18.xml"/><Relationship Id="rId2" Type="http://schemas.openxmlformats.org/officeDocument/2006/relationships/slide" Target="slide2.xml"/><Relationship Id="rId3" Type="http://schemas.openxmlformats.org/officeDocument/2006/relationships/slide" Target="slide19.xml"/><Relationship Id="rId4" Type="http://schemas.openxmlformats.org/officeDocument/2006/relationships/slide" Target="slide20.xml"/><Relationship Id="rId5" Type="http://schemas.openxmlformats.org/officeDocument/2006/relationships/slide" Target="slide21.xml"/><Relationship Id="rId7" Type="http://schemas.openxmlformats.org/officeDocument/2006/relationships/slide" Target="slide20.xml"/><Relationship Id="rId6" Type="http://schemas.openxmlformats.org/officeDocument/2006/relationships/image" Target="../media/image-19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18.xml"/><Relationship Id="rId2" Type="http://schemas.openxmlformats.org/officeDocument/2006/relationships/slide" Target="slide2.xml"/><Relationship Id="rId3" Type="http://schemas.openxmlformats.org/officeDocument/2006/relationships/slide" Target="slide19.xml"/><Relationship Id="rId4" Type="http://schemas.openxmlformats.org/officeDocument/2006/relationships/slide" Target="slide20.xml"/><Relationship Id="rId5" Type="http://schemas.openxmlformats.org/officeDocument/2006/relationships/slide" Target="slide21.xml"/><Relationship Id="rId6" Type="http://schemas.openxmlformats.org/officeDocument/2006/relationships/slide" Target="slide21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18.xml"/><Relationship Id="rId2" Type="http://schemas.openxmlformats.org/officeDocument/2006/relationships/slide" Target="slide2.xml"/><Relationship Id="rId3" Type="http://schemas.openxmlformats.org/officeDocument/2006/relationships/slide" Target="slide19.xml"/><Relationship Id="rId4" Type="http://schemas.openxmlformats.org/officeDocument/2006/relationships/slide" Target="slide20.xml"/><Relationship Id="rId5" Type="http://schemas.openxmlformats.org/officeDocument/2006/relationships/slide" Target="slide21.xml"/><Relationship Id="rId6" Type="http://schemas.openxmlformats.org/officeDocument/2006/relationships/slide" Target="slide20.xml"/><Relationship Id="rId7" Type="http://schemas.openxmlformats.org/officeDocument/2006/relationships/slide" Target="slide24.xml"/><Relationship Id="rId8" Type="http://schemas.openxmlformats.org/officeDocument/2006/relationships/image" Target="../media/image-21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.xml"/><Relationship Id="rId3" Type="http://schemas.openxmlformats.org/officeDocument/2006/relationships/slide" Target="slide29.xml"/><Relationship Id="rId4" Type="http://schemas.openxmlformats.org/officeDocument/2006/relationships/slide" Target="slide29.xml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.xml"/><Relationship Id="rId3" Type="http://schemas.openxmlformats.org/officeDocument/2006/relationships/slide" Target="slide29.xml"/><Relationship Id="rId4" Type="http://schemas.openxmlformats.org/officeDocument/2006/relationships/slide" Target="slide29.xml"/><Relationship Id="rId5" Type="http://schemas.openxmlformats.org/officeDocument/2006/relationships/slide" Target="slide29.xml"/><Relationship Id="rId6" Type="http://schemas.openxmlformats.org/officeDocument/2006/relationships/slide" Target="slide29.xml"/><Relationship Id="rId7" Type="http://schemas.openxmlformats.org/officeDocument/2006/relationships/slide" Target="slide29.xml"/><Relationship Id="rId8" Type="http://schemas.openxmlformats.org/officeDocument/2006/relationships/slide" Target="slide29.xml"/><Relationship Id="rId9" Type="http://schemas.openxmlformats.org/officeDocument/2006/relationships/slide" Target="slide29.xml"/><Relationship Id="rId10" Type="http://schemas.openxmlformats.org/officeDocument/2006/relationships/slide" Target="slide24.xml"/><Relationship Id="rId11" Type="http://schemas.openxmlformats.org/officeDocument/2006/relationships/slide" Target="slide29.xml"/><Relationship Id="rId12" Type="http://schemas.openxmlformats.org/officeDocument/2006/relationships/slide" Target="slide29.xml"/><Relationship Id="rId13" Type="http://schemas.openxmlformats.org/officeDocument/2006/relationships/slide" Target="slide29.xml"/><Relationship Id="rId14" Type="http://schemas.openxmlformats.org/officeDocument/2006/relationships/slideLayout" Target="../slideLayouts/slideLayout3.xml"/><Relationship Id="rId1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23.xml"/><Relationship Id="rId2" Type="http://schemas.openxmlformats.org/officeDocument/2006/relationships/slide" Target="slide2.xml"/><Relationship Id="rId3" Type="http://schemas.openxmlformats.org/officeDocument/2006/relationships/slide" Target="slide24.xml"/><Relationship Id="rId4" Type="http://schemas.openxmlformats.org/officeDocument/2006/relationships/slide" Target="slide25.xml"/><Relationship Id="rId5" Type="http://schemas.openxmlformats.org/officeDocument/2006/relationships/slide" Target="slide26.xml"/><Relationship Id="rId7" Type="http://schemas.openxmlformats.org/officeDocument/2006/relationships/slide" Target="slide25.xml"/><Relationship Id="rId6" Type="http://schemas.openxmlformats.org/officeDocument/2006/relationships/image" Target="../media/image-24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23.xml"/><Relationship Id="rId2" Type="http://schemas.openxmlformats.org/officeDocument/2006/relationships/slide" Target="slide2.xml"/><Relationship Id="rId3" Type="http://schemas.openxmlformats.org/officeDocument/2006/relationships/slide" Target="slide24.xml"/><Relationship Id="rId4" Type="http://schemas.openxmlformats.org/officeDocument/2006/relationships/slide" Target="slide25.xml"/><Relationship Id="rId5" Type="http://schemas.openxmlformats.org/officeDocument/2006/relationships/slide" Target="slide26.xml"/><Relationship Id="rId6" Type="http://schemas.openxmlformats.org/officeDocument/2006/relationships/slide" Target="slide26.xml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23.xml"/><Relationship Id="rId2" Type="http://schemas.openxmlformats.org/officeDocument/2006/relationships/slide" Target="slide2.xml"/><Relationship Id="rId3" Type="http://schemas.openxmlformats.org/officeDocument/2006/relationships/slide" Target="slide24.xml"/><Relationship Id="rId4" Type="http://schemas.openxmlformats.org/officeDocument/2006/relationships/slide" Target="slide25.xml"/><Relationship Id="rId5" Type="http://schemas.openxmlformats.org/officeDocument/2006/relationships/slide" Target="slide26.xml"/><Relationship Id="rId6" Type="http://schemas.openxmlformats.org/officeDocument/2006/relationships/slide" Target="slide25.xml"/><Relationship Id="rId7" Type="http://schemas.openxmlformats.org/officeDocument/2006/relationships/slide" Target="slide29.xml"/><Relationship Id="rId8" Type="http://schemas.openxmlformats.org/officeDocument/2006/relationships/image" Target="../media/image-26-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.xml"/><Relationship Id="rId3" Type="http://schemas.openxmlformats.org/officeDocument/2006/relationships/slide" Target="slide29.xml"/><Relationship Id="rId4" Type="http://schemas.openxmlformats.org/officeDocument/2006/relationships/slide" Target="slide29.xml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.xml"/><Relationship Id="rId3" Type="http://schemas.openxmlformats.org/officeDocument/2006/relationships/slide" Target="slide29.xml"/><Relationship Id="rId4" Type="http://schemas.openxmlformats.org/officeDocument/2006/relationships/slide" Target="slide29.xml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hyperlink" Target="https://thephysicsquestionbank.com/shop/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188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chemeClr val="accent5"/>
                </a:solidFill>
              </a:rPr>
              <a:t>AQA GCSE PHYSICS  ·  COMBINED SCIENCE: TRILOGY</a:t>
            </a:r>
            <a:endParaRPr lang="en-US" sz="18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737360"/>
            <a:ext cx="7863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Equation</a:t>
            </a:r>
            <a:endParaRPr lang="en-US" sz="5400" dirty="0"/>
          </a:p>
        </p:txBody>
      </p:sp>
      <p:sp>
        <p:nvSpPr>
          <p:cNvPr id="4" name="Label: FREE SAMPLE"/>
          <p:cNvSpPr txBox="1"/>
          <p:nvPr/>
        </p:nvSpPr>
        <p:spPr>
          <a:xfrm>
            <a:off x="548640" y="548640"/>
            <a:ext cx="2011680" cy="34747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FREE SAMPLE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611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Learn it  •  Practise it  •  Check it  •  Examiners' tips  •  FIFA worked examples</a:t>
            </a:r>
            <a:endParaRPr lang="en-US" sz="1600" dirty="0"/>
          </a:p>
        </p:txBody>
      </p:sp>
      <p:sp>
        <p:nvSpPr>
          <p:cNvPr id="6" name="Button: START  →"/>
          <p:cNvSpPr txBox="1"/>
          <p:nvPr/>
        </p:nvSpPr>
        <p:spPr>
          <a:xfrm>
            <a:off x="548640" y="448056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START  →</a:t>
            </a:r>
            <a:endParaRPr lang="en-US" sz="2000" dirty="0"/>
          </a:p>
        </p:txBody>
      </p:sp>
      <p:sp>
        <p:nvSpPr>
          <p:cNvPr id="7" name="Link: START  →">
            <a:hlinkClick r:id="rId1" tooltip="START  →" action="ppaction://hlinksldjump"/>
          </p:cNvPr>
          <p:cNvSpPr/>
          <p:nvPr/>
        </p:nvSpPr>
        <p:spPr>
          <a:xfrm>
            <a:off x="548640" y="4480560"/>
            <a:ext cx="2926080" cy="6858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opic tile energy"/>
          <p:cNvSpPr/>
          <p:nvPr/>
        </p:nvSpPr>
        <p:spPr>
          <a:xfrm>
            <a:off x="8458200" y="914400"/>
            <a:ext cx="1325880" cy="1325880"/>
          </a:xfrm>
          <a:prstGeom prst="roundRect">
            <a:avLst>
              <a:gd name="adj" fmla="val 9655"/>
            </a:avLst>
          </a:prstGeom>
          <a:solidFill>
            <a:schemeClr val="accent1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0" y="1170432"/>
            <a:ext cx="502920" cy="50292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8458200" y="175564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Energy</a:t>
            </a:r>
            <a:endParaRPr lang="en-US" sz="1100" dirty="0"/>
          </a:p>
        </p:txBody>
      </p:sp>
      <p:sp>
        <p:nvSpPr>
          <p:cNvPr id="11" name="Topic tile electricity"/>
          <p:cNvSpPr/>
          <p:nvPr/>
        </p:nvSpPr>
        <p:spPr>
          <a:xfrm>
            <a:off x="9966960" y="914400"/>
            <a:ext cx="1325880" cy="1325880"/>
          </a:xfrm>
          <a:prstGeom prst="roundRect">
            <a:avLst>
              <a:gd name="adj" fmla="val 9655"/>
            </a:avLst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170432"/>
            <a:ext cx="502920" cy="5029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9966960" y="175564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Electricity</a:t>
            </a:r>
            <a:endParaRPr lang="en-US" sz="1100" dirty="0"/>
          </a:p>
        </p:txBody>
      </p:sp>
      <p:sp>
        <p:nvSpPr>
          <p:cNvPr id="14" name="Topic tile particle"/>
          <p:cNvSpPr/>
          <p:nvPr/>
        </p:nvSpPr>
        <p:spPr>
          <a:xfrm>
            <a:off x="8458200" y="2423160"/>
            <a:ext cx="1325880" cy="1325880"/>
          </a:xfrm>
          <a:prstGeom prst="roundRect">
            <a:avLst>
              <a:gd name="adj" fmla="val 9655"/>
            </a:avLst>
          </a:prstGeom>
          <a:solidFill>
            <a:schemeClr val="accent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0" y="2679192"/>
            <a:ext cx="502920" cy="5029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458200" y="326440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Particle model</a:t>
            </a:r>
            <a:endParaRPr lang="en-US" sz="1100" dirty="0"/>
          </a:p>
        </p:txBody>
      </p:sp>
      <p:sp>
        <p:nvSpPr>
          <p:cNvPr id="17" name="Topic tile forces"/>
          <p:cNvSpPr/>
          <p:nvPr/>
        </p:nvSpPr>
        <p:spPr>
          <a:xfrm>
            <a:off x="9966960" y="2423160"/>
            <a:ext cx="1325880" cy="1325880"/>
          </a:xfrm>
          <a:prstGeom prst="roundRect">
            <a:avLst>
              <a:gd name="adj" fmla="val 9655"/>
            </a:avLst>
          </a:prstGeom>
          <a:solidFill>
            <a:schemeClr val="accent4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8440" y="2679192"/>
            <a:ext cx="502920" cy="5029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966960" y="326440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Forces</a:t>
            </a:r>
            <a:endParaRPr lang="en-US" sz="1100" dirty="0"/>
          </a:p>
        </p:txBody>
      </p:sp>
      <p:sp>
        <p:nvSpPr>
          <p:cNvPr id="20" name="Topic tile waves"/>
          <p:cNvSpPr/>
          <p:nvPr/>
        </p:nvSpPr>
        <p:spPr>
          <a:xfrm>
            <a:off x="8458200" y="3931920"/>
            <a:ext cx="1325880" cy="1325880"/>
          </a:xfrm>
          <a:prstGeom prst="roundRect">
            <a:avLst>
              <a:gd name="adj" fmla="val 9655"/>
            </a:avLst>
          </a:prstGeom>
          <a:solidFill>
            <a:schemeClr val="accent6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9680" y="4187952"/>
            <a:ext cx="502920" cy="50292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8458200" y="477316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Waves</a:t>
            </a:r>
            <a:endParaRPr lang="en-US" sz="1100" dirty="0"/>
          </a:p>
        </p:txBody>
      </p:sp>
      <p:sp>
        <p:nvSpPr>
          <p:cNvPr id="23" name="Topic tile magnetism"/>
          <p:cNvSpPr/>
          <p:nvPr/>
        </p:nvSpPr>
        <p:spPr>
          <a:xfrm>
            <a:off x="9966960" y="3931920"/>
            <a:ext cx="1325880" cy="1325880"/>
          </a:xfrm>
          <a:prstGeom prst="roundRect">
            <a:avLst>
              <a:gd name="adj" fmla="val 9655"/>
            </a:avLst>
          </a:prstGeom>
          <a:solidFill>
            <a:schemeClr val="accent5"/>
          </a:solidFill>
          <a:ln/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8440" y="4187952"/>
            <a:ext cx="502920" cy="50292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9966960" y="477316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Magnetism</a:t>
            </a:r>
            <a:endParaRPr lang="en-US" sz="1100" dirty="0"/>
          </a:p>
        </p:txBody>
      </p:sp>
      <p:sp>
        <p:nvSpPr>
          <p:cNvPr id="26" name="Text 18"/>
          <p:cNvSpPr txBox="1"/>
          <p:nvPr/>
        </p:nvSpPr>
        <p:spPr>
          <a:xfrm>
            <a:off x="548640" y="54864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Every equation on both sheets  •  102 questions  •  15 multi-step problems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menu</a:t>
            </a:r>
            <a:endParaRPr lang="en-US" sz="3400" dirty="0"/>
          </a:p>
        </p:txBody>
      </p:sp>
      <p:sp>
        <p:nvSpPr>
          <p:cNvPr id="3" name="Button: ✓  COMBINED CHECKLIST"/>
          <p:cNvSpPr txBox="1"/>
          <p:nvPr/>
        </p:nvSpPr>
        <p:spPr>
          <a:xfrm>
            <a:off x="6035040" y="502920"/>
            <a:ext cx="2743200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✓  COMBINED CHECKLIST</a:t>
            </a:r>
            <a:endParaRPr lang="en-US" sz="1200" dirty="0"/>
          </a:p>
        </p:txBody>
      </p:sp>
      <p:sp>
        <p:nvSpPr>
          <p:cNvPr id="4" name="Link: ✓  COMBINED CHECKLIST">
            <a:hlinkClick r:id="rId1" tooltip="✓  COMBINED CHECKLIST" action="ppaction://hlinksldjump"/>
          </p:cNvPr>
          <p:cNvSpPr/>
          <p:nvPr/>
        </p:nvSpPr>
        <p:spPr>
          <a:xfrm>
            <a:off x="6035040" y="502920"/>
            <a:ext cx="2743200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Button: +  PHYSICS-ONLY EXTRAS"/>
          <p:cNvSpPr txBox="1"/>
          <p:nvPr/>
        </p:nvSpPr>
        <p:spPr>
          <a:xfrm>
            <a:off x="8915400" y="502920"/>
            <a:ext cx="2724912" cy="457200"/>
          </a:xfrm>
          <a:prstGeom prst="roundRect">
            <a:avLst>
              <a:gd name="adj" fmla="val 24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+  PHYSICS-ONLY EXTRAS</a:t>
            </a:r>
            <a:endParaRPr lang="en-US" sz="1200" dirty="0"/>
          </a:p>
        </p:txBody>
      </p:sp>
      <p:sp>
        <p:nvSpPr>
          <p:cNvPr id="6" name="Link: +  PHYSICS-ONLY EXTRAS">
            <a:hlinkClick r:id="rId2" tooltip="+  PHYSICS-ONLY EXTRAS" action="ppaction://hlinksldjump"/>
          </p:cNvPr>
          <p:cNvSpPr/>
          <p:nvPr/>
        </p:nvSpPr>
        <p:spPr>
          <a:xfrm>
            <a:off x="8915400" y="502920"/>
            <a:ext cx="272491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1097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Choose a topic.   </a:t>
            </a:r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PHYSICS ONLY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 equations are not in Combined Science.   </a:t>
            </a:r>
            <a:pPr indent="0" marL="0">
              <a:buNone/>
            </a:pPr>
            <a:r>
              <a:rPr lang="en-US" sz="1500" b="1" dirty="0">
                <a:solidFill>
                  <a:schemeClr val="accent6"/>
                </a:solidFill>
              </a:rPr>
              <a:t>HT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 = Higher tier only.</a:t>
            </a:r>
            <a:endParaRPr lang="en-US" sz="1500" dirty="0"/>
          </a:p>
        </p:txBody>
      </p:sp>
      <p:sp>
        <p:nvSpPr>
          <p:cNvPr id="8" name="Topic tile Energy"/>
          <p:cNvSpPr/>
          <p:nvPr/>
        </p:nvSpPr>
        <p:spPr>
          <a:xfrm>
            <a:off x="548640" y="1645920"/>
            <a:ext cx="3515258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/>
        </p:spPr>
      </p:sp>
      <p:sp>
        <p:nvSpPr>
          <p:cNvPr id="9" name="Energy circle"/>
          <p:cNvSpPr/>
          <p:nvPr/>
        </p:nvSpPr>
        <p:spPr>
          <a:xfrm>
            <a:off x="777240" y="18745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Energy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057400"/>
            <a:ext cx="365760" cy="36576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691640" y="19019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PAPER 1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1691640" y="2148840"/>
            <a:ext cx="21893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Energy</a:t>
            </a:r>
            <a:endParaRPr lang="en-US" sz="19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" y="2926080"/>
            <a:ext cx="30580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7 equations  →</a:t>
            </a:r>
            <a:endParaRPr lang="en-US" sz="1300" dirty="0"/>
          </a:p>
        </p:txBody>
      </p:sp>
      <p:sp>
        <p:nvSpPr>
          <p:cNvPr id="14" name="Link: Energy">
            <a:hlinkClick r:id="rId4" tooltip="Energy" action="ppaction://hlinksldjump"/>
          </p:cNvPr>
          <p:cNvSpPr/>
          <p:nvPr/>
        </p:nvSpPr>
        <p:spPr>
          <a:xfrm>
            <a:off x="548640" y="1645920"/>
            <a:ext cx="3515258" cy="1691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5" name="Topic tile Electricity"/>
          <p:cNvSpPr/>
          <p:nvPr/>
        </p:nvSpPr>
        <p:spPr>
          <a:xfrm>
            <a:off x="4338218" y="1645920"/>
            <a:ext cx="3515258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/>
        </p:spPr>
      </p:sp>
      <p:sp>
        <p:nvSpPr>
          <p:cNvPr id="16" name="Electricity circle"/>
          <p:cNvSpPr/>
          <p:nvPr/>
        </p:nvSpPr>
        <p:spPr>
          <a:xfrm>
            <a:off x="4566818" y="187452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7" name="Electricity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9698" y="2057400"/>
            <a:ext cx="365760" cy="36576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1218" y="19019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2"/>
                </a:solidFill>
              </a:rPr>
              <a:t>PAPER 1</a:t>
            </a:r>
            <a:endParaRPr lang="en-US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5481218" y="2148840"/>
            <a:ext cx="21893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Electricity</a:t>
            </a:r>
            <a:endParaRPr lang="en-US" sz="1900" dirty="0"/>
          </a:p>
        </p:txBody>
      </p:sp>
      <p:sp>
        <p:nvSpPr>
          <p:cNvPr id="20" name="Text 16"/>
          <p:cNvSpPr txBox="1"/>
          <p:nvPr/>
        </p:nvSpPr>
        <p:spPr>
          <a:xfrm>
            <a:off x="4566818" y="2926080"/>
            <a:ext cx="30580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6 equations  →</a:t>
            </a:r>
            <a:endParaRPr lang="en-US" sz="1300" dirty="0"/>
          </a:p>
        </p:txBody>
      </p:sp>
      <p:sp>
        <p:nvSpPr>
          <p:cNvPr id="21" name="Link: Electricity">
            <a:hlinkClick r:id="rId6" tooltip="Electricity" action="ppaction://hlinksldjump"/>
          </p:cNvPr>
          <p:cNvSpPr/>
          <p:nvPr/>
        </p:nvSpPr>
        <p:spPr>
          <a:xfrm>
            <a:off x="4338218" y="1645920"/>
            <a:ext cx="3515258" cy="1691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2" name="Topic tile Particle model of matter"/>
          <p:cNvSpPr/>
          <p:nvPr/>
        </p:nvSpPr>
        <p:spPr>
          <a:xfrm>
            <a:off x="8127797" y="1645920"/>
            <a:ext cx="3515258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/>
        </p:spPr>
      </p:sp>
      <p:sp>
        <p:nvSpPr>
          <p:cNvPr id="23" name="Particle model of matter circle"/>
          <p:cNvSpPr/>
          <p:nvPr/>
        </p:nvSpPr>
        <p:spPr>
          <a:xfrm>
            <a:off x="8356397" y="187452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4" name="Particle model of matter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9277" y="2057400"/>
            <a:ext cx="365760" cy="365760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9270797" y="19019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3"/>
                </a:solidFill>
              </a:rPr>
              <a:t>PAPER 1</a:t>
            </a:r>
            <a:endParaRPr lang="en-US" sz="1100" dirty="0"/>
          </a:p>
        </p:txBody>
      </p:sp>
      <p:sp>
        <p:nvSpPr>
          <p:cNvPr id="26" name="Text 21"/>
          <p:cNvSpPr txBox="1"/>
          <p:nvPr/>
        </p:nvSpPr>
        <p:spPr>
          <a:xfrm>
            <a:off x="9270797" y="2148840"/>
            <a:ext cx="21893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Particle model of matter</a:t>
            </a:r>
            <a:endParaRPr lang="en-US" sz="1900" dirty="0"/>
          </a:p>
        </p:txBody>
      </p:sp>
      <p:sp>
        <p:nvSpPr>
          <p:cNvPr id="27" name="Text 22"/>
          <p:cNvSpPr txBox="1"/>
          <p:nvPr/>
        </p:nvSpPr>
        <p:spPr>
          <a:xfrm>
            <a:off x="8356397" y="2926080"/>
            <a:ext cx="30580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3 equations  ·  1 Physics only  →</a:t>
            </a:r>
            <a:endParaRPr lang="en-US" sz="1300" dirty="0"/>
          </a:p>
        </p:txBody>
      </p:sp>
      <p:sp>
        <p:nvSpPr>
          <p:cNvPr id="28" name="Link: Particle model of matter">
            <a:hlinkClick r:id="rId8" tooltip="Particle model of matter" action="ppaction://hlinksldjump"/>
          </p:cNvPr>
          <p:cNvSpPr/>
          <p:nvPr/>
        </p:nvSpPr>
        <p:spPr>
          <a:xfrm>
            <a:off x="8127797" y="1645920"/>
            <a:ext cx="3515258" cy="1691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9" name="Topic tile Forces"/>
          <p:cNvSpPr/>
          <p:nvPr/>
        </p:nvSpPr>
        <p:spPr>
          <a:xfrm>
            <a:off x="548640" y="3566160"/>
            <a:ext cx="3515258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/>
        </p:spPr>
      </p:sp>
      <p:sp>
        <p:nvSpPr>
          <p:cNvPr id="30" name="Forces circle"/>
          <p:cNvSpPr/>
          <p:nvPr/>
        </p:nvSpPr>
        <p:spPr>
          <a:xfrm>
            <a:off x="777240" y="3794760"/>
            <a:ext cx="731520" cy="7315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1" name="Forces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120" y="3977640"/>
            <a:ext cx="365760" cy="365760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1691640" y="382219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PAPER 2</a:t>
            </a:r>
            <a:endParaRPr lang="en-US" sz="1100" dirty="0"/>
          </a:p>
        </p:txBody>
      </p:sp>
      <p:sp>
        <p:nvSpPr>
          <p:cNvPr id="33" name="Text 27"/>
          <p:cNvSpPr txBox="1"/>
          <p:nvPr/>
        </p:nvSpPr>
        <p:spPr>
          <a:xfrm>
            <a:off x="1691640" y="4069080"/>
            <a:ext cx="21893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Forces</a:t>
            </a:r>
            <a:endParaRPr lang="en-US" sz="1900" dirty="0"/>
          </a:p>
        </p:txBody>
      </p:sp>
      <p:sp>
        <p:nvSpPr>
          <p:cNvPr id="34" name="Text 28"/>
          <p:cNvSpPr txBox="1"/>
          <p:nvPr/>
        </p:nvSpPr>
        <p:spPr>
          <a:xfrm>
            <a:off x="777240" y="4846320"/>
            <a:ext cx="30580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12 equations  ·  4 Physics only  →</a:t>
            </a:r>
            <a:endParaRPr lang="en-US" sz="1300" dirty="0"/>
          </a:p>
        </p:txBody>
      </p:sp>
      <p:sp>
        <p:nvSpPr>
          <p:cNvPr id="35" name="Link: Forces">
            <a:hlinkClick r:id="rId10" tooltip="Forces" action="ppaction://hlinksldjump"/>
          </p:cNvPr>
          <p:cNvSpPr/>
          <p:nvPr/>
        </p:nvSpPr>
        <p:spPr>
          <a:xfrm>
            <a:off x="548640" y="3566160"/>
            <a:ext cx="3515258" cy="1691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6" name="Topic tile Waves"/>
          <p:cNvSpPr/>
          <p:nvPr/>
        </p:nvSpPr>
        <p:spPr>
          <a:xfrm>
            <a:off x="4338218" y="3566160"/>
            <a:ext cx="3515258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/>
        </p:spPr>
      </p:sp>
      <p:sp>
        <p:nvSpPr>
          <p:cNvPr id="37" name="Waves circle"/>
          <p:cNvSpPr/>
          <p:nvPr/>
        </p:nvSpPr>
        <p:spPr>
          <a:xfrm>
            <a:off x="4566818" y="3794760"/>
            <a:ext cx="731520" cy="73152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8" name="Wave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49698" y="3977640"/>
            <a:ext cx="365760" cy="365760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5481218" y="382219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6"/>
                </a:solidFill>
              </a:rPr>
              <a:t>PAPER 2</a:t>
            </a:r>
            <a:endParaRPr lang="en-US" sz="1100" dirty="0"/>
          </a:p>
        </p:txBody>
      </p:sp>
      <p:sp>
        <p:nvSpPr>
          <p:cNvPr id="40" name="Text 33"/>
          <p:cNvSpPr txBox="1"/>
          <p:nvPr/>
        </p:nvSpPr>
        <p:spPr>
          <a:xfrm>
            <a:off x="5481218" y="4069080"/>
            <a:ext cx="21893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Waves</a:t>
            </a:r>
            <a:endParaRPr lang="en-US" sz="1900" dirty="0"/>
          </a:p>
        </p:txBody>
      </p:sp>
      <p:sp>
        <p:nvSpPr>
          <p:cNvPr id="41" name="Text 34"/>
          <p:cNvSpPr txBox="1"/>
          <p:nvPr/>
        </p:nvSpPr>
        <p:spPr>
          <a:xfrm>
            <a:off x="4566818" y="4846320"/>
            <a:ext cx="30580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3 equations  ·  1 Physics only  →</a:t>
            </a:r>
            <a:endParaRPr lang="en-US" sz="1300" dirty="0"/>
          </a:p>
        </p:txBody>
      </p:sp>
      <p:sp>
        <p:nvSpPr>
          <p:cNvPr id="42" name="Link: Waves">
            <a:hlinkClick r:id="rId12" tooltip="Waves" action="ppaction://hlinksldjump"/>
          </p:cNvPr>
          <p:cNvSpPr/>
          <p:nvPr/>
        </p:nvSpPr>
        <p:spPr>
          <a:xfrm>
            <a:off x="4338218" y="3566160"/>
            <a:ext cx="3515258" cy="1691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3" name="Topic tile Magnetism and electromagnetism"/>
          <p:cNvSpPr/>
          <p:nvPr/>
        </p:nvSpPr>
        <p:spPr>
          <a:xfrm>
            <a:off x="8127797" y="3566160"/>
            <a:ext cx="3515258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/>
        </p:spPr>
      </p:sp>
      <p:sp>
        <p:nvSpPr>
          <p:cNvPr id="44" name="Magnetism and electromagnetism circle"/>
          <p:cNvSpPr/>
          <p:nvPr/>
        </p:nvSpPr>
        <p:spPr>
          <a:xfrm>
            <a:off x="8356397" y="379476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5" name="Magnetism and electromagnetism icon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9277" y="3977640"/>
            <a:ext cx="365760" cy="365760"/>
          </a:xfrm>
          <a:prstGeom prst="rect">
            <a:avLst/>
          </a:prstGeom>
        </p:spPr>
      </p:pic>
      <p:sp>
        <p:nvSpPr>
          <p:cNvPr id="46" name="Text 38"/>
          <p:cNvSpPr txBox="1"/>
          <p:nvPr/>
        </p:nvSpPr>
        <p:spPr>
          <a:xfrm>
            <a:off x="9270797" y="382219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PAPER 2</a:t>
            </a:r>
            <a:endParaRPr lang="en-US" sz="1100" dirty="0"/>
          </a:p>
        </p:txBody>
      </p:sp>
      <p:sp>
        <p:nvSpPr>
          <p:cNvPr id="47" name="Text 39"/>
          <p:cNvSpPr txBox="1"/>
          <p:nvPr/>
        </p:nvSpPr>
        <p:spPr>
          <a:xfrm>
            <a:off x="9270797" y="4069080"/>
            <a:ext cx="21893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Magnetism and electromagnetism</a:t>
            </a:r>
            <a:endParaRPr lang="en-US" sz="1900" dirty="0"/>
          </a:p>
        </p:txBody>
      </p:sp>
      <p:sp>
        <p:nvSpPr>
          <p:cNvPr id="48" name="Text 40"/>
          <p:cNvSpPr txBox="1"/>
          <p:nvPr/>
        </p:nvSpPr>
        <p:spPr>
          <a:xfrm>
            <a:off x="8356397" y="4846320"/>
            <a:ext cx="30580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3 equations  ·  1 Physics only  →</a:t>
            </a:r>
            <a:endParaRPr lang="en-US" sz="1300" dirty="0"/>
          </a:p>
        </p:txBody>
      </p:sp>
      <p:sp>
        <p:nvSpPr>
          <p:cNvPr id="49" name="Link: Magnetism and electromagnetism">
            <a:hlinkClick r:id="rId14" tooltip="Magnetism and electromagnetism" action="ppaction://hlinksldjump"/>
          </p:cNvPr>
          <p:cNvSpPr/>
          <p:nvPr/>
        </p:nvSpPr>
        <p:spPr>
          <a:xfrm>
            <a:off x="8127797" y="3566160"/>
            <a:ext cx="3515258" cy="169164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0" name="Extra tile Multi-step"/>
          <p:cNvSpPr/>
          <p:nvPr/>
        </p:nvSpPr>
        <p:spPr>
          <a:xfrm>
            <a:off x="548640" y="5440680"/>
            <a:ext cx="2072579" cy="868680"/>
          </a:xfrm>
          <a:prstGeom prst="roundRect">
            <a:avLst>
              <a:gd name="adj" fmla="val 14737"/>
            </a:avLst>
          </a:prstGeom>
          <a:solidFill>
            <a:schemeClr val="accent5"/>
          </a:solidFill>
          <a:ln/>
        </p:spPr>
      </p:sp>
      <p:sp>
        <p:nvSpPr>
          <p:cNvPr id="51" name="Multi-step circle"/>
          <p:cNvSpPr/>
          <p:nvPr/>
        </p:nvSpPr>
        <p:spPr>
          <a:xfrm>
            <a:off x="685800" y="5623560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52" name="Multi-step icon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1530" y="5749290"/>
            <a:ext cx="251460" cy="251460"/>
          </a:xfrm>
          <a:prstGeom prst="rect">
            <a:avLst/>
          </a:prstGeom>
        </p:spPr>
      </p:pic>
      <p:sp>
        <p:nvSpPr>
          <p:cNvPr id="53" name="Text 44"/>
          <p:cNvSpPr txBox="1"/>
          <p:nvPr/>
        </p:nvSpPr>
        <p:spPr>
          <a:xfrm>
            <a:off x="1280160" y="5559552"/>
            <a:ext cx="124961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Multi-step</a:t>
            </a:r>
            <a:endParaRPr lang="en-US" sz="1400" dirty="0"/>
          </a:p>
        </p:txBody>
      </p:sp>
      <p:sp>
        <p:nvSpPr>
          <p:cNvPr id="54" name="Text 45"/>
          <p:cNvSpPr txBox="1"/>
          <p:nvPr/>
        </p:nvSpPr>
        <p:spPr>
          <a:xfrm>
            <a:off x="1280160" y="5897880"/>
            <a:ext cx="124961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15 exam-style problems</a:t>
            </a:r>
            <a:endParaRPr lang="en-US" sz="1000" dirty="0"/>
          </a:p>
        </p:txBody>
      </p:sp>
      <p:sp>
        <p:nvSpPr>
          <p:cNvPr id="55" name="Link: Multi-step">
            <a:hlinkClick r:id="rId16" tooltip="Multi-step" action="ppaction://hlinksldjump"/>
          </p:cNvPr>
          <p:cNvSpPr/>
          <p:nvPr/>
        </p:nvSpPr>
        <p:spPr>
          <a:xfrm>
            <a:off x="548640" y="5440680"/>
            <a:ext cx="2072579" cy="868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6" name="Extra tile FIFA method"/>
          <p:cNvSpPr/>
          <p:nvPr/>
        </p:nvSpPr>
        <p:spPr>
          <a:xfrm>
            <a:off x="2804099" y="5440680"/>
            <a:ext cx="2072579" cy="868680"/>
          </a:xfrm>
          <a:prstGeom prst="roundRect">
            <a:avLst>
              <a:gd name="adj" fmla="val 14737"/>
            </a:avLst>
          </a:prstGeom>
          <a:solidFill>
            <a:schemeClr val="tx2"/>
          </a:solidFill>
          <a:ln/>
        </p:spPr>
      </p:sp>
      <p:sp>
        <p:nvSpPr>
          <p:cNvPr id="57" name="FIFA method circle"/>
          <p:cNvSpPr/>
          <p:nvPr/>
        </p:nvSpPr>
        <p:spPr>
          <a:xfrm>
            <a:off x="2941259" y="5623560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58" name="FIFA method icon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66989" y="5749290"/>
            <a:ext cx="251460" cy="251460"/>
          </a:xfrm>
          <a:prstGeom prst="rect">
            <a:avLst/>
          </a:prstGeom>
        </p:spPr>
      </p:pic>
      <p:sp>
        <p:nvSpPr>
          <p:cNvPr id="59" name="Text 49"/>
          <p:cNvSpPr txBox="1"/>
          <p:nvPr/>
        </p:nvSpPr>
        <p:spPr>
          <a:xfrm>
            <a:off x="3535619" y="5559552"/>
            <a:ext cx="124961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FIFA method</a:t>
            </a:r>
            <a:endParaRPr lang="en-US" sz="1400" dirty="0"/>
          </a:p>
        </p:txBody>
      </p:sp>
      <p:sp>
        <p:nvSpPr>
          <p:cNvPr id="60" name="Text 50"/>
          <p:cNvSpPr txBox="1"/>
          <p:nvPr/>
        </p:nvSpPr>
        <p:spPr>
          <a:xfrm>
            <a:off x="3535619" y="5897880"/>
            <a:ext cx="124961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4 steps, every time</a:t>
            </a:r>
            <a:endParaRPr lang="en-US" sz="1000" dirty="0"/>
          </a:p>
        </p:txBody>
      </p:sp>
      <p:sp>
        <p:nvSpPr>
          <p:cNvPr id="61" name="Link: FIFA method">
            <a:hlinkClick r:id="rId18" tooltip="FIFA method" action="ppaction://hlinksldjump"/>
          </p:cNvPr>
          <p:cNvSpPr/>
          <p:nvPr/>
        </p:nvSpPr>
        <p:spPr>
          <a:xfrm>
            <a:off x="2804099" y="5440680"/>
            <a:ext cx="2072579" cy="868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2" name="Extra tile Equation sheet"/>
          <p:cNvSpPr/>
          <p:nvPr/>
        </p:nvSpPr>
        <p:spPr>
          <a:xfrm>
            <a:off x="5059558" y="5440680"/>
            <a:ext cx="2072579" cy="868680"/>
          </a:xfrm>
          <a:prstGeom prst="roundRect">
            <a:avLst>
              <a:gd name="adj" fmla="val 14737"/>
            </a:avLst>
          </a:prstGeom>
          <a:solidFill>
            <a:schemeClr val="tx2"/>
          </a:solidFill>
          <a:ln/>
        </p:spPr>
      </p:sp>
      <p:sp>
        <p:nvSpPr>
          <p:cNvPr id="63" name="Equation sheet circle"/>
          <p:cNvSpPr/>
          <p:nvPr/>
        </p:nvSpPr>
        <p:spPr>
          <a:xfrm>
            <a:off x="5196718" y="5623560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64" name="Equation sheet icon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22448" y="5749290"/>
            <a:ext cx="251460" cy="251460"/>
          </a:xfrm>
          <a:prstGeom prst="rect">
            <a:avLst/>
          </a:prstGeom>
        </p:spPr>
      </p:pic>
      <p:sp>
        <p:nvSpPr>
          <p:cNvPr id="65" name="Text 54"/>
          <p:cNvSpPr txBox="1"/>
          <p:nvPr/>
        </p:nvSpPr>
        <p:spPr>
          <a:xfrm>
            <a:off x="5791078" y="5559552"/>
            <a:ext cx="124961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Equation sheet</a:t>
            </a:r>
            <a:endParaRPr lang="en-US" sz="1400" dirty="0"/>
          </a:p>
        </p:txBody>
      </p:sp>
      <p:sp>
        <p:nvSpPr>
          <p:cNvPr id="66" name="Text 55"/>
          <p:cNvSpPr txBox="1"/>
          <p:nvPr/>
        </p:nvSpPr>
        <p:spPr>
          <a:xfrm>
            <a:off x="5791078" y="5897880"/>
            <a:ext cx="124961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What you get in the exam</a:t>
            </a:r>
            <a:endParaRPr lang="en-US" sz="1000" dirty="0"/>
          </a:p>
        </p:txBody>
      </p:sp>
      <p:sp>
        <p:nvSpPr>
          <p:cNvPr id="67" name="Link: Equation sheet">
            <a:hlinkClick r:id="rId20" tooltip="Equation sheet" action="ppaction://hlinksldjump"/>
          </p:cNvPr>
          <p:cNvSpPr/>
          <p:nvPr/>
        </p:nvSpPr>
        <p:spPr>
          <a:xfrm>
            <a:off x="5059558" y="5440680"/>
            <a:ext cx="2072579" cy="868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8" name="Extra tile Examiners say"/>
          <p:cNvSpPr/>
          <p:nvPr/>
        </p:nvSpPr>
        <p:spPr>
          <a:xfrm>
            <a:off x="7315017" y="5440680"/>
            <a:ext cx="2072579" cy="868680"/>
          </a:xfrm>
          <a:prstGeom prst="roundRect">
            <a:avLst>
              <a:gd name="adj" fmla="val 14737"/>
            </a:avLst>
          </a:prstGeom>
          <a:solidFill>
            <a:schemeClr val="tx2"/>
          </a:solidFill>
          <a:ln/>
        </p:spPr>
      </p:sp>
      <p:sp>
        <p:nvSpPr>
          <p:cNvPr id="69" name="Examiners say circle"/>
          <p:cNvSpPr/>
          <p:nvPr/>
        </p:nvSpPr>
        <p:spPr>
          <a:xfrm>
            <a:off x="7452177" y="5623560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70" name="Examiners say icon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77907" y="5749290"/>
            <a:ext cx="251460" cy="251460"/>
          </a:xfrm>
          <a:prstGeom prst="rect">
            <a:avLst/>
          </a:prstGeom>
        </p:spPr>
      </p:pic>
      <p:sp>
        <p:nvSpPr>
          <p:cNvPr id="71" name="Text 59"/>
          <p:cNvSpPr txBox="1"/>
          <p:nvPr/>
        </p:nvSpPr>
        <p:spPr>
          <a:xfrm>
            <a:off x="8046537" y="5559552"/>
            <a:ext cx="124961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Examiners say</a:t>
            </a:r>
            <a:endParaRPr lang="en-US" sz="1400" dirty="0"/>
          </a:p>
        </p:txBody>
      </p:sp>
      <p:sp>
        <p:nvSpPr>
          <p:cNvPr id="72" name="Text 60"/>
          <p:cNvSpPr txBox="1"/>
          <p:nvPr/>
        </p:nvSpPr>
        <p:spPr>
          <a:xfrm>
            <a:off x="8046537" y="5897880"/>
            <a:ext cx="124961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AQA's 2023 reports</a:t>
            </a:r>
            <a:endParaRPr lang="en-US" sz="1000" dirty="0"/>
          </a:p>
        </p:txBody>
      </p:sp>
      <p:sp>
        <p:nvSpPr>
          <p:cNvPr id="73" name="Link: Examiners say">
            <a:hlinkClick r:id="rId22" tooltip="Examiners say" action="ppaction://hlinksldjump"/>
          </p:cNvPr>
          <p:cNvSpPr/>
          <p:nvPr/>
        </p:nvSpPr>
        <p:spPr>
          <a:xfrm>
            <a:off x="7315017" y="5440680"/>
            <a:ext cx="2072579" cy="868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4" name="Extra tile Units"/>
          <p:cNvSpPr/>
          <p:nvPr/>
        </p:nvSpPr>
        <p:spPr>
          <a:xfrm>
            <a:off x="9570476" y="5440680"/>
            <a:ext cx="2072579" cy="868680"/>
          </a:xfrm>
          <a:prstGeom prst="roundRect">
            <a:avLst>
              <a:gd name="adj" fmla="val 14737"/>
            </a:avLst>
          </a:prstGeom>
          <a:solidFill>
            <a:schemeClr val="tx2"/>
          </a:solidFill>
          <a:ln/>
        </p:spPr>
      </p:sp>
      <p:sp>
        <p:nvSpPr>
          <p:cNvPr id="75" name="Units circle"/>
          <p:cNvSpPr/>
          <p:nvPr/>
        </p:nvSpPr>
        <p:spPr>
          <a:xfrm>
            <a:off x="9707636" y="5623560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76" name="Units icon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33366" y="5749290"/>
            <a:ext cx="251460" cy="251460"/>
          </a:xfrm>
          <a:prstGeom prst="rect">
            <a:avLst/>
          </a:prstGeom>
        </p:spPr>
      </p:pic>
      <p:sp>
        <p:nvSpPr>
          <p:cNvPr id="77" name="Text 64"/>
          <p:cNvSpPr txBox="1"/>
          <p:nvPr/>
        </p:nvSpPr>
        <p:spPr>
          <a:xfrm>
            <a:off x="10301996" y="5559552"/>
            <a:ext cx="124961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Units</a:t>
            </a:r>
            <a:endParaRPr lang="en-US" sz="1400" dirty="0"/>
          </a:p>
        </p:txBody>
      </p:sp>
      <p:sp>
        <p:nvSpPr>
          <p:cNvPr id="78" name="Text 65"/>
          <p:cNvSpPr txBox="1"/>
          <p:nvPr/>
        </p:nvSpPr>
        <p:spPr>
          <a:xfrm>
            <a:off x="10301996" y="5897880"/>
            <a:ext cx="124961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Convert before you insert</a:t>
            </a:r>
            <a:endParaRPr lang="en-US" sz="1000" dirty="0"/>
          </a:p>
        </p:txBody>
      </p:sp>
      <p:sp>
        <p:nvSpPr>
          <p:cNvPr id="79" name="Link: Units">
            <a:hlinkClick r:id="rId24" tooltip="Units" action="ppaction://hlinksldjump"/>
          </p:cNvPr>
          <p:cNvSpPr/>
          <p:nvPr/>
        </p:nvSpPr>
        <p:spPr>
          <a:xfrm>
            <a:off x="9570476" y="5440680"/>
            <a:ext cx="2072579" cy="868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FIFA method</a:t>
            </a:r>
            <a:endParaRPr lang="en-US" sz="34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FIFA step 1"/>
          <p:cNvSpPr/>
          <p:nvPr/>
        </p:nvSpPr>
        <p:spPr>
          <a:xfrm>
            <a:off x="548640" y="1371600"/>
            <a:ext cx="6035040" cy="914400"/>
          </a:xfrm>
          <a:prstGeom prst="roundRect">
            <a:avLst>
              <a:gd name="adj" fmla="val 14000"/>
            </a:avLst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13232" y="150876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F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1463040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Formula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1792224"/>
            <a:ext cx="4937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Write the equation exactly as it is on the equation sheet.</a:t>
            </a:r>
            <a:endParaRPr lang="en-US" sz="1400" dirty="0"/>
          </a:p>
        </p:txBody>
      </p:sp>
      <p:sp>
        <p:nvSpPr>
          <p:cNvPr id="9" name="FIFA step 2"/>
          <p:cNvSpPr/>
          <p:nvPr/>
        </p:nvSpPr>
        <p:spPr>
          <a:xfrm>
            <a:off x="548640" y="2395728"/>
            <a:ext cx="6035040" cy="914400"/>
          </a:xfrm>
          <a:prstGeom prst="roundRect">
            <a:avLst>
              <a:gd name="adj" fmla="val 14000"/>
            </a:avLst>
          </a:prstGeom>
          <a:solidFill>
            <a:schemeClr val="tx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25328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I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48716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Insert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2816352"/>
            <a:ext cx="4937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Put the numbers in. Convert to standard units FIRST (kg, m, s, J, W, A).</a:t>
            </a:r>
            <a:endParaRPr lang="en-US" sz="1400" dirty="0"/>
          </a:p>
        </p:txBody>
      </p:sp>
      <p:sp>
        <p:nvSpPr>
          <p:cNvPr id="13" name="FIFA step 3"/>
          <p:cNvSpPr/>
          <p:nvPr/>
        </p:nvSpPr>
        <p:spPr>
          <a:xfrm>
            <a:off x="548640" y="3419856"/>
            <a:ext cx="6035040" cy="914400"/>
          </a:xfrm>
          <a:prstGeom prst="roundRect">
            <a:avLst>
              <a:gd name="adj" fmla="val 14000"/>
            </a:avLst>
          </a:prstGeom>
          <a:solidFill>
            <a:schemeClr val="tx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3557016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F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3511296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Fix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3840480"/>
            <a:ext cx="4937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Rearrange so the thing you want is on its own.</a:t>
            </a:r>
            <a:endParaRPr lang="en-US" sz="1400" dirty="0"/>
          </a:p>
        </p:txBody>
      </p:sp>
      <p:sp>
        <p:nvSpPr>
          <p:cNvPr id="17" name="FIFA step 4"/>
          <p:cNvSpPr/>
          <p:nvPr/>
        </p:nvSpPr>
        <p:spPr>
          <a:xfrm>
            <a:off x="548640" y="4443984"/>
            <a:ext cx="6035040" cy="914400"/>
          </a:xfrm>
          <a:prstGeom prst="roundRect">
            <a:avLst>
              <a:gd name="adj" fmla="val 14000"/>
            </a:avLst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3232" y="458114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4535424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Answer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508760" y="4864608"/>
            <a:ext cx="4937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Calculate it, and always write the unit.</a:t>
            </a:r>
            <a:endParaRPr lang="en-US" sz="1400" dirty="0"/>
          </a:p>
        </p:txBody>
      </p:sp>
      <p:sp>
        <p:nvSpPr>
          <p:cNvPr id="21" name="FIFA example"/>
          <p:cNvSpPr/>
          <p:nvPr/>
        </p:nvSpPr>
        <p:spPr>
          <a:xfrm>
            <a:off x="6858000" y="1371600"/>
            <a:ext cx="4785055" cy="4005072"/>
          </a:xfrm>
          <a:prstGeom prst="roundRect">
            <a:avLst>
              <a:gd name="adj" fmla="val 3196"/>
            </a:avLst>
          </a:prstGeom>
          <a:solidFill>
            <a:schemeClr val="tx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086600" y="1508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WORKED EXAMPLE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086600" y="1828800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Sound travels at 340 m/s and has a frequency of 2.0 kHz. Calculate its wavelength.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086600" y="2651760"/>
            <a:ext cx="4343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Convert:  2.0 kHz = 2000 Hz</a:t>
            </a:r>
            <a:endParaRPr lang="en-US" sz="17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700" b="1" dirty="0">
                <a:solidFill>
                  <a:schemeClr val="accent5"/>
                </a:solidFill>
              </a:rPr>
              <a:t>F:</a:t>
            </a:r>
            <a:pPr indent="0" marL="0">
              <a:spcAft>
                <a:spcPts val="8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v = f λ</a:t>
            </a:r>
            <a:endParaRPr lang="en-US" sz="17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700" b="1" dirty="0">
                <a:solidFill>
                  <a:schemeClr val="accent5"/>
                </a:solidFill>
              </a:rPr>
              <a:t>I:</a:t>
            </a:r>
            <a:pPr indent="0" marL="0">
              <a:spcAft>
                <a:spcPts val="8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340 = 2000 × λ</a:t>
            </a:r>
            <a:endParaRPr lang="en-US" sz="17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700" b="1" dirty="0">
                <a:solidFill>
                  <a:schemeClr val="accent5"/>
                </a:solidFill>
              </a:rPr>
              <a:t>F:</a:t>
            </a:r>
            <a:pPr indent="0" marL="0">
              <a:spcAft>
                <a:spcPts val="8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λ = 340 ÷ 2000</a:t>
            </a:r>
            <a:endParaRPr lang="en-US" sz="17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700" b="1" dirty="0">
                <a:solidFill>
                  <a:schemeClr val="accent5"/>
                </a:solidFill>
              </a:rPr>
              <a:t>A:  λ = 0.17 m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5778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chemeClr val="bg2"/>
                </a:solidFill>
              </a:rPr>
              <a:t>Insert the numbers BEFORE rearranging – it's just undoing a multiplication. A clear F and I line earns method marks even if the final button press slips.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equation sheet: what you get</a:t>
            </a:r>
            <a:endParaRPr lang="en-US" sz="34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Sheet card 1"/>
          <p:cNvSpPr/>
          <p:nvPr/>
        </p:nvSpPr>
        <p:spPr>
          <a:xfrm>
            <a:off x="548640" y="1371600"/>
            <a:ext cx="3545738" cy="2377440"/>
          </a:xfrm>
          <a:prstGeom prst="roundRect">
            <a:avLst>
              <a:gd name="adj" fmla="val 5385"/>
            </a:avLst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50876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Exams in 2026 and 2027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1965960"/>
            <a:ext cx="30885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full Physics Equations Sheet is an insert with every Physics and Combined Science physics paper. You don't need to memorise the equations.</a:t>
            </a:r>
            <a:endParaRPr lang="en-US" sz="1400" dirty="0"/>
          </a:p>
        </p:txBody>
      </p:sp>
      <p:sp>
        <p:nvSpPr>
          <p:cNvPr id="8" name="Sheet card 2"/>
          <p:cNvSpPr/>
          <p:nvPr/>
        </p:nvSpPr>
        <p:spPr>
          <a:xfrm>
            <a:off x="4322978" y="1371600"/>
            <a:ext cx="3545738" cy="2377440"/>
          </a:xfrm>
          <a:prstGeom prst="roundRect">
            <a:avLst>
              <a:gd name="adj" fmla="val 5385"/>
            </a:avLst>
          </a:prstGeom>
          <a:solidFill>
            <a:schemeClr val="tx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51578" y="150876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Exams from 2028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551578" y="1965960"/>
            <a:ext cx="30885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 clean copy of the sheet still comes with every paper. AQA won't set standard-demand questions that can be answered just by copying an equation from it.</a:t>
            </a:r>
            <a:endParaRPr lang="en-US" sz="1400" dirty="0"/>
          </a:p>
        </p:txBody>
      </p:sp>
      <p:sp>
        <p:nvSpPr>
          <p:cNvPr id="11" name="Sheet card 3"/>
          <p:cNvSpPr/>
          <p:nvPr/>
        </p:nvSpPr>
        <p:spPr>
          <a:xfrm>
            <a:off x="8097317" y="1371600"/>
            <a:ext cx="3545738" cy="2377440"/>
          </a:xfrm>
          <a:prstGeom prst="roundRect">
            <a:avLst>
              <a:gd name="adj" fmla="val 5385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325917" y="150876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So the real skill is…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325917" y="1965960"/>
            <a:ext cx="30885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Choosing the RIGHT equation, converting units, rearranging and calculating – exactly what each slide in this deck practises.</a:t>
            </a:r>
            <a:endParaRPr lang="en-US" sz="1400" dirty="0"/>
          </a:p>
        </p:txBody>
      </p:sp>
      <p:sp>
        <p:nvSpPr>
          <p:cNvPr id="14" name="Label key"/>
          <p:cNvSpPr/>
          <p:nvPr/>
        </p:nvSpPr>
        <p:spPr>
          <a:xfrm>
            <a:off x="548640" y="3931920"/>
            <a:ext cx="11094415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77240" y="40416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LABELS ON EVERY EQUATION</a:t>
            </a:r>
            <a:endParaRPr lang="en-US" sz="1200" dirty="0"/>
          </a:p>
        </p:txBody>
      </p:sp>
      <p:sp>
        <p:nvSpPr>
          <p:cNvPr id="16" name="Label: PHYSICS + COMBINED"/>
          <p:cNvSpPr txBox="1"/>
          <p:nvPr/>
        </p:nvSpPr>
        <p:spPr>
          <a:xfrm>
            <a:off x="777240" y="443484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3291840" y="4434840"/>
            <a:ext cx="7772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On both the Physics and the Combined Science sheets.</a:t>
            </a:r>
            <a:endParaRPr lang="en-US" sz="1400" dirty="0"/>
          </a:p>
        </p:txBody>
      </p:sp>
      <p:sp>
        <p:nvSpPr>
          <p:cNvPr id="18" name="Label: PHYSICS ONLY"/>
          <p:cNvSpPr txBox="1"/>
          <p:nvPr/>
        </p:nvSpPr>
        <p:spPr>
          <a:xfrm>
            <a:off x="777240" y="4873752"/>
            <a:ext cx="2377440" cy="34747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ONLY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3291840" y="4873752"/>
            <a:ext cx="7772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Separate Physics (8463) only – Combined Science students can skip these.</a:t>
            </a:r>
            <a:endParaRPr lang="en-US" sz="1400" dirty="0"/>
          </a:p>
        </p:txBody>
      </p:sp>
      <p:sp>
        <p:nvSpPr>
          <p:cNvPr id="20" name="Label: HIGHER TIER"/>
          <p:cNvSpPr txBox="1"/>
          <p:nvPr/>
        </p:nvSpPr>
        <p:spPr>
          <a:xfrm>
            <a:off x="777240" y="5312664"/>
            <a:ext cx="237744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HIGHER TIER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3291840" y="5312664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Only tested on Higher tier papers. (SPEC: RECALL / GIVEN shows how the specification lists it.)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61447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bg2"/>
                </a:solidFill>
              </a:rPr>
              <a:t>Source: AQA news, 'GCSE Maths and GCSE Sciences formulae and equation sheets for 2027 and 2028 onwards' (1 September 2026), and Ofqual's decisions.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examiners say</a:t>
            </a:r>
            <a:endParaRPr lang="en-US" sz="34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Examiner card 1"/>
          <p:cNvSpPr/>
          <p:nvPr/>
        </p:nvSpPr>
        <p:spPr>
          <a:xfrm>
            <a:off x="548640" y="137160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6" name="Convert first circle"/>
          <p:cNvSpPr/>
          <p:nvPr/>
        </p:nvSpPr>
        <p:spPr>
          <a:xfrm>
            <a:off x="749808" y="1572768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7" name="Convert first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714500"/>
            <a:ext cx="283464" cy="28346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63040" y="1572768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Convert first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2286000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Not converting – or mis-converting – kW, mA, cm, nm and minutes was the commonest way to drop a mark on straightforward calculations.</a:t>
            </a:r>
            <a:endParaRPr lang="en-US" sz="1400" dirty="0"/>
          </a:p>
        </p:txBody>
      </p:sp>
      <p:sp>
        <p:nvSpPr>
          <p:cNvPr id="10" name="Examiner card 2"/>
          <p:cNvSpPr/>
          <p:nvPr/>
        </p:nvSpPr>
        <p:spPr>
          <a:xfrm>
            <a:off x="4322978" y="137160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11" name="Square the right thing circle"/>
          <p:cNvSpPr/>
          <p:nvPr/>
        </p:nvSpPr>
        <p:spPr>
          <a:xfrm>
            <a:off x="4524146" y="1572768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2" name="Square the right thing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878" y="1714500"/>
            <a:ext cx="283464" cy="28346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237378" y="1572768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Square the right thing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4524146" y="2286000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In P = I²R many students didn't square the current, scoring zero for the substitution and rearrangement.</a:t>
            </a:r>
            <a:endParaRPr lang="en-US" sz="1400" dirty="0"/>
          </a:p>
        </p:txBody>
      </p:sp>
      <p:sp>
        <p:nvSpPr>
          <p:cNvPr id="15" name="Examiner card 3"/>
          <p:cNvSpPr/>
          <p:nvPr/>
        </p:nvSpPr>
        <p:spPr>
          <a:xfrm>
            <a:off x="8097317" y="1371600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16" name="Pick the right version circle"/>
          <p:cNvSpPr/>
          <p:nvPr/>
        </p:nvSpPr>
        <p:spPr>
          <a:xfrm>
            <a:off x="8298485" y="1572768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7" name="Pick the right version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217" y="1714500"/>
            <a:ext cx="283464" cy="28346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011717" y="1572768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Pick the right version</a:t>
            </a:r>
            <a:endParaRPr lang="en-US" sz="1700" dirty="0"/>
          </a:p>
        </p:txBody>
      </p:sp>
      <p:sp>
        <p:nvSpPr>
          <p:cNvPr id="19" name="Text 14"/>
          <p:cNvSpPr txBox="1"/>
          <p:nvPr/>
        </p:nvSpPr>
        <p:spPr>
          <a:xfrm>
            <a:off x="8298485" y="2286000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Using the power version of the efficiency equation when the energy version was asked for scored zero.</a:t>
            </a:r>
            <a:endParaRPr lang="en-US" sz="1400" dirty="0"/>
          </a:p>
        </p:txBody>
      </p:sp>
      <p:sp>
        <p:nvSpPr>
          <p:cNvPr id="20" name="Examiner card 4"/>
          <p:cNvSpPr/>
          <p:nvPr/>
        </p:nvSpPr>
        <p:spPr>
          <a:xfrm>
            <a:off x="548640" y="3675888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21" name="Graphs aren't s = vt circle"/>
          <p:cNvSpPr/>
          <p:nvPr/>
        </p:nvSpPr>
        <p:spPr>
          <a:xfrm>
            <a:off x="749808" y="387705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2" name="Graphs aren't s = vt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40" y="4018788"/>
            <a:ext cx="283464" cy="283464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463040" y="3877056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Graphs aren't s = vt</a:t>
            </a:r>
            <a:endParaRPr lang="en-US" sz="1700" dirty="0"/>
          </a:p>
        </p:txBody>
      </p:sp>
      <p:sp>
        <p:nvSpPr>
          <p:cNvPr id="24" name="Text 18"/>
          <p:cNvSpPr txBox="1"/>
          <p:nvPr/>
        </p:nvSpPr>
        <p:spPr>
          <a:xfrm>
            <a:off x="749808" y="4590288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If the speed changes, distance is the area under the graph. 34% scored zero by using distance = speed × time.</a:t>
            </a:r>
            <a:endParaRPr lang="en-US" sz="1400" dirty="0"/>
          </a:p>
        </p:txBody>
      </p:sp>
      <p:sp>
        <p:nvSpPr>
          <p:cNvPr id="25" name="Examiner card 5"/>
          <p:cNvSpPr/>
          <p:nvPr/>
        </p:nvSpPr>
        <p:spPr>
          <a:xfrm>
            <a:off x="4322978" y="3675888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26" name="Don't change kg to g circle"/>
          <p:cNvSpPr/>
          <p:nvPr/>
        </p:nvSpPr>
        <p:spPr>
          <a:xfrm>
            <a:off x="4524146" y="387705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7" name="Don't change kg to g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5878" y="4018788"/>
            <a:ext cx="283464" cy="283464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5237378" y="3877056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Don't change kg to g</a:t>
            </a:r>
            <a:endParaRPr lang="en-US" sz="1700" dirty="0"/>
          </a:p>
        </p:txBody>
      </p:sp>
      <p:sp>
        <p:nvSpPr>
          <p:cNvPr id="29" name="Text 22"/>
          <p:cNvSpPr txBox="1"/>
          <p:nvPr/>
        </p:nvSpPr>
        <p:spPr>
          <a:xfrm>
            <a:off x="4524146" y="4590288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Changing mass to grams was a physics error on Higher tier – zero for the rest of the calculation.</a:t>
            </a:r>
            <a:endParaRPr lang="en-US" sz="1400" dirty="0"/>
          </a:p>
        </p:txBody>
      </p:sp>
      <p:sp>
        <p:nvSpPr>
          <p:cNvPr id="30" name="Examiner card 6"/>
          <p:cNvSpPr/>
          <p:nvPr/>
        </p:nvSpPr>
        <p:spPr>
          <a:xfrm>
            <a:off x="8097317" y="3675888"/>
            <a:ext cx="3545738" cy="2103120"/>
          </a:xfrm>
          <a:prstGeom prst="roundRect">
            <a:avLst>
              <a:gd name="adj" fmla="val 6087"/>
            </a:avLst>
          </a:prstGeom>
          <a:solidFill>
            <a:schemeClr val="tx2"/>
          </a:solidFill>
          <a:ln/>
        </p:spPr>
      </p:sp>
      <p:sp>
        <p:nvSpPr>
          <p:cNvPr id="31" name="Show the substitution circle"/>
          <p:cNvSpPr/>
          <p:nvPr/>
        </p:nvSpPr>
        <p:spPr>
          <a:xfrm>
            <a:off x="8298485" y="387705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2" name="Show the substitu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0217" y="4018788"/>
            <a:ext cx="283464" cy="283464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9011717" y="3877056"/>
            <a:ext cx="24941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Show the substitution</a:t>
            </a:r>
            <a:endParaRPr lang="en-US" sz="1700" dirty="0"/>
          </a:p>
        </p:txBody>
      </p:sp>
      <p:sp>
        <p:nvSpPr>
          <p:cNvPr id="34" name="Text 26"/>
          <p:cNvSpPr txBox="1"/>
          <p:nvPr/>
        </p:nvSpPr>
        <p:spPr>
          <a:xfrm>
            <a:off x="8298485" y="4590288"/>
            <a:ext cx="314340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With v² − u² = 2as, students who didn't write out the substitution often subtracted wrongly or forgot to square root.</a:t>
            </a:r>
            <a:endParaRPr lang="en-US" sz="1400" dirty="0"/>
          </a:p>
        </p:txBody>
      </p:sp>
      <p:sp>
        <p:nvSpPr>
          <p:cNvPr id="35" name="Text 27"/>
          <p:cNvSpPr txBox="1"/>
          <p:nvPr/>
        </p:nvSpPr>
        <p:spPr>
          <a:xfrm>
            <a:off x="548640" y="6172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bg2"/>
                </a:solidFill>
              </a:rPr>
              <a:t>Source: AQA GCSE Physics (8463) Reports on the Examination, June 2023, Papers 1H and 2H (paraphrased).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Units and prefixes</a:t>
            </a:r>
            <a:endParaRPr lang="en-US" sz="34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7" name="Prefix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676656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005840"/>
                <a:gridCol w="1920240"/>
                <a:gridCol w="265176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D1321"/>
                          </a:solidFill>
                        </a:rPr>
                        <a:t>Prefix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3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D1321"/>
                          </a:solidFill>
                        </a:rPr>
                        <a:t>Symbol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3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D1321"/>
                          </a:solidFill>
                        </a:rPr>
                        <a:t>Multiply by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3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0D1321"/>
                          </a:solidFill>
                        </a:rPr>
                        <a:t>Example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3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giga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G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× 1 000 000 000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2 GW = 2 000 000 000 W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mega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M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× 1 000 000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3.5 MJ = 3 500 000 J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kilo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k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× 1000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2.0 kW = 2000 W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centi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c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÷ 100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15 cm = 0.15 m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milli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m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÷ 1000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250 mA = 0.25 A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micro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μ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÷ 1 000 000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40 μm = 0.000 04 m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nano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n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÷ 1 000 000 000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500 nm = 5.0 × 10⁻⁷ m</a:t>
                      </a:r>
                      <a:endParaRPr lang="en-US" sz="1400" dirty="0"/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</a:tbl>
          </a:graphicData>
        </a:graphic>
      </p:graphicFrame>
      <p:sp>
        <p:nvSpPr>
          <p:cNvPr id="6" name="Time card"/>
          <p:cNvSpPr/>
          <p:nvPr/>
        </p:nvSpPr>
        <p:spPr>
          <a:xfrm>
            <a:off x="7543800" y="1371600"/>
            <a:ext cx="4099255" cy="3803904"/>
          </a:xfrm>
          <a:prstGeom prst="roundRect">
            <a:avLst>
              <a:gd name="adj" fmla="val 3365"/>
            </a:avLst>
          </a:prstGeom>
          <a:solidFill>
            <a:schemeClr val="tx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0" y="1508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TIME AND MASS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772400" y="1874520"/>
            <a:ext cx="365760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1 minute = </a:t>
            </a:r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5"/>
                </a:solidFill>
              </a:rPr>
              <a:t>60 s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1 hour = </a:t>
            </a:r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5"/>
                </a:solidFill>
              </a:rPr>
              <a:t>3600 s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1 day = </a:t>
            </a:r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5"/>
                </a:solidFill>
              </a:rPr>
              <a:t>86 400 s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1 kg = 1000 g → g ÷ 1000 = kg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1 m³ = 1 000 000 cm³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39496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chemeClr val="bg2"/>
                </a:solidFill>
              </a:rPr>
              <a:t>Standard SI units: kilograms, metres, seconds, joules, watts, amps, volts, ohms, newtons, pascals. Convert to these at the I (Insert) step of FIFA.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Combined Science: all your equations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Every equation on the Combined Science sheet. HT = Higher tier only. Tap to open.</a:t>
            </a:r>
            <a:endParaRPr lang="en-US" sz="15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Checklist tile Kinetic energy"/>
          <p:cNvSpPr/>
          <p:nvPr/>
        </p:nvSpPr>
        <p:spPr>
          <a:xfrm>
            <a:off x="548640" y="1645920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2"/>
          </a:solidFill>
          <a:ln/>
        </p:spPr>
      </p:sp>
      <p:sp>
        <p:nvSpPr>
          <p:cNvPr id="7" name="Topic strip"/>
          <p:cNvSpPr/>
          <p:nvPr/>
        </p:nvSpPr>
        <p:spPr>
          <a:xfrm>
            <a:off x="548640" y="1719072"/>
            <a:ext cx="82296" cy="43499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49808" y="1682496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Kinetic energy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1907504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4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m v</a:t>
            </a:r>
            <a:pPr indent="0" marL="0">
              <a:buNone/>
            </a:pPr>
            <a:r>
              <a:rPr lang="en-US" sz="14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Link: Kinetic energy">
            <a:hlinkClick r:id="rId2" tooltip="Kinetic energy" action="ppaction://hlinksldjump"/>
          </p:cNvPr>
          <p:cNvSpPr/>
          <p:nvPr/>
        </p:nvSpPr>
        <p:spPr>
          <a:xfrm>
            <a:off x="548640" y="1645920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Checklist tile Gravitational potential energy"/>
          <p:cNvSpPr/>
          <p:nvPr/>
        </p:nvSpPr>
        <p:spPr>
          <a:xfrm>
            <a:off x="548640" y="2318657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2" name="Topic strip"/>
          <p:cNvSpPr/>
          <p:nvPr/>
        </p:nvSpPr>
        <p:spPr>
          <a:xfrm>
            <a:off x="548640" y="2391809"/>
            <a:ext cx="82296" cy="43499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49808" y="2355233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Gravitational potential energy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2580241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4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 g h</a:t>
            </a:r>
            <a:endParaRPr lang="en-US" sz="1400" dirty="0"/>
          </a:p>
        </p:txBody>
      </p:sp>
      <p:sp>
        <p:nvSpPr>
          <p:cNvPr id="15" name="Link: Gravitational potential energy">
            <a:hlinkClick r:id="rId3" tooltip="Gravitational potential energy" action="ppaction://hlinksldjump"/>
          </p:cNvPr>
          <p:cNvSpPr/>
          <p:nvPr/>
        </p:nvSpPr>
        <p:spPr>
          <a:xfrm>
            <a:off x="548640" y="2318657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hecklist tile Elastic potential energy"/>
          <p:cNvSpPr/>
          <p:nvPr/>
        </p:nvSpPr>
        <p:spPr>
          <a:xfrm>
            <a:off x="548640" y="2991394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7" name="Topic strip"/>
          <p:cNvSpPr/>
          <p:nvPr/>
        </p:nvSpPr>
        <p:spPr>
          <a:xfrm>
            <a:off x="548640" y="3064546"/>
            <a:ext cx="82296" cy="43499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49808" y="3027970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Elastic potential energy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749808" y="3252978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4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k e</a:t>
            </a:r>
            <a:pPr indent="0" marL="0">
              <a:buNone/>
            </a:pPr>
            <a:r>
              <a:rPr lang="en-US" sz="14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Link: Elastic potential energy">
            <a:hlinkClick r:id="rId4" tooltip="Elastic potential energy" action="ppaction://hlinksldjump"/>
          </p:cNvPr>
          <p:cNvSpPr/>
          <p:nvPr/>
        </p:nvSpPr>
        <p:spPr>
          <a:xfrm>
            <a:off x="548640" y="2991394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Checklist tile Specific heat capacity"/>
          <p:cNvSpPr/>
          <p:nvPr/>
        </p:nvSpPr>
        <p:spPr>
          <a:xfrm>
            <a:off x="548640" y="3664131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2" name="Topic strip"/>
          <p:cNvSpPr/>
          <p:nvPr/>
        </p:nvSpPr>
        <p:spPr>
          <a:xfrm>
            <a:off x="548640" y="3737283"/>
            <a:ext cx="82296" cy="43499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9808" y="3700707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Specific heat capacity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49808" y="3925715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 = m c Δθ</a:t>
            </a:r>
            <a:endParaRPr lang="en-US" sz="1400" dirty="0"/>
          </a:p>
        </p:txBody>
      </p:sp>
      <p:sp>
        <p:nvSpPr>
          <p:cNvPr id="25" name="Link: Specific heat capacity">
            <a:hlinkClick r:id="rId5" tooltip="Specific heat capacity" action="ppaction://hlinksldjump"/>
          </p:cNvPr>
          <p:cNvSpPr/>
          <p:nvPr/>
        </p:nvSpPr>
        <p:spPr>
          <a:xfrm>
            <a:off x="548640" y="3664131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6" name="Checklist tile Power (energy)"/>
          <p:cNvSpPr/>
          <p:nvPr/>
        </p:nvSpPr>
        <p:spPr>
          <a:xfrm>
            <a:off x="548640" y="4336869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7" name="Topic strip"/>
          <p:cNvSpPr/>
          <p:nvPr/>
        </p:nvSpPr>
        <p:spPr>
          <a:xfrm>
            <a:off x="548640" y="4410021"/>
            <a:ext cx="82296" cy="43499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749808" y="4373445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Power (energy)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49808" y="4598452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E / t</a:t>
            </a:r>
            <a:endParaRPr lang="en-US" sz="1400" dirty="0"/>
          </a:p>
        </p:txBody>
      </p:sp>
      <p:sp>
        <p:nvSpPr>
          <p:cNvPr id="30" name="Link: Power (energy)">
            <a:hlinkClick r:id="rId6" tooltip="Power (energy)" action="ppaction://hlinksldjump"/>
          </p:cNvPr>
          <p:cNvSpPr/>
          <p:nvPr/>
        </p:nvSpPr>
        <p:spPr>
          <a:xfrm>
            <a:off x="548640" y="4336869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1" name="Checklist tile Power (work done)"/>
          <p:cNvSpPr/>
          <p:nvPr/>
        </p:nvSpPr>
        <p:spPr>
          <a:xfrm>
            <a:off x="548640" y="5009606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2" name="Topic strip"/>
          <p:cNvSpPr/>
          <p:nvPr/>
        </p:nvSpPr>
        <p:spPr>
          <a:xfrm>
            <a:off x="548640" y="5082758"/>
            <a:ext cx="82296" cy="43499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49808" y="5046182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Power (work done)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49808" y="5271189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W / t</a:t>
            </a:r>
            <a:endParaRPr lang="en-US" sz="1400" dirty="0"/>
          </a:p>
        </p:txBody>
      </p:sp>
      <p:sp>
        <p:nvSpPr>
          <p:cNvPr id="35" name="Link: Power (work done)">
            <a:hlinkClick r:id="rId7" tooltip="Power (work done)" action="ppaction://hlinksldjump"/>
          </p:cNvPr>
          <p:cNvSpPr/>
          <p:nvPr/>
        </p:nvSpPr>
        <p:spPr>
          <a:xfrm>
            <a:off x="548640" y="5009606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6" name="Checklist tile Efficiency"/>
          <p:cNvSpPr/>
          <p:nvPr/>
        </p:nvSpPr>
        <p:spPr>
          <a:xfrm>
            <a:off x="548640" y="5682343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7" name="Topic strip"/>
          <p:cNvSpPr/>
          <p:nvPr/>
        </p:nvSpPr>
        <p:spPr>
          <a:xfrm>
            <a:off x="548640" y="5755495"/>
            <a:ext cx="82296" cy="434993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749808" y="5718919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Efficiency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49808" y="5943927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 = useful ÷ total</a:t>
            </a:r>
            <a:endParaRPr lang="en-US" sz="1150" dirty="0"/>
          </a:p>
        </p:txBody>
      </p:sp>
      <p:sp>
        <p:nvSpPr>
          <p:cNvPr id="40" name="Link: Efficiency">
            <a:hlinkClick r:id="rId8" tooltip="Efficiency" action="ppaction://hlinksldjump"/>
          </p:cNvPr>
          <p:cNvSpPr/>
          <p:nvPr/>
        </p:nvSpPr>
        <p:spPr>
          <a:xfrm>
            <a:off x="548640" y="5682343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1" name="Checklist tile Charge flow"/>
          <p:cNvSpPr/>
          <p:nvPr/>
        </p:nvSpPr>
        <p:spPr>
          <a:xfrm>
            <a:off x="3345104" y="1645920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2" name="Topic strip"/>
          <p:cNvSpPr/>
          <p:nvPr/>
        </p:nvSpPr>
        <p:spPr>
          <a:xfrm>
            <a:off x="3345104" y="1719072"/>
            <a:ext cx="82296" cy="434993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3546272" y="1682496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Charge flow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3546272" y="1907504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I t</a:t>
            </a:r>
            <a:endParaRPr lang="en-US" sz="1400" dirty="0"/>
          </a:p>
        </p:txBody>
      </p:sp>
      <p:sp>
        <p:nvSpPr>
          <p:cNvPr id="45" name="Link: Charge flow">
            <a:hlinkClick r:id="rId9" tooltip="Charge flow" action="ppaction://hlinksldjump"/>
          </p:cNvPr>
          <p:cNvSpPr/>
          <p:nvPr/>
        </p:nvSpPr>
        <p:spPr>
          <a:xfrm>
            <a:off x="3345104" y="1645920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6" name="Checklist tile Potential difference and resistance"/>
          <p:cNvSpPr/>
          <p:nvPr/>
        </p:nvSpPr>
        <p:spPr>
          <a:xfrm>
            <a:off x="3345104" y="2318657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7" name="Topic strip"/>
          <p:cNvSpPr/>
          <p:nvPr/>
        </p:nvSpPr>
        <p:spPr>
          <a:xfrm>
            <a:off x="3345104" y="2391809"/>
            <a:ext cx="82296" cy="434993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3546272" y="2355233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Potential difference and resistance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3546272" y="2580241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I R</a:t>
            </a:r>
            <a:endParaRPr lang="en-US" sz="1400" dirty="0"/>
          </a:p>
        </p:txBody>
      </p:sp>
      <p:sp>
        <p:nvSpPr>
          <p:cNvPr id="50" name="Link: Potential difference and resistance">
            <a:hlinkClick r:id="rId10" tooltip="Potential difference and resistance" action="ppaction://hlinksldjump"/>
          </p:cNvPr>
          <p:cNvSpPr/>
          <p:nvPr/>
        </p:nvSpPr>
        <p:spPr>
          <a:xfrm>
            <a:off x="3345104" y="2318657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1" name="Checklist tile Power (p.d. and current)"/>
          <p:cNvSpPr/>
          <p:nvPr/>
        </p:nvSpPr>
        <p:spPr>
          <a:xfrm>
            <a:off x="3345104" y="2991394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2" name="Topic strip"/>
          <p:cNvSpPr/>
          <p:nvPr/>
        </p:nvSpPr>
        <p:spPr>
          <a:xfrm>
            <a:off x="3345104" y="3064546"/>
            <a:ext cx="82296" cy="434993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3546272" y="3027970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Power (p.d. and current)</a:t>
            </a:r>
            <a:endParaRPr lang="en-US" sz="1050" dirty="0"/>
          </a:p>
        </p:txBody>
      </p:sp>
      <p:sp>
        <p:nvSpPr>
          <p:cNvPr id="54" name="Text 52"/>
          <p:cNvSpPr txBox="1"/>
          <p:nvPr/>
        </p:nvSpPr>
        <p:spPr>
          <a:xfrm>
            <a:off x="3546272" y="3252978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 I</a:t>
            </a:r>
            <a:endParaRPr lang="en-US" sz="1400" dirty="0"/>
          </a:p>
        </p:txBody>
      </p:sp>
      <p:sp>
        <p:nvSpPr>
          <p:cNvPr id="55" name="Link: Power (p.d. and current)">
            <a:hlinkClick r:id="rId11" tooltip="Power (p.d. and current)" action="ppaction://hlinksldjump"/>
          </p:cNvPr>
          <p:cNvSpPr/>
          <p:nvPr/>
        </p:nvSpPr>
        <p:spPr>
          <a:xfrm>
            <a:off x="3345104" y="2991394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6" name="Checklist tile Power (current and resistance)"/>
          <p:cNvSpPr/>
          <p:nvPr/>
        </p:nvSpPr>
        <p:spPr>
          <a:xfrm>
            <a:off x="3345104" y="3664131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2"/>
          </a:solidFill>
          <a:ln/>
        </p:spPr>
      </p:sp>
      <p:sp>
        <p:nvSpPr>
          <p:cNvPr id="57" name="Topic strip"/>
          <p:cNvSpPr/>
          <p:nvPr/>
        </p:nvSpPr>
        <p:spPr>
          <a:xfrm>
            <a:off x="3345104" y="3737283"/>
            <a:ext cx="82296" cy="434993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58" name="Text 56"/>
          <p:cNvSpPr txBox="1"/>
          <p:nvPr/>
        </p:nvSpPr>
        <p:spPr>
          <a:xfrm>
            <a:off x="3546272" y="3700707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Power (current and resistance)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3546272" y="3925715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</a:t>
            </a:r>
            <a:pPr indent="0" marL="0">
              <a:buNone/>
            </a:pPr>
            <a:r>
              <a:rPr lang="en-US" sz="14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</a:t>
            </a:r>
            <a:endParaRPr lang="en-US" sz="1400" dirty="0"/>
          </a:p>
        </p:txBody>
      </p:sp>
      <p:sp>
        <p:nvSpPr>
          <p:cNvPr id="60" name="Link: Power (current and resistance)">
            <a:hlinkClick r:id="rId12" tooltip="Power (current and resistance)" action="ppaction://hlinksldjump"/>
          </p:cNvPr>
          <p:cNvSpPr/>
          <p:nvPr/>
        </p:nvSpPr>
        <p:spPr>
          <a:xfrm>
            <a:off x="3345104" y="3664131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1" name="Checklist tile Energy (power and time)"/>
          <p:cNvSpPr/>
          <p:nvPr/>
        </p:nvSpPr>
        <p:spPr>
          <a:xfrm>
            <a:off x="3345104" y="4336869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2" name="Topic strip"/>
          <p:cNvSpPr/>
          <p:nvPr/>
        </p:nvSpPr>
        <p:spPr>
          <a:xfrm>
            <a:off x="3345104" y="4410021"/>
            <a:ext cx="82296" cy="434993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3546272" y="4373445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Energy (power and time)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3546272" y="4598452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 t</a:t>
            </a:r>
            <a:endParaRPr lang="en-US" sz="1400" dirty="0"/>
          </a:p>
        </p:txBody>
      </p:sp>
      <p:sp>
        <p:nvSpPr>
          <p:cNvPr id="65" name="Link: Energy (power and time)">
            <a:hlinkClick r:id="rId13" tooltip="Energy (power and time)" action="ppaction://hlinksldjump"/>
          </p:cNvPr>
          <p:cNvSpPr/>
          <p:nvPr/>
        </p:nvSpPr>
        <p:spPr>
          <a:xfrm>
            <a:off x="3345104" y="4336869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6" name="Checklist tile Energy (charge and p.d.)"/>
          <p:cNvSpPr/>
          <p:nvPr/>
        </p:nvSpPr>
        <p:spPr>
          <a:xfrm>
            <a:off x="3345104" y="5009606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7" name="Topic strip"/>
          <p:cNvSpPr/>
          <p:nvPr/>
        </p:nvSpPr>
        <p:spPr>
          <a:xfrm>
            <a:off x="3345104" y="5082758"/>
            <a:ext cx="82296" cy="434993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68" name="Text 66"/>
          <p:cNvSpPr txBox="1"/>
          <p:nvPr/>
        </p:nvSpPr>
        <p:spPr>
          <a:xfrm>
            <a:off x="3546272" y="5046182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Energy (charge and p.d.)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3546272" y="5271189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Q V</a:t>
            </a:r>
            <a:endParaRPr lang="en-US" sz="1400" dirty="0"/>
          </a:p>
        </p:txBody>
      </p:sp>
      <p:sp>
        <p:nvSpPr>
          <p:cNvPr id="70" name="Link: Energy (charge and p.d.)">
            <a:hlinkClick r:id="rId14" tooltip="Energy (charge and p.d.)" action="ppaction://hlinksldjump"/>
          </p:cNvPr>
          <p:cNvSpPr/>
          <p:nvPr/>
        </p:nvSpPr>
        <p:spPr>
          <a:xfrm>
            <a:off x="3345104" y="5009606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1" name="Checklist tile Density"/>
          <p:cNvSpPr/>
          <p:nvPr/>
        </p:nvSpPr>
        <p:spPr>
          <a:xfrm>
            <a:off x="3345104" y="5682343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2" name="Topic strip"/>
          <p:cNvSpPr/>
          <p:nvPr/>
        </p:nvSpPr>
        <p:spPr>
          <a:xfrm>
            <a:off x="3345104" y="5755495"/>
            <a:ext cx="82296" cy="434993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73" name="Text 71"/>
          <p:cNvSpPr txBox="1"/>
          <p:nvPr/>
        </p:nvSpPr>
        <p:spPr>
          <a:xfrm>
            <a:off x="3546272" y="5718919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Density</a:t>
            </a:r>
            <a:endParaRPr lang="en-US" sz="1050" dirty="0"/>
          </a:p>
        </p:txBody>
      </p:sp>
      <p:sp>
        <p:nvSpPr>
          <p:cNvPr id="74" name="Text 72"/>
          <p:cNvSpPr txBox="1"/>
          <p:nvPr/>
        </p:nvSpPr>
        <p:spPr>
          <a:xfrm>
            <a:off x="3546272" y="5943927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m / V</a:t>
            </a:r>
            <a:endParaRPr lang="en-US" sz="1400" dirty="0"/>
          </a:p>
        </p:txBody>
      </p:sp>
      <p:sp>
        <p:nvSpPr>
          <p:cNvPr id="75" name="Link: Density">
            <a:hlinkClick r:id="rId15" tooltip="Density" action="ppaction://hlinksldjump"/>
          </p:cNvPr>
          <p:cNvSpPr/>
          <p:nvPr/>
        </p:nvSpPr>
        <p:spPr>
          <a:xfrm>
            <a:off x="3345104" y="5682343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6" name="Checklist tile Specific latent heat"/>
          <p:cNvSpPr/>
          <p:nvPr/>
        </p:nvSpPr>
        <p:spPr>
          <a:xfrm>
            <a:off x="6141568" y="1645920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7" name="Topic strip"/>
          <p:cNvSpPr/>
          <p:nvPr/>
        </p:nvSpPr>
        <p:spPr>
          <a:xfrm>
            <a:off x="6141568" y="1719072"/>
            <a:ext cx="82296" cy="434993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78" name="Text 76"/>
          <p:cNvSpPr txBox="1"/>
          <p:nvPr/>
        </p:nvSpPr>
        <p:spPr>
          <a:xfrm>
            <a:off x="6342736" y="1682496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Specific latent heat</a:t>
            </a:r>
            <a:endParaRPr lang="en-US" sz="1050" dirty="0"/>
          </a:p>
        </p:txBody>
      </p:sp>
      <p:sp>
        <p:nvSpPr>
          <p:cNvPr id="79" name="Text 77"/>
          <p:cNvSpPr txBox="1"/>
          <p:nvPr/>
        </p:nvSpPr>
        <p:spPr>
          <a:xfrm>
            <a:off x="6342736" y="1907504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m L</a:t>
            </a:r>
            <a:endParaRPr lang="en-US" sz="1400" dirty="0"/>
          </a:p>
        </p:txBody>
      </p:sp>
      <p:sp>
        <p:nvSpPr>
          <p:cNvPr id="80" name="Link: Specific latent heat">
            <a:hlinkClick r:id="rId16" tooltip="Specific latent heat" action="ppaction://hlinksldjump"/>
          </p:cNvPr>
          <p:cNvSpPr/>
          <p:nvPr/>
        </p:nvSpPr>
        <p:spPr>
          <a:xfrm>
            <a:off x="6141568" y="1645920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1" name="Checklist tile Weight"/>
          <p:cNvSpPr/>
          <p:nvPr/>
        </p:nvSpPr>
        <p:spPr>
          <a:xfrm>
            <a:off x="6141568" y="2318657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82" name="Topic strip"/>
          <p:cNvSpPr/>
          <p:nvPr/>
        </p:nvSpPr>
        <p:spPr>
          <a:xfrm>
            <a:off x="6141568" y="2391809"/>
            <a:ext cx="82296" cy="434993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83" name="Text 81"/>
          <p:cNvSpPr txBox="1"/>
          <p:nvPr/>
        </p:nvSpPr>
        <p:spPr>
          <a:xfrm>
            <a:off x="6342736" y="2355233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Weight</a:t>
            </a:r>
            <a:endParaRPr lang="en-US" sz="1050" dirty="0"/>
          </a:p>
        </p:txBody>
      </p:sp>
      <p:sp>
        <p:nvSpPr>
          <p:cNvPr id="84" name="Text 82"/>
          <p:cNvSpPr txBox="1"/>
          <p:nvPr/>
        </p:nvSpPr>
        <p:spPr>
          <a:xfrm>
            <a:off x="6342736" y="2580241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m g</a:t>
            </a:r>
            <a:endParaRPr lang="en-US" sz="1400" dirty="0"/>
          </a:p>
        </p:txBody>
      </p:sp>
      <p:sp>
        <p:nvSpPr>
          <p:cNvPr id="85" name="Link: Weight">
            <a:hlinkClick r:id="rId17" tooltip="Weight" action="ppaction://hlinksldjump"/>
          </p:cNvPr>
          <p:cNvSpPr/>
          <p:nvPr/>
        </p:nvSpPr>
        <p:spPr>
          <a:xfrm>
            <a:off x="6141568" y="2318657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6" name="Checklist tile Work done"/>
          <p:cNvSpPr/>
          <p:nvPr/>
        </p:nvSpPr>
        <p:spPr>
          <a:xfrm>
            <a:off x="6141568" y="2991394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87" name="Topic strip"/>
          <p:cNvSpPr/>
          <p:nvPr/>
        </p:nvSpPr>
        <p:spPr>
          <a:xfrm>
            <a:off x="6141568" y="3064546"/>
            <a:ext cx="82296" cy="434993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88" name="Text 86"/>
          <p:cNvSpPr txBox="1"/>
          <p:nvPr/>
        </p:nvSpPr>
        <p:spPr>
          <a:xfrm>
            <a:off x="6342736" y="3027970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Work done</a:t>
            </a:r>
            <a:endParaRPr lang="en-US" sz="1050" dirty="0"/>
          </a:p>
        </p:txBody>
      </p:sp>
      <p:sp>
        <p:nvSpPr>
          <p:cNvPr id="89" name="Text 87"/>
          <p:cNvSpPr txBox="1"/>
          <p:nvPr/>
        </p:nvSpPr>
        <p:spPr>
          <a:xfrm>
            <a:off x="6342736" y="3252978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 s</a:t>
            </a:r>
            <a:endParaRPr lang="en-US" sz="1400" dirty="0"/>
          </a:p>
        </p:txBody>
      </p:sp>
      <p:sp>
        <p:nvSpPr>
          <p:cNvPr id="90" name="Link: Work done">
            <a:hlinkClick r:id="rId18" tooltip="Work done" action="ppaction://hlinksldjump"/>
          </p:cNvPr>
          <p:cNvSpPr/>
          <p:nvPr/>
        </p:nvSpPr>
        <p:spPr>
          <a:xfrm>
            <a:off x="6141568" y="2991394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1" name="Checklist tile Spring force"/>
          <p:cNvSpPr/>
          <p:nvPr/>
        </p:nvSpPr>
        <p:spPr>
          <a:xfrm>
            <a:off x="6141568" y="3664131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2" name="Topic strip"/>
          <p:cNvSpPr/>
          <p:nvPr/>
        </p:nvSpPr>
        <p:spPr>
          <a:xfrm>
            <a:off x="6141568" y="3737283"/>
            <a:ext cx="82296" cy="434993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93" name="Text 91"/>
          <p:cNvSpPr txBox="1"/>
          <p:nvPr/>
        </p:nvSpPr>
        <p:spPr>
          <a:xfrm>
            <a:off x="6342736" y="3700707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Spring force</a:t>
            </a:r>
            <a:endParaRPr lang="en-US" sz="1050" dirty="0"/>
          </a:p>
        </p:txBody>
      </p:sp>
      <p:sp>
        <p:nvSpPr>
          <p:cNvPr id="94" name="Text 92"/>
          <p:cNvSpPr txBox="1"/>
          <p:nvPr/>
        </p:nvSpPr>
        <p:spPr>
          <a:xfrm>
            <a:off x="6342736" y="3925715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 e</a:t>
            </a:r>
            <a:endParaRPr lang="en-US" sz="1400" dirty="0"/>
          </a:p>
        </p:txBody>
      </p:sp>
      <p:sp>
        <p:nvSpPr>
          <p:cNvPr id="95" name="Link: Spring force">
            <a:hlinkClick r:id="rId19" tooltip="Spring force" action="ppaction://hlinksldjump"/>
          </p:cNvPr>
          <p:cNvSpPr/>
          <p:nvPr/>
        </p:nvSpPr>
        <p:spPr>
          <a:xfrm>
            <a:off x="6141568" y="3664131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6" name="Checklist tile Distance, speed and time"/>
          <p:cNvSpPr/>
          <p:nvPr/>
        </p:nvSpPr>
        <p:spPr>
          <a:xfrm>
            <a:off x="6141568" y="4336869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7" name="Topic strip"/>
          <p:cNvSpPr/>
          <p:nvPr/>
        </p:nvSpPr>
        <p:spPr>
          <a:xfrm>
            <a:off x="6141568" y="4410021"/>
            <a:ext cx="82296" cy="434993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98" name="Text 96"/>
          <p:cNvSpPr txBox="1"/>
          <p:nvPr/>
        </p:nvSpPr>
        <p:spPr>
          <a:xfrm>
            <a:off x="6342736" y="4373445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Distance, speed and time</a:t>
            </a:r>
            <a:endParaRPr lang="en-US" sz="1050" dirty="0"/>
          </a:p>
        </p:txBody>
      </p:sp>
      <p:sp>
        <p:nvSpPr>
          <p:cNvPr id="99" name="Text 97"/>
          <p:cNvSpPr txBox="1"/>
          <p:nvPr/>
        </p:nvSpPr>
        <p:spPr>
          <a:xfrm>
            <a:off x="6342736" y="4598452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v t</a:t>
            </a:r>
            <a:endParaRPr lang="en-US" sz="1400" dirty="0"/>
          </a:p>
        </p:txBody>
      </p:sp>
      <p:sp>
        <p:nvSpPr>
          <p:cNvPr id="100" name="Link: Distance, speed and time">
            <a:hlinkClick r:id="rId20" tooltip="Distance, speed and time" action="ppaction://hlinksldjump"/>
          </p:cNvPr>
          <p:cNvSpPr/>
          <p:nvPr/>
        </p:nvSpPr>
        <p:spPr>
          <a:xfrm>
            <a:off x="6141568" y="4336869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1" name="Checklist tile Acceleration"/>
          <p:cNvSpPr/>
          <p:nvPr/>
        </p:nvSpPr>
        <p:spPr>
          <a:xfrm>
            <a:off x="6141568" y="5009606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02" name="Topic strip"/>
          <p:cNvSpPr/>
          <p:nvPr/>
        </p:nvSpPr>
        <p:spPr>
          <a:xfrm>
            <a:off x="6141568" y="5082758"/>
            <a:ext cx="82296" cy="434993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03" name="Text 101"/>
          <p:cNvSpPr txBox="1"/>
          <p:nvPr/>
        </p:nvSpPr>
        <p:spPr>
          <a:xfrm>
            <a:off x="6342736" y="5046182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Acceleration</a:t>
            </a:r>
            <a:endParaRPr lang="en-US" sz="1050" dirty="0"/>
          </a:p>
        </p:txBody>
      </p:sp>
      <p:sp>
        <p:nvSpPr>
          <p:cNvPr id="104" name="Text 102"/>
          <p:cNvSpPr txBox="1"/>
          <p:nvPr/>
        </p:nvSpPr>
        <p:spPr>
          <a:xfrm>
            <a:off x="6342736" y="5271189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Δv / t</a:t>
            </a:r>
            <a:endParaRPr lang="en-US" sz="1400" dirty="0"/>
          </a:p>
        </p:txBody>
      </p:sp>
      <p:sp>
        <p:nvSpPr>
          <p:cNvPr id="105" name="Link: Acceleration">
            <a:hlinkClick r:id="rId21" tooltip="Acceleration" action="ppaction://hlinksldjump"/>
          </p:cNvPr>
          <p:cNvSpPr/>
          <p:nvPr/>
        </p:nvSpPr>
        <p:spPr>
          <a:xfrm>
            <a:off x="6141568" y="5009606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6" name="Checklist tile Equation of motion"/>
          <p:cNvSpPr/>
          <p:nvPr/>
        </p:nvSpPr>
        <p:spPr>
          <a:xfrm>
            <a:off x="6141568" y="5682343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2"/>
          </a:solidFill>
          <a:ln/>
        </p:spPr>
      </p:sp>
      <p:sp>
        <p:nvSpPr>
          <p:cNvPr id="107" name="Topic strip"/>
          <p:cNvSpPr/>
          <p:nvPr/>
        </p:nvSpPr>
        <p:spPr>
          <a:xfrm>
            <a:off x="6141568" y="5755495"/>
            <a:ext cx="82296" cy="434993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08" name="Text 106"/>
          <p:cNvSpPr txBox="1"/>
          <p:nvPr/>
        </p:nvSpPr>
        <p:spPr>
          <a:xfrm>
            <a:off x="6342736" y="5718919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Equation of motion</a:t>
            </a:r>
            <a:endParaRPr lang="en-US" sz="1050" dirty="0"/>
          </a:p>
        </p:txBody>
      </p:sp>
      <p:sp>
        <p:nvSpPr>
          <p:cNvPr id="109" name="Text 107"/>
          <p:cNvSpPr txBox="1"/>
          <p:nvPr/>
        </p:nvSpPr>
        <p:spPr>
          <a:xfrm>
            <a:off x="6342736" y="5943927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4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u</a:t>
            </a:r>
            <a:pPr indent="0" marL="0">
              <a:buNone/>
            </a:pPr>
            <a:r>
              <a:rPr lang="en-US" sz="14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a s</a:t>
            </a:r>
            <a:endParaRPr lang="en-US" sz="1400" dirty="0"/>
          </a:p>
        </p:txBody>
      </p:sp>
      <p:sp>
        <p:nvSpPr>
          <p:cNvPr id="110" name="Link: Equation of motion">
            <a:hlinkClick r:id="rId22" tooltip="Equation of motion" action="ppaction://hlinksldjump"/>
          </p:cNvPr>
          <p:cNvSpPr/>
          <p:nvPr/>
        </p:nvSpPr>
        <p:spPr>
          <a:xfrm>
            <a:off x="6141568" y="5682343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1" name="Checklist tile Newton's second law"/>
          <p:cNvSpPr/>
          <p:nvPr/>
        </p:nvSpPr>
        <p:spPr>
          <a:xfrm>
            <a:off x="8938031" y="1645920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12" name="Topic strip"/>
          <p:cNvSpPr/>
          <p:nvPr/>
        </p:nvSpPr>
        <p:spPr>
          <a:xfrm>
            <a:off x="8938031" y="1719072"/>
            <a:ext cx="82296" cy="434993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13" name="Text 111"/>
          <p:cNvSpPr txBox="1"/>
          <p:nvPr/>
        </p:nvSpPr>
        <p:spPr>
          <a:xfrm>
            <a:off x="9139199" y="1682496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Newton's second law</a:t>
            </a:r>
            <a:endParaRPr lang="en-US" sz="1050" dirty="0"/>
          </a:p>
        </p:txBody>
      </p:sp>
      <p:sp>
        <p:nvSpPr>
          <p:cNvPr id="114" name="Text 112"/>
          <p:cNvSpPr txBox="1"/>
          <p:nvPr/>
        </p:nvSpPr>
        <p:spPr>
          <a:xfrm>
            <a:off x="9139199" y="1907504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a</a:t>
            </a:r>
            <a:endParaRPr lang="en-US" sz="1400" dirty="0"/>
          </a:p>
        </p:txBody>
      </p:sp>
      <p:sp>
        <p:nvSpPr>
          <p:cNvPr id="115" name="Link: Newton's second law">
            <a:hlinkClick r:id="rId23" tooltip="Newton's second law" action="ppaction://hlinksldjump"/>
          </p:cNvPr>
          <p:cNvSpPr/>
          <p:nvPr/>
        </p:nvSpPr>
        <p:spPr>
          <a:xfrm>
            <a:off x="8938031" y="1645920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6" name="Checklist tile Momentum"/>
          <p:cNvSpPr/>
          <p:nvPr/>
        </p:nvSpPr>
        <p:spPr>
          <a:xfrm>
            <a:off x="8938031" y="2318657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17" name="Topic strip"/>
          <p:cNvSpPr/>
          <p:nvPr/>
        </p:nvSpPr>
        <p:spPr>
          <a:xfrm>
            <a:off x="8938031" y="2391809"/>
            <a:ext cx="82296" cy="434993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18" name="Text 116"/>
          <p:cNvSpPr txBox="1"/>
          <p:nvPr/>
        </p:nvSpPr>
        <p:spPr>
          <a:xfrm>
            <a:off x="9139199" y="2355233"/>
            <a:ext cx="192778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Momentum</a:t>
            </a:r>
            <a:endParaRPr lang="en-US" sz="1050" dirty="0"/>
          </a:p>
        </p:txBody>
      </p:sp>
      <p:sp>
        <p:nvSpPr>
          <p:cNvPr id="119" name="Text 117"/>
          <p:cNvSpPr txBox="1"/>
          <p:nvPr/>
        </p:nvSpPr>
        <p:spPr>
          <a:xfrm>
            <a:off x="11112703" y="2391809"/>
            <a:ext cx="420624" cy="21945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120" name="Text 118"/>
          <p:cNvSpPr txBox="1"/>
          <p:nvPr/>
        </p:nvSpPr>
        <p:spPr>
          <a:xfrm>
            <a:off x="9139199" y="2580241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m v</a:t>
            </a:r>
            <a:endParaRPr lang="en-US" sz="1400" dirty="0"/>
          </a:p>
        </p:txBody>
      </p:sp>
      <p:sp>
        <p:nvSpPr>
          <p:cNvPr id="121" name="Link: Momentum">
            <a:hlinkClick r:id="rId24" tooltip="Momentum" action="ppaction://hlinksldjump"/>
          </p:cNvPr>
          <p:cNvSpPr/>
          <p:nvPr/>
        </p:nvSpPr>
        <p:spPr>
          <a:xfrm>
            <a:off x="8938031" y="2318657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2" name="Checklist tile Period and frequency"/>
          <p:cNvSpPr/>
          <p:nvPr/>
        </p:nvSpPr>
        <p:spPr>
          <a:xfrm>
            <a:off x="8938031" y="2991394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23" name="Topic strip"/>
          <p:cNvSpPr/>
          <p:nvPr/>
        </p:nvSpPr>
        <p:spPr>
          <a:xfrm>
            <a:off x="8938031" y="3064546"/>
            <a:ext cx="82296" cy="434993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124" name="Text 122"/>
          <p:cNvSpPr txBox="1"/>
          <p:nvPr/>
        </p:nvSpPr>
        <p:spPr>
          <a:xfrm>
            <a:off x="9139199" y="3027970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Period and frequency</a:t>
            </a:r>
            <a:endParaRPr lang="en-US" sz="1050" dirty="0"/>
          </a:p>
        </p:txBody>
      </p:sp>
      <p:sp>
        <p:nvSpPr>
          <p:cNvPr id="125" name="Text 123"/>
          <p:cNvSpPr txBox="1"/>
          <p:nvPr/>
        </p:nvSpPr>
        <p:spPr>
          <a:xfrm>
            <a:off x="9139199" y="3252978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1 / f</a:t>
            </a:r>
            <a:endParaRPr lang="en-US" sz="1400" dirty="0"/>
          </a:p>
        </p:txBody>
      </p:sp>
      <p:sp>
        <p:nvSpPr>
          <p:cNvPr id="126" name="Link: Period and frequency">
            <a:hlinkClick r:id="rId25" tooltip="Period and frequency" action="ppaction://hlinksldjump"/>
          </p:cNvPr>
          <p:cNvSpPr/>
          <p:nvPr/>
        </p:nvSpPr>
        <p:spPr>
          <a:xfrm>
            <a:off x="8938031" y="2991394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7" name="Checklist tile Wave speed"/>
          <p:cNvSpPr/>
          <p:nvPr/>
        </p:nvSpPr>
        <p:spPr>
          <a:xfrm>
            <a:off x="8938031" y="3664131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28" name="Topic strip"/>
          <p:cNvSpPr/>
          <p:nvPr/>
        </p:nvSpPr>
        <p:spPr>
          <a:xfrm>
            <a:off x="8938031" y="3737283"/>
            <a:ext cx="82296" cy="434993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129" name="Text 127"/>
          <p:cNvSpPr txBox="1"/>
          <p:nvPr/>
        </p:nvSpPr>
        <p:spPr>
          <a:xfrm>
            <a:off x="9139199" y="3700707"/>
            <a:ext cx="243070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Wave speed</a:t>
            </a:r>
            <a:endParaRPr lang="en-US" sz="1050" dirty="0"/>
          </a:p>
        </p:txBody>
      </p:sp>
      <p:sp>
        <p:nvSpPr>
          <p:cNvPr id="130" name="Text 128"/>
          <p:cNvSpPr txBox="1"/>
          <p:nvPr/>
        </p:nvSpPr>
        <p:spPr>
          <a:xfrm>
            <a:off x="9139199" y="3925715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f λ</a:t>
            </a:r>
            <a:endParaRPr lang="en-US" sz="1400" dirty="0"/>
          </a:p>
        </p:txBody>
      </p:sp>
      <p:sp>
        <p:nvSpPr>
          <p:cNvPr id="131" name="Link: Wave speed">
            <a:hlinkClick r:id="rId26" tooltip="Wave speed" action="ppaction://hlinksldjump"/>
          </p:cNvPr>
          <p:cNvSpPr/>
          <p:nvPr/>
        </p:nvSpPr>
        <p:spPr>
          <a:xfrm>
            <a:off x="8938031" y="3664131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2" name="Checklist tile Force on a conductor"/>
          <p:cNvSpPr/>
          <p:nvPr/>
        </p:nvSpPr>
        <p:spPr>
          <a:xfrm>
            <a:off x="8938031" y="4336869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3" name="Topic strip"/>
          <p:cNvSpPr/>
          <p:nvPr/>
        </p:nvSpPr>
        <p:spPr>
          <a:xfrm>
            <a:off x="8938031" y="4410021"/>
            <a:ext cx="82296" cy="434993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34" name="Text 132"/>
          <p:cNvSpPr txBox="1"/>
          <p:nvPr/>
        </p:nvSpPr>
        <p:spPr>
          <a:xfrm>
            <a:off x="9139199" y="4373445"/>
            <a:ext cx="192778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Force on a conductor</a:t>
            </a:r>
            <a:endParaRPr lang="en-US" sz="1050" dirty="0"/>
          </a:p>
        </p:txBody>
      </p:sp>
      <p:sp>
        <p:nvSpPr>
          <p:cNvPr id="135" name="Text 133"/>
          <p:cNvSpPr txBox="1"/>
          <p:nvPr/>
        </p:nvSpPr>
        <p:spPr>
          <a:xfrm>
            <a:off x="11112703" y="4410021"/>
            <a:ext cx="420624" cy="21945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136" name="Text 134"/>
          <p:cNvSpPr txBox="1"/>
          <p:nvPr/>
        </p:nvSpPr>
        <p:spPr>
          <a:xfrm>
            <a:off x="9139199" y="4598452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B I l</a:t>
            </a:r>
            <a:endParaRPr lang="en-US" sz="1400" dirty="0"/>
          </a:p>
        </p:txBody>
      </p:sp>
      <p:sp>
        <p:nvSpPr>
          <p:cNvPr id="137" name="Link: Force on a conductor">
            <a:hlinkClick r:id="rId27" tooltip="Force on a conductor" action="ppaction://hlinksldjump"/>
          </p:cNvPr>
          <p:cNvSpPr/>
          <p:nvPr/>
        </p:nvSpPr>
        <p:spPr>
          <a:xfrm>
            <a:off x="8938031" y="4336869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8" name="Checklist tile Transformer power"/>
          <p:cNvSpPr/>
          <p:nvPr/>
        </p:nvSpPr>
        <p:spPr>
          <a:xfrm>
            <a:off x="8938031" y="5009606"/>
            <a:ext cx="2705024" cy="581297"/>
          </a:xfrm>
          <a:prstGeom prst="roundRect">
            <a:avLst>
              <a:gd name="adj" fmla="val 2202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9" name="Topic strip"/>
          <p:cNvSpPr/>
          <p:nvPr/>
        </p:nvSpPr>
        <p:spPr>
          <a:xfrm>
            <a:off x="8938031" y="5082758"/>
            <a:ext cx="82296" cy="434993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40" name="Text 138"/>
          <p:cNvSpPr txBox="1"/>
          <p:nvPr/>
        </p:nvSpPr>
        <p:spPr>
          <a:xfrm>
            <a:off x="9139199" y="5046182"/>
            <a:ext cx="1927784" cy="261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2"/>
                </a:solidFill>
              </a:rPr>
              <a:t>Transformer power</a:t>
            </a:r>
            <a:endParaRPr lang="en-US" sz="1050" dirty="0"/>
          </a:p>
        </p:txBody>
      </p:sp>
      <p:sp>
        <p:nvSpPr>
          <p:cNvPr id="141" name="Text 139"/>
          <p:cNvSpPr txBox="1"/>
          <p:nvPr/>
        </p:nvSpPr>
        <p:spPr>
          <a:xfrm>
            <a:off x="11112703" y="5082758"/>
            <a:ext cx="420624" cy="21945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142" name="Text 140"/>
          <p:cNvSpPr txBox="1"/>
          <p:nvPr/>
        </p:nvSpPr>
        <p:spPr>
          <a:xfrm>
            <a:off x="9139199" y="5271189"/>
            <a:ext cx="2430704" cy="302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4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</a:t>
            </a:r>
            <a:pPr indent="0" marL="0">
              <a:buNone/>
            </a:pPr>
            <a:r>
              <a:rPr lang="en-US" sz="14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</a:t>
            </a:r>
            <a:pPr indent="0" marL="0">
              <a:buNone/>
            </a:pPr>
            <a:r>
              <a:rPr lang="en-US" sz="14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</a:t>
            </a:r>
            <a:pPr indent="0" marL="0">
              <a:buNone/>
            </a:pPr>
            <a:r>
              <a:rPr lang="en-US" sz="14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1400" dirty="0"/>
          </a:p>
        </p:txBody>
      </p:sp>
      <p:sp>
        <p:nvSpPr>
          <p:cNvPr id="143" name="Link: Transformer power">
            <a:hlinkClick r:id="rId28" tooltip="Transformer power" action="ppaction://hlinksldjump"/>
          </p:cNvPr>
          <p:cNvSpPr/>
          <p:nvPr/>
        </p:nvSpPr>
        <p:spPr>
          <a:xfrm>
            <a:off x="8938031" y="5009606"/>
            <a:ext cx="2705024" cy="581297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 only: the extra equations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Separate Physics needs these as well as the Combined list. Combined can skip them.</a:t>
            </a:r>
            <a:endParaRPr lang="en-US" sz="15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Checklist tile Gas pressure and volume"/>
          <p:cNvSpPr/>
          <p:nvPr/>
        </p:nvSpPr>
        <p:spPr>
          <a:xfrm>
            <a:off x="548640" y="1645920"/>
            <a:ext cx="2636444" cy="2194560"/>
          </a:xfrm>
          <a:prstGeom prst="roundRect">
            <a:avLst>
              <a:gd name="adj" fmla="val 5833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Topic strip"/>
          <p:cNvSpPr/>
          <p:nvPr/>
        </p:nvSpPr>
        <p:spPr>
          <a:xfrm>
            <a:off x="548640" y="1719072"/>
            <a:ext cx="82296" cy="2048256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49808" y="1682496"/>
            <a:ext cx="23621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Gas pressure and volume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2286000"/>
            <a:ext cx="23621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V = constant</a:t>
            </a:r>
            <a:endParaRPr lang="en-US" sz="2600" dirty="0"/>
          </a:p>
        </p:txBody>
      </p:sp>
      <p:sp>
        <p:nvSpPr>
          <p:cNvPr id="10" name="Link: Gas pressure and volume">
            <a:hlinkClick r:id="rId2" tooltip="Gas pressure and volume" action="ppaction://hlinksldjump"/>
          </p:cNvPr>
          <p:cNvSpPr/>
          <p:nvPr/>
        </p:nvSpPr>
        <p:spPr>
          <a:xfrm>
            <a:off x="548640" y="1645920"/>
            <a:ext cx="2636444" cy="21945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Checklist tile Moments"/>
          <p:cNvSpPr/>
          <p:nvPr/>
        </p:nvSpPr>
        <p:spPr>
          <a:xfrm>
            <a:off x="3367964" y="1645920"/>
            <a:ext cx="2636444" cy="2194560"/>
          </a:xfrm>
          <a:prstGeom prst="roundRect">
            <a:avLst>
              <a:gd name="adj" fmla="val 5833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2" name="Topic strip"/>
          <p:cNvSpPr/>
          <p:nvPr/>
        </p:nvSpPr>
        <p:spPr>
          <a:xfrm>
            <a:off x="3367964" y="1719072"/>
            <a:ext cx="82296" cy="2048256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569132" y="1682496"/>
            <a:ext cx="23621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Moments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69132" y="2286000"/>
            <a:ext cx="23621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F d</a:t>
            </a:r>
            <a:endParaRPr lang="en-US" sz="2600" dirty="0"/>
          </a:p>
        </p:txBody>
      </p:sp>
      <p:sp>
        <p:nvSpPr>
          <p:cNvPr id="15" name="Link: Moments">
            <a:hlinkClick r:id="rId3" tooltip="Moments" action="ppaction://hlinksldjump"/>
          </p:cNvPr>
          <p:cNvSpPr/>
          <p:nvPr/>
        </p:nvSpPr>
        <p:spPr>
          <a:xfrm>
            <a:off x="3367964" y="1645920"/>
            <a:ext cx="2636444" cy="21945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hecklist tile Pressure"/>
          <p:cNvSpPr/>
          <p:nvPr/>
        </p:nvSpPr>
        <p:spPr>
          <a:xfrm>
            <a:off x="6187288" y="1645920"/>
            <a:ext cx="2636444" cy="2194560"/>
          </a:xfrm>
          <a:prstGeom prst="roundRect">
            <a:avLst>
              <a:gd name="adj" fmla="val 5833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7" name="Topic strip"/>
          <p:cNvSpPr/>
          <p:nvPr/>
        </p:nvSpPr>
        <p:spPr>
          <a:xfrm>
            <a:off x="6187288" y="1719072"/>
            <a:ext cx="82296" cy="2048256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88456" y="1682496"/>
            <a:ext cx="23621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Pressure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88456" y="2286000"/>
            <a:ext cx="23621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F / A</a:t>
            </a:r>
            <a:endParaRPr lang="en-US" sz="2600" dirty="0"/>
          </a:p>
        </p:txBody>
      </p:sp>
      <p:sp>
        <p:nvSpPr>
          <p:cNvPr id="20" name="Link: Pressure">
            <a:hlinkClick r:id="rId4" tooltip="Pressure" action="ppaction://hlinksldjump"/>
          </p:cNvPr>
          <p:cNvSpPr/>
          <p:nvPr/>
        </p:nvSpPr>
        <p:spPr>
          <a:xfrm>
            <a:off x="6187288" y="1645920"/>
            <a:ext cx="2636444" cy="21945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Checklist tile Pressure in a liquid"/>
          <p:cNvSpPr/>
          <p:nvPr/>
        </p:nvSpPr>
        <p:spPr>
          <a:xfrm>
            <a:off x="9006611" y="1645920"/>
            <a:ext cx="2636444" cy="2194560"/>
          </a:xfrm>
          <a:prstGeom prst="roundRect">
            <a:avLst>
              <a:gd name="adj" fmla="val 5833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2" name="Topic strip"/>
          <p:cNvSpPr/>
          <p:nvPr/>
        </p:nvSpPr>
        <p:spPr>
          <a:xfrm>
            <a:off x="9006611" y="1719072"/>
            <a:ext cx="82296" cy="2048256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207779" y="1682496"/>
            <a:ext cx="18592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Pressure in a liquid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1112703" y="1719072"/>
            <a:ext cx="420624" cy="21945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9207779" y="2286000"/>
            <a:ext cx="23621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h ρ g</a:t>
            </a:r>
            <a:endParaRPr lang="en-US" sz="2600" dirty="0"/>
          </a:p>
        </p:txBody>
      </p:sp>
      <p:sp>
        <p:nvSpPr>
          <p:cNvPr id="26" name="Link: Pressure in a liquid">
            <a:hlinkClick r:id="rId5" tooltip="Pressure in a liquid" action="ppaction://hlinksldjump"/>
          </p:cNvPr>
          <p:cNvSpPr/>
          <p:nvPr/>
        </p:nvSpPr>
        <p:spPr>
          <a:xfrm>
            <a:off x="9006611" y="1645920"/>
            <a:ext cx="2636444" cy="21945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7" name="Checklist tile Force and momentum"/>
          <p:cNvSpPr/>
          <p:nvPr/>
        </p:nvSpPr>
        <p:spPr>
          <a:xfrm>
            <a:off x="548640" y="4023360"/>
            <a:ext cx="2636444" cy="2194560"/>
          </a:xfrm>
          <a:prstGeom prst="roundRect">
            <a:avLst>
              <a:gd name="adj" fmla="val 5833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8" name="Topic strip"/>
          <p:cNvSpPr/>
          <p:nvPr/>
        </p:nvSpPr>
        <p:spPr>
          <a:xfrm>
            <a:off x="548640" y="4096512"/>
            <a:ext cx="82296" cy="2048256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749808" y="4059936"/>
            <a:ext cx="18592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Force and momentum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2654732" y="4096512"/>
            <a:ext cx="420624" cy="21945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749808" y="4663440"/>
            <a:ext cx="23621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Δv / Δt</a:t>
            </a:r>
            <a:endParaRPr lang="en-US" sz="2600" dirty="0"/>
          </a:p>
        </p:txBody>
      </p:sp>
      <p:sp>
        <p:nvSpPr>
          <p:cNvPr id="32" name="Link: Force and momentum">
            <a:hlinkClick r:id="rId6" tooltip="Force and momentum" action="ppaction://hlinksldjump"/>
          </p:cNvPr>
          <p:cNvSpPr/>
          <p:nvPr/>
        </p:nvSpPr>
        <p:spPr>
          <a:xfrm>
            <a:off x="548640" y="4023360"/>
            <a:ext cx="2636444" cy="21945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3" name="Checklist tile Magnification"/>
          <p:cNvSpPr/>
          <p:nvPr/>
        </p:nvSpPr>
        <p:spPr>
          <a:xfrm>
            <a:off x="3367964" y="4023360"/>
            <a:ext cx="2636444" cy="2194560"/>
          </a:xfrm>
          <a:prstGeom prst="roundRect">
            <a:avLst>
              <a:gd name="adj" fmla="val 5833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4" name="Topic strip"/>
          <p:cNvSpPr/>
          <p:nvPr/>
        </p:nvSpPr>
        <p:spPr>
          <a:xfrm>
            <a:off x="3367964" y="4096512"/>
            <a:ext cx="82296" cy="2048256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3569132" y="4059936"/>
            <a:ext cx="23621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Magnification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3569132" y="4663440"/>
            <a:ext cx="23621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magnification = image height ÷ object height</a:t>
            </a:r>
            <a:endParaRPr lang="en-US" sz="1600" dirty="0"/>
          </a:p>
        </p:txBody>
      </p:sp>
      <p:sp>
        <p:nvSpPr>
          <p:cNvPr id="37" name="Link: Magnification">
            <a:hlinkClick r:id="rId7" tooltip="Magnification" action="ppaction://hlinksldjump"/>
          </p:cNvPr>
          <p:cNvSpPr/>
          <p:nvPr/>
        </p:nvSpPr>
        <p:spPr>
          <a:xfrm>
            <a:off x="3367964" y="4023360"/>
            <a:ext cx="2636444" cy="21945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8" name="Checklist tile Transformer turns ratio"/>
          <p:cNvSpPr/>
          <p:nvPr/>
        </p:nvSpPr>
        <p:spPr>
          <a:xfrm>
            <a:off x="6187288" y="4023360"/>
            <a:ext cx="2636444" cy="2194560"/>
          </a:xfrm>
          <a:prstGeom prst="roundRect">
            <a:avLst>
              <a:gd name="adj" fmla="val 5833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9" name="Topic strip"/>
          <p:cNvSpPr/>
          <p:nvPr/>
        </p:nvSpPr>
        <p:spPr>
          <a:xfrm>
            <a:off x="6187288" y="4096512"/>
            <a:ext cx="82296" cy="2048256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6388456" y="4059936"/>
            <a:ext cx="18592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Transformer turns ratio</a:t>
            </a:r>
            <a:endParaRPr lang="en-US" sz="1500" dirty="0"/>
          </a:p>
        </p:txBody>
      </p:sp>
      <p:sp>
        <p:nvSpPr>
          <p:cNvPr id="41" name="Text 39"/>
          <p:cNvSpPr txBox="1"/>
          <p:nvPr/>
        </p:nvSpPr>
        <p:spPr>
          <a:xfrm>
            <a:off x="8293379" y="4096512"/>
            <a:ext cx="420624" cy="21945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42" name="Text 40"/>
          <p:cNvSpPr txBox="1"/>
          <p:nvPr/>
        </p:nvSpPr>
        <p:spPr>
          <a:xfrm>
            <a:off x="6388456" y="4663440"/>
            <a:ext cx="23621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26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V</a:t>
            </a:r>
            <a:pPr indent="0" marL="0">
              <a:buNone/>
            </a:pPr>
            <a:r>
              <a:rPr lang="en-US" sz="26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pPr indent="0" marL="0">
              <a:buNone/>
            </a:pPr>
            <a:r>
              <a:rPr lang="en-US" sz="26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n</a:t>
            </a:r>
            <a:pPr indent="0" marL="0">
              <a:buNone/>
            </a:pPr>
            <a:r>
              <a:rPr lang="en-US" sz="26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600" dirty="0"/>
          </a:p>
        </p:txBody>
      </p:sp>
      <p:sp>
        <p:nvSpPr>
          <p:cNvPr id="43" name="Link: Transformer turns ratio">
            <a:hlinkClick r:id="rId8" tooltip="Transformer turns ratio" action="ppaction://hlinksldjump"/>
          </p:cNvPr>
          <p:cNvSpPr/>
          <p:nvPr/>
        </p:nvSpPr>
        <p:spPr>
          <a:xfrm>
            <a:off x="6187288" y="4023360"/>
            <a:ext cx="2636444" cy="219456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Multi-step problems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5"/>
                </a:solidFill>
              </a:rPr>
              <a:t>CHAIN THE EQUATIONS   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The answer to one step is a number you need in the next. Tap a problem.</a:t>
            </a:r>
            <a:endParaRPr lang="en-US" sz="15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Problem tile 1"/>
          <p:cNvSpPr/>
          <p:nvPr/>
        </p:nvSpPr>
        <p:spPr>
          <a:xfrm>
            <a:off x="548640" y="1691640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82880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61288" y="1764792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Heating water with a kettle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496312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1  ·  2 equations</a:t>
            </a:r>
            <a:endParaRPr lang="en-US" sz="1100" dirty="0"/>
          </a:p>
        </p:txBody>
      </p:sp>
      <p:sp>
        <p:nvSpPr>
          <p:cNvPr id="10" name="Link: Heating water with a kettle">
            <a:hlinkClick r:id="rId2" tooltip="Heating water with a kettle" action="ppaction://hlinksldjump"/>
          </p:cNvPr>
          <p:cNvSpPr/>
          <p:nvPr/>
        </p:nvSpPr>
        <p:spPr>
          <a:xfrm>
            <a:off x="548640" y="1691640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Problem tile 2"/>
          <p:cNvSpPr/>
          <p:nvPr/>
        </p:nvSpPr>
        <p:spPr>
          <a:xfrm>
            <a:off x="2796784" y="1691640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2" name="Locked tag"/>
          <p:cNvSpPr txBox="1"/>
          <p:nvPr/>
        </p:nvSpPr>
        <p:spPr>
          <a:xfrm>
            <a:off x="3645896" y="275234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13" name="Text 11"/>
          <p:cNvSpPr txBox="1"/>
          <p:nvPr/>
        </p:nvSpPr>
        <p:spPr>
          <a:xfrm>
            <a:off x="2933944" y="182880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409432" y="1764792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Lifting a box with a motor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2933944" y="2496312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1  ·  2 equations</a:t>
            </a:r>
            <a:endParaRPr lang="en-US" sz="1100" dirty="0"/>
          </a:p>
        </p:txBody>
      </p:sp>
      <p:sp>
        <p:nvSpPr>
          <p:cNvPr id="16" name="Link: Lifting a box with a motor">
            <a:hlinkClick r:id="rId3" tooltip="Lifting a box with a motor" action="ppaction://hlinksldjump"/>
          </p:cNvPr>
          <p:cNvSpPr/>
          <p:nvPr/>
        </p:nvSpPr>
        <p:spPr>
          <a:xfrm>
            <a:off x="2796784" y="1691640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7" name="Problem tile 3"/>
          <p:cNvSpPr/>
          <p:nvPr/>
        </p:nvSpPr>
        <p:spPr>
          <a:xfrm>
            <a:off x="5044928" y="1691640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8" name="Locked tag"/>
          <p:cNvSpPr txBox="1"/>
          <p:nvPr/>
        </p:nvSpPr>
        <p:spPr>
          <a:xfrm>
            <a:off x="5894040" y="275234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5182088" y="182880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657576" y="1764792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 falling ball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182088" y="2496312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1  ·  2 equations</a:t>
            </a:r>
            <a:endParaRPr lang="en-US" sz="1100" dirty="0"/>
          </a:p>
        </p:txBody>
      </p:sp>
      <p:sp>
        <p:nvSpPr>
          <p:cNvPr id="22" name="Link: A falling ball">
            <a:hlinkClick r:id="rId4" tooltip="A falling ball" action="ppaction://hlinksldjump"/>
          </p:cNvPr>
          <p:cNvSpPr/>
          <p:nvPr/>
        </p:nvSpPr>
        <p:spPr>
          <a:xfrm>
            <a:off x="5044928" y="1691640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3" name="Problem tile 4"/>
          <p:cNvSpPr/>
          <p:nvPr/>
        </p:nvSpPr>
        <p:spPr>
          <a:xfrm>
            <a:off x="7293072" y="1691640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4" name="Locked tag"/>
          <p:cNvSpPr txBox="1"/>
          <p:nvPr/>
        </p:nvSpPr>
        <p:spPr>
          <a:xfrm>
            <a:off x="8142183" y="275234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25" name="Text 23"/>
          <p:cNvSpPr txBox="1"/>
          <p:nvPr/>
        </p:nvSpPr>
        <p:spPr>
          <a:xfrm>
            <a:off x="7430232" y="182880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4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905720" y="1764792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An inefficient motor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7430232" y="2496312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1  ·  3 equations</a:t>
            </a:r>
            <a:endParaRPr lang="en-US" sz="1100" dirty="0"/>
          </a:p>
        </p:txBody>
      </p:sp>
      <p:sp>
        <p:nvSpPr>
          <p:cNvPr id="28" name="Link: An inefficient motor">
            <a:hlinkClick r:id="rId5" tooltip="An inefficient motor" action="ppaction://hlinksldjump"/>
          </p:cNvPr>
          <p:cNvSpPr/>
          <p:nvPr/>
        </p:nvSpPr>
        <p:spPr>
          <a:xfrm>
            <a:off x="7293072" y="1691640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9" name="Problem tile 5"/>
          <p:cNvSpPr/>
          <p:nvPr/>
        </p:nvSpPr>
        <p:spPr>
          <a:xfrm>
            <a:off x="9541215" y="1691640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0" name="Locked tag"/>
          <p:cNvSpPr txBox="1"/>
          <p:nvPr/>
        </p:nvSpPr>
        <p:spPr>
          <a:xfrm>
            <a:off x="10390327" y="275234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9678375" y="182880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5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10153863" y="1764792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Resistance of a headlamp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9678375" y="2496312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1  ·  2 equations</a:t>
            </a:r>
            <a:endParaRPr lang="en-US" sz="1100" dirty="0"/>
          </a:p>
        </p:txBody>
      </p:sp>
      <p:sp>
        <p:nvSpPr>
          <p:cNvPr id="34" name="Link: Resistance of a headlamp">
            <a:hlinkClick r:id="rId6" tooltip="Resistance of a headlamp" action="ppaction://hlinksldjump"/>
          </p:cNvPr>
          <p:cNvSpPr/>
          <p:nvPr/>
        </p:nvSpPr>
        <p:spPr>
          <a:xfrm>
            <a:off x="9541215" y="1691640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5" name="Problem tile 6"/>
          <p:cNvSpPr/>
          <p:nvPr/>
        </p:nvSpPr>
        <p:spPr>
          <a:xfrm>
            <a:off x="548640" y="3264408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6" name="Locked tag"/>
          <p:cNvSpPr txBox="1"/>
          <p:nvPr/>
        </p:nvSpPr>
        <p:spPr>
          <a:xfrm>
            <a:off x="1397752" y="432511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37" name="Text 35"/>
          <p:cNvSpPr txBox="1"/>
          <p:nvPr/>
        </p:nvSpPr>
        <p:spPr>
          <a:xfrm>
            <a:off x="685800" y="3401568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6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1161288" y="3337560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Energy from a torch battery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685800" y="4069080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1  ·  2 equations</a:t>
            </a:r>
            <a:endParaRPr lang="en-US" sz="1100" dirty="0"/>
          </a:p>
        </p:txBody>
      </p:sp>
      <p:sp>
        <p:nvSpPr>
          <p:cNvPr id="40" name="Link: Energy from a torch battery">
            <a:hlinkClick r:id="rId7" tooltip="Energy from a torch battery" action="ppaction://hlinksldjump"/>
          </p:cNvPr>
          <p:cNvSpPr/>
          <p:nvPr/>
        </p:nvSpPr>
        <p:spPr>
          <a:xfrm>
            <a:off x="548640" y="3264408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1" name="Problem tile 7"/>
          <p:cNvSpPr/>
          <p:nvPr/>
        </p:nvSpPr>
        <p:spPr>
          <a:xfrm>
            <a:off x="2796784" y="3264408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2" name="Locked tag"/>
          <p:cNvSpPr txBox="1"/>
          <p:nvPr/>
        </p:nvSpPr>
        <p:spPr>
          <a:xfrm>
            <a:off x="3645896" y="432511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43" name="Text 41"/>
          <p:cNvSpPr txBox="1"/>
          <p:nvPr/>
        </p:nvSpPr>
        <p:spPr>
          <a:xfrm>
            <a:off x="2933944" y="3401568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7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3409432" y="3337560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Power lost in transmission cables</a:t>
            </a:r>
            <a:endParaRPr lang="en-US" sz="1300" dirty="0"/>
          </a:p>
        </p:txBody>
      </p:sp>
      <p:sp>
        <p:nvSpPr>
          <p:cNvPr id="45" name="Text 43"/>
          <p:cNvSpPr txBox="1"/>
          <p:nvPr/>
        </p:nvSpPr>
        <p:spPr>
          <a:xfrm>
            <a:off x="2933944" y="4069080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1  ·  2 equations</a:t>
            </a:r>
            <a:endParaRPr lang="en-US" sz="1100" dirty="0"/>
          </a:p>
        </p:txBody>
      </p:sp>
      <p:sp>
        <p:nvSpPr>
          <p:cNvPr id="46" name="Link: Power lost in transmission cables">
            <a:hlinkClick r:id="rId8" tooltip="Power lost in transmission cables" action="ppaction://hlinksldjump"/>
          </p:cNvPr>
          <p:cNvSpPr/>
          <p:nvPr/>
        </p:nvSpPr>
        <p:spPr>
          <a:xfrm>
            <a:off x="2796784" y="3264408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7" name="Problem tile 8"/>
          <p:cNvSpPr/>
          <p:nvPr/>
        </p:nvSpPr>
        <p:spPr>
          <a:xfrm>
            <a:off x="5044928" y="3264408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8" name="Locked tag"/>
          <p:cNvSpPr txBox="1"/>
          <p:nvPr/>
        </p:nvSpPr>
        <p:spPr>
          <a:xfrm>
            <a:off x="5894040" y="432511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49" name="Text 47"/>
          <p:cNvSpPr txBox="1"/>
          <p:nvPr/>
        </p:nvSpPr>
        <p:spPr>
          <a:xfrm>
            <a:off x="5182088" y="3401568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8</a:t>
            </a:r>
            <a:endParaRPr lang="en-US" sz="1300" dirty="0"/>
          </a:p>
        </p:txBody>
      </p:sp>
      <p:sp>
        <p:nvSpPr>
          <p:cNvPr id="50" name="Text 48"/>
          <p:cNvSpPr txBox="1"/>
          <p:nvPr/>
        </p:nvSpPr>
        <p:spPr>
          <a:xfrm>
            <a:off x="5657576" y="3337560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Melting ice with a heater</a:t>
            </a:r>
            <a:endParaRPr lang="en-US" sz="1300" dirty="0"/>
          </a:p>
        </p:txBody>
      </p:sp>
      <p:sp>
        <p:nvSpPr>
          <p:cNvPr id="51" name="Text 49"/>
          <p:cNvSpPr txBox="1"/>
          <p:nvPr/>
        </p:nvSpPr>
        <p:spPr>
          <a:xfrm>
            <a:off x="5182088" y="4069080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1  ·  2 equations</a:t>
            </a:r>
            <a:endParaRPr lang="en-US" sz="1100" dirty="0"/>
          </a:p>
        </p:txBody>
      </p:sp>
      <p:sp>
        <p:nvSpPr>
          <p:cNvPr id="52" name="Link: Melting ice with a heater">
            <a:hlinkClick r:id="rId9" tooltip="Melting ice with a heater" action="ppaction://hlinksldjump"/>
          </p:cNvPr>
          <p:cNvSpPr/>
          <p:nvPr/>
        </p:nvSpPr>
        <p:spPr>
          <a:xfrm>
            <a:off x="5044928" y="3264408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3" name="Problem tile 9"/>
          <p:cNvSpPr/>
          <p:nvPr/>
        </p:nvSpPr>
        <p:spPr>
          <a:xfrm>
            <a:off x="7293072" y="3264408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4" name="Locked tag"/>
          <p:cNvSpPr txBox="1"/>
          <p:nvPr/>
        </p:nvSpPr>
        <p:spPr>
          <a:xfrm>
            <a:off x="8142183" y="432511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55" name="Text 53"/>
          <p:cNvSpPr txBox="1"/>
          <p:nvPr/>
        </p:nvSpPr>
        <p:spPr>
          <a:xfrm>
            <a:off x="7430232" y="3401568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9</a:t>
            </a:r>
            <a:endParaRPr lang="en-US" sz="1300" dirty="0"/>
          </a:p>
        </p:txBody>
      </p:sp>
      <p:sp>
        <p:nvSpPr>
          <p:cNvPr id="56" name="Text 54"/>
          <p:cNvSpPr txBox="1"/>
          <p:nvPr/>
        </p:nvSpPr>
        <p:spPr>
          <a:xfrm>
            <a:off x="7905720" y="3337560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The weight of a gold bar</a:t>
            </a:r>
            <a:endParaRPr lang="en-US" sz="1300" dirty="0"/>
          </a:p>
        </p:txBody>
      </p:sp>
      <p:sp>
        <p:nvSpPr>
          <p:cNvPr id="57" name="Text 55"/>
          <p:cNvSpPr txBox="1"/>
          <p:nvPr/>
        </p:nvSpPr>
        <p:spPr>
          <a:xfrm>
            <a:off x="7430232" y="4069080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1  ·  2 equations</a:t>
            </a:r>
            <a:endParaRPr lang="en-US" sz="1100" dirty="0"/>
          </a:p>
        </p:txBody>
      </p:sp>
      <p:sp>
        <p:nvSpPr>
          <p:cNvPr id="58" name="Link: The weight of a gold bar">
            <a:hlinkClick r:id="rId10" tooltip="The weight of a gold bar" action="ppaction://hlinksldjump"/>
          </p:cNvPr>
          <p:cNvSpPr/>
          <p:nvPr/>
        </p:nvSpPr>
        <p:spPr>
          <a:xfrm>
            <a:off x="7293072" y="3264408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9" name="Problem tile 10"/>
          <p:cNvSpPr/>
          <p:nvPr/>
        </p:nvSpPr>
        <p:spPr>
          <a:xfrm>
            <a:off x="9541215" y="3264408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2"/>
          </a:solidFill>
          <a:ln/>
        </p:spPr>
      </p:sp>
      <p:sp>
        <p:nvSpPr>
          <p:cNvPr id="60" name="Text 58"/>
          <p:cNvSpPr txBox="1"/>
          <p:nvPr/>
        </p:nvSpPr>
        <p:spPr>
          <a:xfrm>
            <a:off x="9678375" y="3401568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10</a:t>
            </a:r>
            <a:endParaRPr lang="en-US" sz="1300" dirty="0"/>
          </a:p>
        </p:txBody>
      </p:sp>
      <p:sp>
        <p:nvSpPr>
          <p:cNvPr id="61" name="Text 59"/>
          <p:cNvSpPr txBox="1"/>
          <p:nvPr/>
        </p:nvSpPr>
        <p:spPr>
          <a:xfrm>
            <a:off x="10153863" y="3337560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Braking force on a car</a:t>
            </a:r>
            <a:endParaRPr lang="en-US" sz="1300" dirty="0"/>
          </a:p>
        </p:txBody>
      </p:sp>
      <p:sp>
        <p:nvSpPr>
          <p:cNvPr id="62" name="Text 60"/>
          <p:cNvSpPr txBox="1"/>
          <p:nvPr/>
        </p:nvSpPr>
        <p:spPr>
          <a:xfrm>
            <a:off x="9678375" y="4069080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2  ·  2 equations</a:t>
            </a:r>
            <a:endParaRPr lang="en-US" sz="1100" dirty="0"/>
          </a:p>
        </p:txBody>
      </p:sp>
      <p:sp>
        <p:nvSpPr>
          <p:cNvPr id="63" name="Link: Braking force on a car">
            <a:hlinkClick r:id="rId11" tooltip="Braking force on a car" action="ppaction://hlinksldjump"/>
          </p:cNvPr>
          <p:cNvSpPr/>
          <p:nvPr/>
        </p:nvSpPr>
        <p:spPr>
          <a:xfrm>
            <a:off x="9541215" y="3264408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4" name="Problem tile 11"/>
          <p:cNvSpPr/>
          <p:nvPr/>
        </p:nvSpPr>
        <p:spPr>
          <a:xfrm>
            <a:off x="548640" y="4837176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5" name="Locked tag"/>
          <p:cNvSpPr txBox="1"/>
          <p:nvPr/>
        </p:nvSpPr>
        <p:spPr>
          <a:xfrm>
            <a:off x="1397752" y="5897880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66" name="Text 64"/>
          <p:cNvSpPr txBox="1"/>
          <p:nvPr/>
        </p:nvSpPr>
        <p:spPr>
          <a:xfrm>
            <a:off x="685800" y="49743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11</a:t>
            </a:r>
            <a:endParaRPr lang="en-US" sz="1300" dirty="0"/>
          </a:p>
        </p:txBody>
      </p:sp>
      <p:sp>
        <p:nvSpPr>
          <p:cNvPr id="67" name="Text 65"/>
          <p:cNvSpPr txBox="1"/>
          <p:nvPr/>
        </p:nvSpPr>
        <p:spPr>
          <a:xfrm>
            <a:off x="1161288" y="4910328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Braking distance from energy</a:t>
            </a:r>
            <a:endParaRPr lang="en-US" sz="1300" dirty="0"/>
          </a:p>
        </p:txBody>
      </p:sp>
      <p:sp>
        <p:nvSpPr>
          <p:cNvPr id="68" name="Text 66"/>
          <p:cNvSpPr txBox="1"/>
          <p:nvPr/>
        </p:nvSpPr>
        <p:spPr>
          <a:xfrm>
            <a:off x="685800" y="5641848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2  ·  2 equations</a:t>
            </a:r>
            <a:endParaRPr lang="en-US" sz="1100" dirty="0"/>
          </a:p>
        </p:txBody>
      </p:sp>
      <p:sp>
        <p:nvSpPr>
          <p:cNvPr id="69" name="Link: Braking distance from energy">
            <a:hlinkClick r:id="rId12" tooltip="Braking distance from energy" action="ppaction://hlinksldjump"/>
          </p:cNvPr>
          <p:cNvSpPr/>
          <p:nvPr/>
        </p:nvSpPr>
        <p:spPr>
          <a:xfrm>
            <a:off x="548640" y="4837176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0" name="Problem tile 12"/>
          <p:cNvSpPr/>
          <p:nvPr/>
        </p:nvSpPr>
        <p:spPr>
          <a:xfrm>
            <a:off x="2796784" y="4837176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1" name="Locked tag"/>
          <p:cNvSpPr txBox="1"/>
          <p:nvPr/>
        </p:nvSpPr>
        <p:spPr>
          <a:xfrm>
            <a:off x="3645896" y="5897880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72" name="Text 70"/>
          <p:cNvSpPr txBox="1"/>
          <p:nvPr/>
        </p:nvSpPr>
        <p:spPr>
          <a:xfrm>
            <a:off x="2933944" y="49743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12</a:t>
            </a:r>
            <a:endParaRPr lang="en-US" sz="1300" dirty="0"/>
          </a:p>
        </p:txBody>
      </p:sp>
      <p:sp>
        <p:nvSpPr>
          <p:cNvPr id="73" name="Text 71"/>
          <p:cNvSpPr txBox="1"/>
          <p:nvPr/>
        </p:nvSpPr>
        <p:spPr>
          <a:xfrm>
            <a:off x="3409432" y="4910328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Energy stored in a spring</a:t>
            </a:r>
            <a:endParaRPr lang="en-US" sz="1300" dirty="0"/>
          </a:p>
        </p:txBody>
      </p:sp>
      <p:sp>
        <p:nvSpPr>
          <p:cNvPr id="74" name="Text 72"/>
          <p:cNvSpPr txBox="1"/>
          <p:nvPr/>
        </p:nvSpPr>
        <p:spPr>
          <a:xfrm>
            <a:off x="2933944" y="5641848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2  ·  3 equations</a:t>
            </a:r>
            <a:endParaRPr lang="en-US" sz="1100" dirty="0"/>
          </a:p>
        </p:txBody>
      </p:sp>
      <p:sp>
        <p:nvSpPr>
          <p:cNvPr id="75" name="Link: Energy stored in a spring">
            <a:hlinkClick r:id="rId13" tooltip="Energy stored in a spring" action="ppaction://hlinksldjump"/>
          </p:cNvPr>
          <p:cNvSpPr/>
          <p:nvPr/>
        </p:nvSpPr>
        <p:spPr>
          <a:xfrm>
            <a:off x="2796784" y="4837176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6" name="Problem tile 13"/>
          <p:cNvSpPr/>
          <p:nvPr/>
        </p:nvSpPr>
        <p:spPr>
          <a:xfrm>
            <a:off x="5044928" y="4837176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7" name="Locked tag"/>
          <p:cNvSpPr txBox="1"/>
          <p:nvPr/>
        </p:nvSpPr>
        <p:spPr>
          <a:xfrm>
            <a:off x="5894040" y="5897880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78" name="Text 76"/>
          <p:cNvSpPr txBox="1"/>
          <p:nvPr/>
        </p:nvSpPr>
        <p:spPr>
          <a:xfrm>
            <a:off x="5182088" y="49743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13</a:t>
            </a:r>
            <a:endParaRPr lang="en-US" sz="1300" dirty="0"/>
          </a:p>
        </p:txBody>
      </p:sp>
      <p:sp>
        <p:nvSpPr>
          <p:cNvPr id="79" name="Text 77"/>
          <p:cNvSpPr txBox="1"/>
          <p:nvPr/>
        </p:nvSpPr>
        <p:spPr>
          <a:xfrm>
            <a:off x="5657576" y="4910328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Pressure under a foot</a:t>
            </a:r>
            <a:endParaRPr lang="en-US" sz="1300" dirty="0"/>
          </a:p>
        </p:txBody>
      </p:sp>
      <p:sp>
        <p:nvSpPr>
          <p:cNvPr id="80" name="Text 78"/>
          <p:cNvSpPr txBox="1"/>
          <p:nvPr/>
        </p:nvSpPr>
        <p:spPr>
          <a:xfrm>
            <a:off x="5182088" y="5641848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2  ·  2 equations</a:t>
            </a:r>
            <a:endParaRPr lang="en-US" sz="1100" dirty="0"/>
          </a:p>
        </p:txBody>
      </p:sp>
      <p:sp>
        <p:nvSpPr>
          <p:cNvPr id="81" name="Text 79"/>
          <p:cNvSpPr txBox="1"/>
          <p:nvPr/>
        </p:nvSpPr>
        <p:spPr>
          <a:xfrm>
            <a:off x="5182088" y="5897880"/>
            <a:ext cx="1097280" cy="2377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PHYSICS ONLY</a:t>
            </a:r>
            <a:endParaRPr lang="en-US" sz="900" dirty="0"/>
          </a:p>
        </p:txBody>
      </p:sp>
      <p:sp>
        <p:nvSpPr>
          <p:cNvPr id="82" name="Link: Pressure under a foot">
            <a:hlinkClick r:id="rId14" tooltip="Pressure under a foot" action="ppaction://hlinksldjump"/>
          </p:cNvPr>
          <p:cNvSpPr/>
          <p:nvPr/>
        </p:nvSpPr>
        <p:spPr>
          <a:xfrm>
            <a:off x="5044928" y="4837176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3" name="Problem tile 14"/>
          <p:cNvSpPr/>
          <p:nvPr/>
        </p:nvSpPr>
        <p:spPr>
          <a:xfrm>
            <a:off x="7293072" y="4837176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84" name="Locked tag"/>
          <p:cNvSpPr txBox="1"/>
          <p:nvPr/>
        </p:nvSpPr>
        <p:spPr>
          <a:xfrm>
            <a:off x="8142183" y="5897880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85" name="Text 83"/>
          <p:cNvSpPr txBox="1"/>
          <p:nvPr/>
        </p:nvSpPr>
        <p:spPr>
          <a:xfrm>
            <a:off x="7430232" y="49743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14</a:t>
            </a:r>
            <a:endParaRPr lang="en-US" sz="1300" dirty="0"/>
          </a:p>
        </p:txBody>
      </p:sp>
      <p:sp>
        <p:nvSpPr>
          <p:cNvPr id="86" name="Text 84"/>
          <p:cNvSpPr txBox="1"/>
          <p:nvPr/>
        </p:nvSpPr>
        <p:spPr>
          <a:xfrm>
            <a:off x="7905720" y="4910328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 bullet hits a block</a:t>
            </a:r>
            <a:endParaRPr lang="en-US" sz="1300" dirty="0"/>
          </a:p>
        </p:txBody>
      </p:sp>
      <p:sp>
        <p:nvSpPr>
          <p:cNvPr id="87" name="Text 85"/>
          <p:cNvSpPr txBox="1"/>
          <p:nvPr/>
        </p:nvSpPr>
        <p:spPr>
          <a:xfrm>
            <a:off x="7430232" y="5641848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2  ·  2 equations</a:t>
            </a:r>
            <a:endParaRPr lang="en-US" sz="1100" dirty="0"/>
          </a:p>
        </p:txBody>
      </p:sp>
      <p:sp>
        <p:nvSpPr>
          <p:cNvPr id="88" name="Text 86"/>
          <p:cNvSpPr txBox="1"/>
          <p:nvPr/>
        </p:nvSpPr>
        <p:spPr>
          <a:xfrm>
            <a:off x="7430232" y="5897880"/>
            <a:ext cx="457200" cy="23774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89" name="Link: A bullet hits a block">
            <a:hlinkClick r:id="rId15" tooltip="A bullet hits a block" action="ppaction://hlinksldjump"/>
          </p:cNvPr>
          <p:cNvSpPr/>
          <p:nvPr/>
        </p:nvSpPr>
        <p:spPr>
          <a:xfrm>
            <a:off x="7293072" y="4837176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90" name="Problem tile 15"/>
          <p:cNvSpPr/>
          <p:nvPr/>
        </p:nvSpPr>
        <p:spPr>
          <a:xfrm>
            <a:off x="9541215" y="4837176"/>
            <a:ext cx="2101840" cy="1426464"/>
          </a:xfrm>
          <a:prstGeom prst="roundRect">
            <a:avLst>
              <a:gd name="adj" fmla="val 897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91" name="Locked tag"/>
          <p:cNvSpPr txBox="1"/>
          <p:nvPr/>
        </p:nvSpPr>
        <p:spPr>
          <a:xfrm>
            <a:off x="10390327" y="5897880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92" name="Text 90"/>
          <p:cNvSpPr txBox="1"/>
          <p:nvPr/>
        </p:nvSpPr>
        <p:spPr>
          <a:xfrm>
            <a:off x="9678375" y="4974336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15</a:t>
            </a:r>
            <a:endParaRPr lang="en-US" sz="1300" dirty="0"/>
          </a:p>
        </p:txBody>
      </p:sp>
      <p:sp>
        <p:nvSpPr>
          <p:cNvPr id="93" name="Text 91"/>
          <p:cNvSpPr txBox="1"/>
          <p:nvPr/>
        </p:nvSpPr>
        <p:spPr>
          <a:xfrm>
            <a:off x="10153863" y="4910328"/>
            <a:ext cx="137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Speed of a wave from its period</a:t>
            </a:r>
            <a:endParaRPr lang="en-US" sz="1300" dirty="0"/>
          </a:p>
        </p:txBody>
      </p:sp>
      <p:sp>
        <p:nvSpPr>
          <p:cNvPr id="94" name="Text 92"/>
          <p:cNvSpPr txBox="1"/>
          <p:nvPr/>
        </p:nvSpPr>
        <p:spPr>
          <a:xfrm>
            <a:off x="9678375" y="5641848"/>
            <a:ext cx="182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Paper 2  ·  2 equations</a:t>
            </a:r>
            <a:endParaRPr lang="en-US" sz="1100" dirty="0"/>
          </a:p>
        </p:txBody>
      </p:sp>
      <p:sp>
        <p:nvSpPr>
          <p:cNvPr id="95" name="Link: Speed of a wave from its period">
            <a:hlinkClick r:id="rId16" tooltip="Speed of a wave from its period" action="ppaction://hlinksldjump"/>
          </p:cNvPr>
          <p:cNvSpPr/>
          <p:nvPr/>
        </p:nvSpPr>
        <p:spPr>
          <a:xfrm>
            <a:off x="9541215" y="4837176"/>
            <a:ext cx="2101840" cy="142646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Multi-step 1: </a:t>
            </a:r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Heating water with a kettle</a:t>
            </a:r>
            <a:endParaRPr lang="en-US" sz="3000" dirty="0"/>
          </a:p>
        </p:txBody>
      </p:sp>
      <p:sp>
        <p:nvSpPr>
          <p:cNvPr id="3" name="Label: MULTI-STEP"/>
          <p:cNvSpPr txBox="1"/>
          <p:nvPr/>
        </p:nvSpPr>
        <p:spPr>
          <a:xfrm>
            <a:off x="548640" y="411480"/>
            <a:ext cx="160020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MULTI-STEP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24028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57200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←  PROBLEMS"/>
          <p:cNvSpPr txBox="1"/>
          <p:nvPr/>
        </p:nvSpPr>
        <p:spPr>
          <a:xfrm>
            <a:off x="8321040" y="411480"/>
            <a:ext cx="164592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PROBLEMS</a:t>
            </a:r>
            <a:endParaRPr lang="en-US" sz="1200" dirty="0"/>
          </a:p>
        </p:txBody>
      </p:sp>
      <p:sp>
        <p:nvSpPr>
          <p:cNvPr id="7" name="Link: ←  PROBLEMS">
            <a:hlinkClick r:id="rId1" tooltip="←  PROBLEMS" action="ppaction://hlinksldjump"/>
          </p:cNvPr>
          <p:cNvSpPr/>
          <p:nvPr/>
        </p:nvSpPr>
        <p:spPr>
          <a:xfrm>
            <a:off x="8321040" y="411480"/>
            <a:ext cx="164592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QUESTION"/>
          <p:cNvSpPr txBox="1"/>
          <p:nvPr/>
        </p:nvSpPr>
        <p:spPr>
          <a:xfrm>
            <a:off x="548640" y="6400800"/>
            <a:ext cx="1417320" cy="29260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QUESTION</a:t>
            </a:r>
            <a:endParaRPr lang="en-US" sz="1000" dirty="0"/>
          </a:p>
        </p:txBody>
      </p:sp>
      <p:sp>
        <p:nvSpPr>
          <p:cNvPr id="11" name="Link: 1  QUESTION">
            <a:hlinkClick r:id="rId3" tooltip="1  QUESTION" action="ppaction://hlinksldjump"/>
          </p:cNvPr>
          <p:cNvSpPr/>
          <p:nvPr/>
        </p:nvSpPr>
        <p:spPr>
          <a:xfrm>
            <a:off x="548640" y="6400800"/>
            <a:ext cx="1417320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SOLUTION"/>
          <p:cNvSpPr txBox="1"/>
          <p:nvPr/>
        </p:nvSpPr>
        <p:spPr>
          <a:xfrm>
            <a:off x="2103120" y="6400800"/>
            <a:ext cx="1417320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SOLUTION</a:t>
            </a:r>
            <a:endParaRPr lang="en-US" sz="1000" dirty="0"/>
          </a:p>
        </p:txBody>
      </p:sp>
      <p:sp>
        <p:nvSpPr>
          <p:cNvPr id="13" name="Link: 2  SOLUTION">
            <a:hlinkClick r:id="rId4" tooltip="2  SOLUTION" action="ppaction://hlinksldjump"/>
          </p:cNvPr>
          <p:cNvSpPr/>
          <p:nvPr/>
        </p:nvSpPr>
        <p:spPr>
          <a:xfrm>
            <a:off x="2103120" y="6400800"/>
            <a:ext cx="1417320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4904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15</a:t>
            </a:r>
            <a:endParaRPr lang="en-US" sz="1000" dirty="0"/>
          </a:p>
        </p:txBody>
      </p:sp>
      <p:sp>
        <p:nvSpPr>
          <p:cNvPr id="15" name="Question card"/>
          <p:cNvSpPr/>
          <p:nvPr/>
        </p:nvSpPr>
        <p:spPr>
          <a:xfrm>
            <a:off x="548640" y="1691640"/>
            <a:ext cx="6949440" cy="3246120"/>
          </a:xfrm>
          <a:prstGeom prst="roundRect">
            <a:avLst>
              <a:gd name="adj" fmla="val 3944"/>
            </a:avLst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1828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THE QUESTION</a:t>
            </a:r>
            <a:endParaRPr lang="en-US" sz="1200" dirty="0"/>
          </a:p>
        </p:txBody>
      </p:sp>
      <p:sp>
        <p:nvSpPr>
          <p:cNvPr id="17" name="Question text"/>
          <p:cNvSpPr txBox="1"/>
          <p:nvPr/>
        </p:nvSpPr>
        <p:spPr>
          <a:xfrm>
            <a:off x="822960" y="2176272"/>
            <a:ext cx="6400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A 2.4 kW kettle is switched on for 2.0 minutes. It heats 1.2 kg of water. Ignoring energy losses, calculate the temperature rise of the water.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 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(specific heat capacity of water = 4200 J/kg °C)</a:t>
            </a:r>
            <a:endParaRPr lang="en-US" sz="1900" dirty="0"/>
          </a:p>
        </p:txBody>
      </p:sp>
      <p:sp>
        <p:nvSpPr>
          <p:cNvPr id="18" name="Hint card"/>
          <p:cNvSpPr/>
          <p:nvPr/>
        </p:nvSpPr>
        <p:spPr>
          <a:xfrm>
            <a:off x="548640" y="5074920"/>
            <a:ext cx="6949440" cy="1170432"/>
          </a:xfrm>
          <a:prstGeom prst="roundRect">
            <a:avLst>
              <a:gd name="adj" fmla="val 10938"/>
            </a:avLst>
          </a:prstGeom>
          <a:solidFill>
            <a:schemeClr val="tx2"/>
          </a:solidFill>
          <a:ln/>
        </p:spPr>
      </p:sp>
      <p:sp>
        <p:nvSpPr>
          <p:cNvPr id="19" name="Hint circle"/>
          <p:cNvSpPr/>
          <p:nvPr/>
        </p:nvSpPr>
        <p:spPr>
          <a:xfrm>
            <a:off x="749808" y="5239512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0" name="Hint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5376672"/>
            <a:ext cx="274320" cy="27432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463040" y="5120640"/>
            <a:ext cx="585216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BEFORE YOU START</a:t>
            </a:r>
            <a:endParaRPr lang="en-US" sz="11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Write down every quantity you're given, with units. You'll need 2 equations – which quantity links them?</a:t>
            </a:r>
            <a:endParaRPr lang="en-US" sz="1100" dirty="0"/>
          </a:p>
        </p:txBody>
      </p:sp>
      <p:sp>
        <p:nvSpPr>
          <p:cNvPr id="22" name="Plan card"/>
          <p:cNvSpPr/>
          <p:nvPr/>
        </p:nvSpPr>
        <p:spPr>
          <a:xfrm>
            <a:off x="7772400" y="1691640"/>
            <a:ext cx="3870655" cy="4553712"/>
          </a:xfrm>
          <a:prstGeom prst="roundRect">
            <a:avLst>
              <a:gd name="adj" fmla="val 3307"/>
            </a:avLst>
          </a:prstGeom>
          <a:solidFill>
            <a:schemeClr val="tx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0467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PLAN IT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8046720" y="2286000"/>
            <a:ext cx="438912" cy="43891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</a:t>
            </a:r>
            <a:endParaRPr lang="en-US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8641080" y="2267712"/>
            <a:ext cx="27733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Find the energy transferred by the kettle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8046720" y="3337560"/>
            <a:ext cx="438912" cy="43891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8641080" y="3319272"/>
            <a:ext cx="27733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that energy to find the temperature change</a:t>
            </a:r>
            <a:endParaRPr lang="en-US" sz="1500" dirty="0"/>
          </a:p>
        </p:txBody>
      </p:sp>
      <p:sp>
        <p:nvSpPr>
          <p:cNvPr id="28" name="Button: SHOW SOLUTION  →"/>
          <p:cNvSpPr txBox="1"/>
          <p:nvPr/>
        </p:nvSpPr>
        <p:spPr>
          <a:xfrm>
            <a:off x="8046720" y="5623560"/>
            <a:ext cx="3322015" cy="457200"/>
          </a:xfrm>
          <a:prstGeom prst="roundRect">
            <a:avLst>
              <a:gd name="adj" fmla="val 24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SHOW SOLUTION  →</a:t>
            </a:r>
            <a:endParaRPr lang="en-US" sz="1300" dirty="0"/>
          </a:p>
        </p:txBody>
      </p:sp>
      <p:sp>
        <p:nvSpPr>
          <p:cNvPr id="29" name="Link: SHOW SOLUTION  →">
            <a:hlinkClick r:id="rId6" tooltip="SHOW SOLUTION  →" action="ppaction://hlinksldjump"/>
          </p:cNvPr>
          <p:cNvSpPr/>
          <p:nvPr/>
        </p:nvSpPr>
        <p:spPr>
          <a:xfrm>
            <a:off x="8046720" y="5623560"/>
            <a:ext cx="3322015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Multi-step 1: </a:t>
            </a:r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Heating water with a kettle</a:t>
            </a:r>
            <a:endParaRPr lang="en-US" sz="3000" dirty="0"/>
          </a:p>
        </p:txBody>
      </p:sp>
      <p:sp>
        <p:nvSpPr>
          <p:cNvPr id="3" name="Label: MULTI-STEP"/>
          <p:cNvSpPr txBox="1"/>
          <p:nvPr/>
        </p:nvSpPr>
        <p:spPr>
          <a:xfrm>
            <a:off x="548640" y="411480"/>
            <a:ext cx="160020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MULTI-STEP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24028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57200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←  PROBLEMS"/>
          <p:cNvSpPr txBox="1"/>
          <p:nvPr/>
        </p:nvSpPr>
        <p:spPr>
          <a:xfrm>
            <a:off x="8321040" y="411480"/>
            <a:ext cx="164592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PROBLEMS</a:t>
            </a:r>
            <a:endParaRPr lang="en-US" sz="1200" dirty="0"/>
          </a:p>
        </p:txBody>
      </p:sp>
      <p:sp>
        <p:nvSpPr>
          <p:cNvPr id="7" name="Link: ←  PROBLEMS">
            <a:hlinkClick r:id="rId1" tooltip="←  PROBLEMS" action="ppaction://hlinksldjump"/>
          </p:cNvPr>
          <p:cNvSpPr/>
          <p:nvPr/>
        </p:nvSpPr>
        <p:spPr>
          <a:xfrm>
            <a:off x="8321040" y="411480"/>
            <a:ext cx="164592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QUESTION"/>
          <p:cNvSpPr txBox="1"/>
          <p:nvPr/>
        </p:nvSpPr>
        <p:spPr>
          <a:xfrm>
            <a:off x="548640" y="6400800"/>
            <a:ext cx="1417320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QUESTION</a:t>
            </a:r>
            <a:endParaRPr lang="en-US" sz="1000" dirty="0"/>
          </a:p>
        </p:txBody>
      </p:sp>
      <p:sp>
        <p:nvSpPr>
          <p:cNvPr id="11" name="Link: 1  QUESTION">
            <a:hlinkClick r:id="rId3" tooltip="1  QUESTION" action="ppaction://hlinksldjump"/>
          </p:cNvPr>
          <p:cNvSpPr/>
          <p:nvPr/>
        </p:nvSpPr>
        <p:spPr>
          <a:xfrm>
            <a:off x="548640" y="6400800"/>
            <a:ext cx="1417320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SOLUTION"/>
          <p:cNvSpPr txBox="1"/>
          <p:nvPr/>
        </p:nvSpPr>
        <p:spPr>
          <a:xfrm>
            <a:off x="2103120" y="6400800"/>
            <a:ext cx="1417320" cy="29260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SOLUTION</a:t>
            </a:r>
            <a:endParaRPr lang="en-US" sz="1000" dirty="0"/>
          </a:p>
        </p:txBody>
      </p:sp>
      <p:sp>
        <p:nvSpPr>
          <p:cNvPr id="13" name="Link: 2  SOLUTION">
            <a:hlinkClick r:id="rId4" tooltip="2  SOLUTION" action="ppaction://hlinksldjump"/>
          </p:cNvPr>
          <p:cNvSpPr/>
          <p:nvPr/>
        </p:nvSpPr>
        <p:spPr>
          <a:xfrm>
            <a:off x="2103120" y="6400800"/>
            <a:ext cx="1417320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4904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15</a:t>
            </a:r>
            <a:endParaRPr lang="en-US" sz="1000" dirty="0"/>
          </a:p>
        </p:txBody>
      </p:sp>
      <p:sp>
        <p:nvSpPr>
          <p:cNvPr id="15" name="Equation chain"/>
          <p:cNvSpPr/>
          <p:nvPr/>
        </p:nvSpPr>
        <p:spPr>
          <a:xfrm>
            <a:off x="548640" y="1691640"/>
            <a:ext cx="11094415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" y="1691640"/>
            <a:ext cx="106372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 USED   </a:t>
            </a:r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 t</a:t>
            </a:r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   then   </a:t>
            </a:r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 = m c Δθ</a:t>
            </a:r>
            <a:endParaRPr lang="en-US" sz="1100" dirty="0"/>
          </a:p>
        </p:txBody>
      </p:sp>
      <p:sp>
        <p:nvSpPr>
          <p:cNvPr id="17" name="Step 1"/>
          <p:cNvSpPr/>
          <p:nvPr/>
        </p:nvSpPr>
        <p:spPr>
          <a:xfrm>
            <a:off x="548640" y="2423160"/>
            <a:ext cx="5432908" cy="2364740"/>
          </a:xfrm>
          <a:prstGeom prst="roundRect">
            <a:avLst>
              <a:gd name="adj" fmla="val 5414"/>
            </a:avLst>
          </a:prstGeom>
          <a:solidFill>
            <a:schemeClr val="tx2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2560320"/>
            <a:ext cx="365760" cy="36576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207008" y="2560320"/>
            <a:ext cx="46099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ENERGY FROM THE KETTLE</a:t>
            </a:r>
            <a:endParaRPr lang="en-US" sz="1200" dirty="0"/>
          </a:p>
        </p:txBody>
      </p:sp>
      <p:sp>
        <p:nvSpPr>
          <p:cNvPr id="20" name="Step lines 1"/>
          <p:cNvSpPr txBox="1"/>
          <p:nvPr/>
        </p:nvSpPr>
        <p:spPr>
          <a:xfrm>
            <a:off x="777240" y="3044952"/>
            <a:ext cx="4975708" cy="163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Convert: 2.4 kW = 2400 W; 2.0 min = 120 s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E = P t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I: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E = 2400 × 120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A: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E = 288 000 J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5963260" y="3422650"/>
            <a:ext cx="265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tep 2"/>
          <p:cNvSpPr/>
          <p:nvPr/>
        </p:nvSpPr>
        <p:spPr>
          <a:xfrm>
            <a:off x="6210148" y="2423160"/>
            <a:ext cx="5432908" cy="2364740"/>
          </a:xfrm>
          <a:prstGeom prst="roundRect">
            <a:avLst>
              <a:gd name="adj" fmla="val 5414"/>
            </a:avLst>
          </a:prstGeom>
          <a:solidFill>
            <a:schemeClr val="tx2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93028" y="2560320"/>
            <a:ext cx="365760" cy="36576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868516" y="2560320"/>
            <a:ext cx="46099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TEMPERATURE RISE</a:t>
            </a:r>
            <a:endParaRPr lang="en-US" sz="1200" dirty="0"/>
          </a:p>
        </p:txBody>
      </p:sp>
      <p:sp>
        <p:nvSpPr>
          <p:cNvPr id="25" name="Step lines 2"/>
          <p:cNvSpPr txBox="1"/>
          <p:nvPr/>
        </p:nvSpPr>
        <p:spPr>
          <a:xfrm>
            <a:off x="6438748" y="3044952"/>
            <a:ext cx="4975708" cy="163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ΔE = m c Δθ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I: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288 000 = 1.2 × 4200 × Δθ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Δθ = 288 000 ÷ 5040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A: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Δθ = 57 °C</a:t>
            </a:r>
            <a:endParaRPr lang="en-US" sz="1900" dirty="0"/>
          </a:p>
        </p:txBody>
      </p:sp>
      <p:sp>
        <p:nvSpPr>
          <p:cNvPr id="26" name="Answer card"/>
          <p:cNvSpPr/>
          <p:nvPr/>
        </p:nvSpPr>
        <p:spPr>
          <a:xfrm>
            <a:off x="548640" y="4989068"/>
            <a:ext cx="4206240" cy="1051560"/>
          </a:xfrm>
          <a:prstGeom prst="roundRect">
            <a:avLst>
              <a:gd name="adj" fmla="val 12174"/>
            </a:avLst>
          </a:prstGeom>
          <a:solidFill>
            <a:schemeClr val="accent5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777240" y="5034788"/>
            <a:ext cx="3749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ANSWER</a:t>
            </a:r>
            <a:endParaRPr lang="en-US" sz="1100" dirty="0"/>
          </a:p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Δθ = 57 °C</a:t>
            </a:r>
            <a:endParaRPr lang="en-US" sz="1100" dirty="0"/>
          </a:p>
        </p:txBody>
      </p:sp>
      <p:sp>
        <p:nvSpPr>
          <p:cNvPr id="28" name="Tip card"/>
          <p:cNvSpPr/>
          <p:nvPr/>
        </p:nvSpPr>
        <p:spPr>
          <a:xfrm>
            <a:off x="4937760" y="4989068"/>
            <a:ext cx="4373575" cy="1051560"/>
          </a:xfrm>
          <a:prstGeom prst="roundRect">
            <a:avLst>
              <a:gd name="adj" fmla="val 12174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120640" y="5025644"/>
            <a:ext cx="4007815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LINK THE STEPS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The answer to step 1 becomes the ΔE you insert in step 2. Keep the full number in your calculator – don't round between steps.</a:t>
            </a:r>
            <a:endParaRPr lang="en-US" sz="1000" dirty="0"/>
          </a:p>
        </p:txBody>
      </p:sp>
      <p:sp>
        <p:nvSpPr>
          <p:cNvPr id="30" name="Button: ←  QUESTION"/>
          <p:cNvSpPr txBox="1"/>
          <p:nvPr/>
        </p:nvSpPr>
        <p:spPr>
          <a:xfrm>
            <a:off x="9494215" y="4989068"/>
            <a:ext cx="2148840" cy="484632"/>
          </a:xfrm>
          <a:prstGeom prst="roundRect">
            <a:avLst>
              <a:gd name="adj" fmla="val 22642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QUESTION</a:t>
            </a:r>
            <a:endParaRPr lang="en-US" sz="1200" dirty="0"/>
          </a:p>
        </p:txBody>
      </p:sp>
      <p:sp>
        <p:nvSpPr>
          <p:cNvPr id="31" name="Link: ←  QUESTION">
            <a:hlinkClick r:id="rId5" tooltip="←  QUESTION" action="ppaction://hlinksldjump"/>
          </p:cNvPr>
          <p:cNvSpPr/>
          <p:nvPr/>
        </p:nvSpPr>
        <p:spPr>
          <a:xfrm>
            <a:off x="9494215" y="4989068"/>
            <a:ext cx="2148840" cy="48463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2" name="Button: NEXT PROBLEM  →"/>
          <p:cNvSpPr txBox="1"/>
          <p:nvPr/>
        </p:nvSpPr>
        <p:spPr>
          <a:xfrm>
            <a:off x="9494215" y="5555996"/>
            <a:ext cx="2148840" cy="484632"/>
          </a:xfrm>
          <a:prstGeom prst="roundRect">
            <a:avLst>
              <a:gd name="adj" fmla="val 22642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NEXT PROBLEM  →</a:t>
            </a:r>
            <a:endParaRPr lang="en-US" sz="1200" dirty="0"/>
          </a:p>
        </p:txBody>
      </p:sp>
      <p:sp>
        <p:nvSpPr>
          <p:cNvPr id="33" name="Link: NEXT PROBLEM  →">
            <a:hlinkClick r:id="rId6" tooltip="NEXT PROBLEM  →" action="ppaction://hlinksldjump"/>
          </p:cNvPr>
          <p:cNvSpPr/>
          <p:nvPr/>
        </p:nvSpPr>
        <p:spPr>
          <a:xfrm>
            <a:off x="9494215" y="5555996"/>
            <a:ext cx="2148840" cy="48463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Multi-step 10: </a:t>
            </a:r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Braking force on a car</a:t>
            </a:r>
            <a:endParaRPr lang="en-US" sz="3000" dirty="0"/>
          </a:p>
        </p:txBody>
      </p:sp>
      <p:sp>
        <p:nvSpPr>
          <p:cNvPr id="3" name="Label: MULTI-STEP"/>
          <p:cNvSpPr txBox="1"/>
          <p:nvPr/>
        </p:nvSpPr>
        <p:spPr>
          <a:xfrm>
            <a:off x="548640" y="411480"/>
            <a:ext cx="160020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MULTI-STEP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24028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457200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←  PROBLEMS"/>
          <p:cNvSpPr txBox="1"/>
          <p:nvPr/>
        </p:nvSpPr>
        <p:spPr>
          <a:xfrm>
            <a:off x="8321040" y="411480"/>
            <a:ext cx="164592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PROBLEMS</a:t>
            </a:r>
            <a:endParaRPr lang="en-US" sz="1200" dirty="0"/>
          </a:p>
        </p:txBody>
      </p:sp>
      <p:sp>
        <p:nvSpPr>
          <p:cNvPr id="7" name="Link: ←  PROBLEMS">
            <a:hlinkClick r:id="rId1" tooltip="←  PROBLEMS" action="ppaction://hlinksldjump"/>
          </p:cNvPr>
          <p:cNvSpPr/>
          <p:nvPr/>
        </p:nvSpPr>
        <p:spPr>
          <a:xfrm>
            <a:off x="8321040" y="411480"/>
            <a:ext cx="164592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QUESTION"/>
          <p:cNvSpPr txBox="1"/>
          <p:nvPr/>
        </p:nvSpPr>
        <p:spPr>
          <a:xfrm>
            <a:off x="548640" y="6400800"/>
            <a:ext cx="1417320" cy="29260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QUESTION</a:t>
            </a:r>
            <a:endParaRPr lang="en-US" sz="1000" dirty="0"/>
          </a:p>
        </p:txBody>
      </p:sp>
      <p:sp>
        <p:nvSpPr>
          <p:cNvPr id="11" name="Link: 1  QUESTION">
            <a:hlinkClick r:id="rId3" tooltip="1  QUESTION" action="ppaction://hlinksldjump"/>
          </p:cNvPr>
          <p:cNvSpPr/>
          <p:nvPr/>
        </p:nvSpPr>
        <p:spPr>
          <a:xfrm>
            <a:off x="548640" y="6400800"/>
            <a:ext cx="1417320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SOLUTION"/>
          <p:cNvSpPr txBox="1"/>
          <p:nvPr/>
        </p:nvSpPr>
        <p:spPr>
          <a:xfrm>
            <a:off x="2103120" y="6400800"/>
            <a:ext cx="1417320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SOLUTION</a:t>
            </a:r>
            <a:endParaRPr lang="en-US" sz="1000" dirty="0"/>
          </a:p>
        </p:txBody>
      </p:sp>
      <p:sp>
        <p:nvSpPr>
          <p:cNvPr id="13" name="Link: 2  SOLUTION">
            <a:hlinkClick r:id="rId4" tooltip="2  SOLUTION" action="ppaction://hlinksldjump"/>
          </p:cNvPr>
          <p:cNvSpPr/>
          <p:nvPr/>
        </p:nvSpPr>
        <p:spPr>
          <a:xfrm>
            <a:off x="2103120" y="6400800"/>
            <a:ext cx="1417320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4904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10 of 15</a:t>
            </a:r>
            <a:endParaRPr lang="en-US" sz="1000" dirty="0"/>
          </a:p>
        </p:txBody>
      </p:sp>
      <p:sp>
        <p:nvSpPr>
          <p:cNvPr id="15" name="Question card"/>
          <p:cNvSpPr/>
          <p:nvPr/>
        </p:nvSpPr>
        <p:spPr>
          <a:xfrm>
            <a:off x="548640" y="1691640"/>
            <a:ext cx="6949440" cy="3246120"/>
          </a:xfrm>
          <a:prstGeom prst="roundRect">
            <a:avLst>
              <a:gd name="adj" fmla="val 3944"/>
            </a:avLst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1828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THE QUESTION</a:t>
            </a:r>
            <a:endParaRPr lang="en-US" sz="1200" dirty="0"/>
          </a:p>
        </p:txBody>
      </p:sp>
      <p:sp>
        <p:nvSpPr>
          <p:cNvPr id="17" name="Question text"/>
          <p:cNvSpPr txBox="1"/>
          <p:nvPr/>
        </p:nvSpPr>
        <p:spPr>
          <a:xfrm>
            <a:off x="822960" y="2176272"/>
            <a:ext cx="6400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A 1200 kg car travelling at 25 m/s brakes and stops in a distance of 50 m. Calculate the braking force.</a:t>
            </a:r>
            <a:endParaRPr lang="en-US" sz="1900" dirty="0"/>
          </a:p>
        </p:txBody>
      </p:sp>
      <p:sp>
        <p:nvSpPr>
          <p:cNvPr id="18" name="Hint card"/>
          <p:cNvSpPr/>
          <p:nvPr/>
        </p:nvSpPr>
        <p:spPr>
          <a:xfrm>
            <a:off x="548640" y="5074920"/>
            <a:ext cx="6949440" cy="1170432"/>
          </a:xfrm>
          <a:prstGeom prst="roundRect">
            <a:avLst>
              <a:gd name="adj" fmla="val 10938"/>
            </a:avLst>
          </a:prstGeom>
          <a:solidFill>
            <a:schemeClr val="tx2"/>
          </a:solidFill>
          <a:ln/>
        </p:spPr>
      </p:sp>
      <p:sp>
        <p:nvSpPr>
          <p:cNvPr id="19" name="Hint circle"/>
          <p:cNvSpPr/>
          <p:nvPr/>
        </p:nvSpPr>
        <p:spPr>
          <a:xfrm>
            <a:off x="749808" y="5239512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0" name="Hint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5376672"/>
            <a:ext cx="274320" cy="27432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463040" y="5120640"/>
            <a:ext cx="585216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BEFORE YOU START</a:t>
            </a:r>
            <a:endParaRPr lang="en-US" sz="11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Write down every quantity you're given, with units. You'll need 2 equations – which quantity links them?</a:t>
            </a:r>
            <a:endParaRPr lang="en-US" sz="1100" dirty="0"/>
          </a:p>
        </p:txBody>
      </p:sp>
      <p:sp>
        <p:nvSpPr>
          <p:cNvPr id="22" name="Plan card"/>
          <p:cNvSpPr/>
          <p:nvPr/>
        </p:nvSpPr>
        <p:spPr>
          <a:xfrm>
            <a:off x="7772400" y="1691640"/>
            <a:ext cx="3870655" cy="4553712"/>
          </a:xfrm>
          <a:prstGeom prst="roundRect">
            <a:avLst>
              <a:gd name="adj" fmla="val 3307"/>
            </a:avLst>
          </a:prstGeom>
          <a:solidFill>
            <a:schemeClr val="tx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0467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PLAN IT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8046720" y="2286000"/>
            <a:ext cx="438912" cy="43891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</a:t>
            </a:r>
            <a:endParaRPr lang="en-US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8641080" y="2267712"/>
            <a:ext cx="27733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Find the deceleration using the equation of motion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8046720" y="3337560"/>
            <a:ext cx="438912" cy="438912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8641080" y="3319272"/>
            <a:ext cx="27733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the deceleration and the mass to find the force</a:t>
            </a:r>
            <a:endParaRPr lang="en-US" sz="1500" dirty="0"/>
          </a:p>
        </p:txBody>
      </p:sp>
      <p:sp>
        <p:nvSpPr>
          <p:cNvPr id="28" name="Button: SHOW SOLUTION  →"/>
          <p:cNvSpPr txBox="1"/>
          <p:nvPr/>
        </p:nvSpPr>
        <p:spPr>
          <a:xfrm>
            <a:off x="8046720" y="5623560"/>
            <a:ext cx="3322015" cy="457200"/>
          </a:xfrm>
          <a:prstGeom prst="roundRect">
            <a:avLst>
              <a:gd name="adj" fmla="val 24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SHOW SOLUTION  →</a:t>
            </a:r>
            <a:endParaRPr lang="en-US" sz="1300" dirty="0"/>
          </a:p>
        </p:txBody>
      </p:sp>
      <p:sp>
        <p:nvSpPr>
          <p:cNvPr id="29" name="Link: SHOW SOLUTION  →">
            <a:hlinkClick r:id="rId6" tooltip="SHOW SOLUTION  →" action="ppaction://hlinksldjump"/>
          </p:cNvPr>
          <p:cNvSpPr/>
          <p:nvPr/>
        </p:nvSpPr>
        <p:spPr>
          <a:xfrm>
            <a:off x="8046720" y="5623560"/>
            <a:ext cx="3322015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Multi-step 10: </a:t>
            </a:r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Braking force on a car</a:t>
            </a:r>
            <a:endParaRPr lang="en-US" sz="3000" dirty="0"/>
          </a:p>
        </p:txBody>
      </p:sp>
      <p:sp>
        <p:nvSpPr>
          <p:cNvPr id="3" name="Label: MULTI-STEP"/>
          <p:cNvSpPr txBox="1"/>
          <p:nvPr/>
        </p:nvSpPr>
        <p:spPr>
          <a:xfrm>
            <a:off x="548640" y="411480"/>
            <a:ext cx="160020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MULTI-STEP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24028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457200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←  PROBLEMS"/>
          <p:cNvSpPr txBox="1"/>
          <p:nvPr/>
        </p:nvSpPr>
        <p:spPr>
          <a:xfrm>
            <a:off x="8321040" y="411480"/>
            <a:ext cx="164592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PROBLEMS</a:t>
            </a:r>
            <a:endParaRPr lang="en-US" sz="1200" dirty="0"/>
          </a:p>
        </p:txBody>
      </p:sp>
      <p:sp>
        <p:nvSpPr>
          <p:cNvPr id="7" name="Link: ←  PROBLEMS">
            <a:hlinkClick r:id="rId1" tooltip="←  PROBLEMS" action="ppaction://hlinksldjump"/>
          </p:cNvPr>
          <p:cNvSpPr/>
          <p:nvPr/>
        </p:nvSpPr>
        <p:spPr>
          <a:xfrm>
            <a:off x="8321040" y="411480"/>
            <a:ext cx="164592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QUESTION"/>
          <p:cNvSpPr txBox="1"/>
          <p:nvPr/>
        </p:nvSpPr>
        <p:spPr>
          <a:xfrm>
            <a:off x="548640" y="6400800"/>
            <a:ext cx="1417320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QUESTION</a:t>
            </a:r>
            <a:endParaRPr lang="en-US" sz="1000" dirty="0"/>
          </a:p>
        </p:txBody>
      </p:sp>
      <p:sp>
        <p:nvSpPr>
          <p:cNvPr id="11" name="Link: 1  QUESTION">
            <a:hlinkClick r:id="rId3" tooltip="1  QUESTION" action="ppaction://hlinksldjump"/>
          </p:cNvPr>
          <p:cNvSpPr/>
          <p:nvPr/>
        </p:nvSpPr>
        <p:spPr>
          <a:xfrm>
            <a:off x="548640" y="6400800"/>
            <a:ext cx="1417320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SOLUTION"/>
          <p:cNvSpPr txBox="1"/>
          <p:nvPr/>
        </p:nvSpPr>
        <p:spPr>
          <a:xfrm>
            <a:off x="2103120" y="6400800"/>
            <a:ext cx="1417320" cy="292608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SOLUTION</a:t>
            </a:r>
            <a:endParaRPr lang="en-US" sz="1000" dirty="0"/>
          </a:p>
        </p:txBody>
      </p:sp>
      <p:sp>
        <p:nvSpPr>
          <p:cNvPr id="13" name="Link: 2  SOLUTION">
            <a:hlinkClick r:id="rId4" tooltip="2  SOLUTION" action="ppaction://hlinksldjump"/>
          </p:cNvPr>
          <p:cNvSpPr/>
          <p:nvPr/>
        </p:nvSpPr>
        <p:spPr>
          <a:xfrm>
            <a:off x="2103120" y="6400800"/>
            <a:ext cx="1417320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4904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10 of 15</a:t>
            </a:r>
            <a:endParaRPr lang="en-US" sz="1000" dirty="0"/>
          </a:p>
        </p:txBody>
      </p:sp>
      <p:sp>
        <p:nvSpPr>
          <p:cNvPr id="15" name="Equation chain"/>
          <p:cNvSpPr/>
          <p:nvPr/>
        </p:nvSpPr>
        <p:spPr>
          <a:xfrm>
            <a:off x="548640" y="1691640"/>
            <a:ext cx="11094415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" y="1691640"/>
            <a:ext cx="106372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EQUATIONS USED   </a:t>
            </a:r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− u² = 2 a s</a:t>
            </a:r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   then   </a:t>
            </a:r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a</a:t>
            </a:r>
            <a:endParaRPr lang="en-US" sz="1100" dirty="0"/>
          </a:p>
        </p:txBody>
      </p:sp>
      <p:sp>
        <p:nvSpPr>
          <p:cNvPr id="17" name="Step 1"/>
          <p:cNvSpPr/>
          <p:nvPr/>
        </p:nvSpPr>
        <p:spPr>
          <a:xfrm>
            <a:off x="548640" y="2423160"/>
            <a:ext cx="5432908" cy="2364740"/>
          </a:xfrm>
          <a:prstGeom prst="roundRect">
            <a:avLst>
              <a:gd name="adj" fmla="val 5414"/>
            </a:avLst>
          </a:prstGeom>
          <a:solidFill>
            <a:schemeClr val="tx2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2560320"/>
            <a:ext cx="365760" cy="36576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207008" y="2560320"/>
            <a:ext cx="46099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DECELERATION</a:t>
            </a:r>
            <a:endParaRPr lang="en-US" sz="1200" dirty="0"/>
          </a:p>
        </p:txBody>
      </p:sp>
      <p:sp>
        <p:nvSpPr>
          <p:cNvPr id="20" name="Step lines 1"/>
          <p:cNvSpPr txBox="1"/>
          <p:nvPr/>
        </p:nvSpPr>
        <p:spPr>
          <a:xfrm>
            <a:off x="777240" y="3044952"/>
            <a:ext cx="4975708" cy="163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v² − u² = 2 a s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I: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0² − 25² = 2 × a × 50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a = −625 ÷ 100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A: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a = −6.25 m/s²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5963260" y="3422650"/>
            <a:ext cx="265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tep 2"/>
          <p:cNvSpPr/>
          <p:nvPr/>
        </p:nvSpPr>
        <p:spPr>
          <a:xfrm>
            <a:off x="6210148" y="2423160"/>
            <a:ext cx="5432908" cy="2364740"/>
          </a:xfrm>
          <a:prstGeom prst="roundRect">
            <a:avLst>
              <a:gd name="adj" fmla="val 5414"/>
            </a:avLst>
          </a:prstGeom>
          <a:solidFill>
            <a:schemeClr val="tx2"/>
          </a:solidFill>
          <a:ln w="19050">
            <a:solidFill>
              <a:srgbClr val="FFD23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93028" y="2560320"/>
            <a:ext cx="365760" cy="36576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868516" y="2560320"/>
            <a:ext cx="46099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FORCE</a:t>
            </a:r>
            <a:endParaRPr lang="en-US" sz="1200" dirty="0"/>
          </a:p>
        </p:txBody>
      </p:sp>
      <p:sp>
        <p:nvSpPr>
          <p:cNvPr id="25" name="Step lines 2"/>
          <p:cNvSpPr txBox="1"/>
          <p:nvPr/>
        </p:nvSpPr>
        <p:spPr>
          <a:xfrm>
            <a:off x="6438748" y="3044952"/>
            <a:ext cx="4975708" cy="163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F = m a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I: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F = 1200 × 6.25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chemeClr val="accent5"/>
                </a:solidFill>
              </a:rPr>
              <a:t>A:</a:t>
            </a:r>
            <a:pPr indent="0" marL="0"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 F = 7500 N</a:t>
            </a:r>
            <a:endParaRPr lang="en-US" sz="1900" dirty="0"/>
          </a:p>
        </p:txBody>
      </p:sp>
      <p:sp>
        <p:nvSpPr>
          <p:cNvPr id="26" name="Answer card"/>
          <p:cNvSpPr/>
          <p:nvPr/>
        </p:nvSpPr>
        <p:spPr>
          <a:xfrm>
            <a:off x="548640" y="4989068"/>
            <a:ext cx="4206240" cy="1051560"/>
          </a:xfrm>
          <a:prstGeom prst="roundRect">
            <a:avLst>
              <a:gd name="adj" fmla="val 12174"/>
            </a:avLst>
          </a:prstGeom>
          <a:solidFill>
            <a:schemeClr val="accent5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777240" y="5034788"/>
            <a:ext cx="3749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ANSWER</a:t>
            </a:r>
            <a:endParaRPr lang="en-US" sz="1100" dirty="0"/>
          </a:p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F = 7500 N</a:t>
            </a:r>
            <a:endParaRPr lang="en-US" sz="1100" dirty="0"/>
          </a:p>
        </p:txBody>
      </p:sp>
      <p:sp>
        <p:nvSpPr>
          <p:cNvPr id="28" name="Tip card"/>
          <p:cNvSpPr/>
          <p:nvPr/>
        </p:nvSpPr>
        <p:spPr>
          <a:xfrm>
            <a:off x="4937760" y="4989068"/>
            <a:ext cx="4373575" cy="1051560"/>
          </a:xfrm>
          <a:prstGeom prst="roundRect">
            <a:avLst>
              <a:gd name="adj" fmla="val 12174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120640" y="5025644"/>
            <a:ext cx="4007815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LINK THE STEPS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The minus sign shows a deceleration. Use the size (6.25 m/s²) for the braking force.</a:t>
            </a:r>
            <a:endParaRPr lang="en-US" sz="1000" dirty="0"/>
          </a:p>
        </p:txBody>
      </p:sp>
      <p:sp>
        <p:nvSpPr>
          <p:cNvPr id="30" name="Button: ←  QUESTION"/>
          <p:cNvSpPr txBox="1"/>
          <p:nvPr/>
        </p:nvSpPr>
        <p:spPr>
          <a:xfrm>
            <a:off x="9494215" y="4989068"/>
            <a:ext cx="2148840" cy="484632"/>
          </a:xfrm>
          <a:prstGeom prst="roundRect">
            <a:avLst>
              <a:gd name="adj" fmla="val 22642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QUESTION</a:t>
            </a:r>
            <a:endParaRPr lang="en-US" sz="1200" dirty="0"/>
          </a:p>
        </p:txBody>
      </p:sp>
      <p:sp>
        <p:nvSpPr>
          <p:cNvPr id="31" name="Link: ←  QUESTION">
            <a:hlinkClick r:id="rId5" tooltip="←  QUESTION" action="ppaction://hlinksldjump"/>
          </p:cNvPr>
          <p:cNvSpPr/>
          <p:nvPr/>
        </p:nvSpPr>
        <p:spPr>
          <a:xfrm>
            <a:off x="9494215" y="4989068"/>
            <a:ext cx="2148840" cy="48463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2" name="Button: FULL VERSION  →"/>
          <p:cNvSpPr txBox="1"/>
          <p:nvPr/>
        </p:nvSpPr>
        <p:spPr>
          <a:xfrm>
            <a:off x="9494215" y="5555996"/>
            <a:ext cx="2148840" cy="484632"/>
          </a:xfrm>
          <a:prstGeom prst="roundRect">
            <a:avLst>
              <a:gd name="adj" fmla="val 22642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FULL VERSION  →</a:t>
            </a:r>
            <a:endParaRPr lang="en-US" sz="1200" dirty="0"/>
          </a:p>
        </p:txBody>
      </p:sp>
      <p:sp>
        <p:nvSpPr>
          <p:cNvPr id="33" name="Link: FULL VERSION  →">
            <a:hlinkClick r:id="rId6" tooltip="FULL VERSION  →" action="ppaction://hlinksldjump"/>
          </p:cNvPr>
          <p:cNvSpPr/>
          <p:nvPr/>
        </p:nvSpPr>
        <p:spPr>
          <a:xfrm>
            <a:off x="9494215" y="5555996"/>
            <a:ext cx="2148840" cy="48463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1"/>
                </a:solidFill>
              </a:rPr>
              <a:t>PAPER 1   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Tap any equation to jump to it.</a:t>
            </a:r>
            <a:endParaRPr lang="en-US" sz="15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91640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82880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Kinetic energy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331720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0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m v</a:t>
            </a:r>
            <a:pPr indent="0" marL="0">
              <a:buNone/>
            </a:pPr>
            <a:r>
              <a:rPr lang="en-US" sz="2000" baseline="3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Link: Kinetic energy">
            <a:hlinkClick r:id="rId2" tooltip="Kinetic energy" action="ppaction://hlinksldjump"/>
          </p:cNvPr>
          <p:cNvSpPr/>
          <p:nvPr/>
        </p:nvSpPr>
        <p:spPr>
          <a:xfrm>
            <a:off x="548640" y="1691640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Equation tile 2"/>
          <p:cNvSpPr/>
          <p:nvPr/>
        </p:nvSpPr>
        <p:spPr>
          <a:xfrm>
            <a:off x="3363392" y="1691640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2" name="Locked tag"/>
          <p:cNvSpPr txBox="1"/>
          <p:nvPr/>
        </p:nvSpPr>
        <p:spPr>
          <a:xfrm>
            <a:off x="4733392" y="331927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13" name="Text 11"/>
          <p:cNvSpPr txBox="1"/>
          <p:nvPr/>
        </p:nvSpPr>
        <p:spPr>
          <a:xfrm>
            <a:off x="3500552" y="182880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003472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Gravitational potential energy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3500552" y="2331720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0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 g h</a:t>
            </a:r>
            <a:endParaRPr lang="en-US" sz="2000" dirty="0"/>
          </a:p>
        </p:txBody>
      </p:sp>
      <p:sp>
        <p:nvSpPr>
          <p:cNvPr id="16" name="Link: Gravitational potential energy">
            <a:hlinkClick r:id="rId3" tooltip="Gravitational potential energy" action="ppaction://hlinksldjump"/>
          </p:cNvPr>
          <p:cNvSpPr/>
          <p:nvPr/>
        </p:nvSpPr>
        <p:spPr>
          <a:xfrm>
            <a:off x="3363392" y="1691640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7" name="Equation tile 3"/>
          <p:cNvSpPr/>
          <p:nvPr/>
        </p:nvSpPr>
        <p:spPr>
          <a:xfrm>
            <a:off x="6178144" y="1691640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8" name="Locked tag"/>
          <p:cNvSpPr txBox="1"/>
          <p:nvPr/>
        </p:nvSpPr>
        <p:spPr>
          <a:xfrm>
            <a:off x="7548143" y="331927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6315304" y="182880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6818224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Elastic potential energy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315304" y="2331720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0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k e</a:t>
            </a:r>
            <a:pPr indent="0" marL="0">
              <a:buNone/>
            </a:pPr>
            <a:r>
              <a:rPr lang="en-US" sz="2000" baseline="3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22" name="Link: Elastic potential energy">
            <a:hlinkClick r:id="rId4" tooltip="Elastic potential energy" action="ppaction://hlinksldjump"/>
          </p:cNvPr>
          <p:cNvSpPr/>
          <p:nvPr/>
        </p:nvSpPr>
        <p:spPr>
          <a:xfrm>
            <a:off x="6178144" y="1691640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3" name="Equation tile 4"/>
          <p:cNvSpPr/>
          <p:nvPr/>
        </p:nvSpPr>
        <p:spPr>
          <a:xfrm>
            <a:off x="8992895" y="1691640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4" name="Locked tag"/>
          <p:cNvSpPr txBox="1"/>
          <p:nvPr/>
        </p:nvSpPr>
        <p:spPr>
          <a:xfrm>
            <a:off x="10362895" y="331927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25" name="Text 23"/>
          <p:cNvSpPr txBox="1"/>
          <p:nvPr/>
        </p:nvSpPr>
        <p:spPr>
          <a:xfrm>
            <a:off x="9130055" y="182880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4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9632975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Specific heat capacity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9130055" y="2331720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ΔE = m c Δθ</a:t>
            </a:r>
            <a:endParaRPr lang="en-US" sz="2000" dirty="0"/>
          </a:p>
        </p:txBody>
      </p:sp>
      <p:sp>
        <p:nvSpPr>
          <p:cNvPr id="28" name="Link: Specific heat capacity">
            <a:hlinkClick r:id="rId5" tooltip="Specific heat capacity" action="ppaction://hlinksldjump"/>
          </p:cNvPr>
          <p:cNvSpPr/>
          <p:nvPr/>
        </p:nvSpPr>
        <p:spPr>
          <a:xfrm>
            <a:off x="8992895" y="1691640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9" name="Equation tile 5"/>
          <p:cNvSpPr/>
          <p:nvPr/>
        </p:nvSpPr>
        <p:spPr>
          <a:xfrm>
            <a:off x="548640" y="3867912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0" name="Locked tag"/>
          <p:cNvSpPr txBox="1"/>
          <p:nvPr/>
        </p:nvSpPr>
        <p:spPr>
          <a:xfrm>
            <a:off x="1918640" y="549554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685800" y="400507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5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1188720" y="3959352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Power (energy)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685800" y="4507992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E / t</a:t>
            </a:r>
            <a:endParaRPr lang="en-US" sz="2000" dirty="0"/>
          </a:p>
        </p:txBody>
      </p:sp>
      <p:sp>
        <p:nvSpPr>
          <p:cNvPr id="34" name="Link: Power (energy)">
            <a:hlinkClick r:id="rId6" tooltip="Power (energy)" action="ppaction://hlinksldjump"/>
          </p:cNvPr>
          <p:cNvSpPr/>
          <p:nvPr/>
        </p:nvSpPr>
        <p:spPr>
          <a:xfrm>
            <a:off x="548640" y="3867912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5" name="Equation tile 6"/>
          <p:cNvSpPr/>
          <p:nvPr/>
        </p:nvSpPr>
        <p:spPr>
          <a:xfrm>
            <a:off x="3363392" y="3867912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6" name="Locked tag"/>
          <p:cNvSpPr txBox="1"/>
          <p:nvPr/>
        </p:nvSpPr>
        <p:spPr>
          <a:xfrm>
            <a:off x="4733392" y="549554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37" name="Text 35"/>
          <p:cNvSpPr txBox="1"/>
          <p:nvPr/>
        </p:nvSpPr>
        <p:spPr>
          <a:xfrm>
            <a:off x="3500552" y="400507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6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4003472" y="3959352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Power (work done)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3500552" y="4507992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W / t</a:t>
            </a:r>
            <a:endParaRPr lang="en-US" sz="2000" dirty="0"/>
          </a:p>
        </p:txBody>
      </p:sp>
      <p:sp>
        <p:nvSpPr>
          <p:cNvPr id="40" name="Link: Power (work done)">
            <a:hlinkClick r:id="rId7" tooltip="Power (work done)" action="ppaction://hlinksldjump"/>
          </p:cNvPr>
          <p:cNvSpPr/>
          <p:nvPr/>
        </p:nvSpPr>
        <p:spPr>
          <a:xfrm>
            <a:off x="3363392" y="3867912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1" name="Equation tile 7"/>
          <p:cNvSpPr/>
          <p:nvPr/>
        </p:nvSpPr>
        <p:spPr>
          <a:xfrm>
            <a:off x="6178144" y="3867912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2" name="Locked tag"/>
          <p:cNvSpPr txBox="1"/>
          <p:nvPr/>
        </p:nvSpPr>
        <p:spPr>
          <a:xfrm>
            <a:off x="7548143" y="549554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43" name="Text 41"/>
          <p:cNvSpPr txBox="1"/>
          <p:nvPr/>
        </p:nvSpPr>
        <p:spPr>
          <a:xfrm>
            <a:off x="6315304" y="400507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7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6818224" y="3959352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Efficiency</a:t>
            </a:r>
            <a:endParaRPr lang="en-US" sz="1400" dirty="0"/>
          </a:p>
        </p:txBody>
      </p:sp>
      <p:sp>
        <p:nvSpPr>
          <p:cNvPr id="45" name="Text 43"/>
          <p:cNvSpPr txBox="1"/>
          <p:nvPr/>
        </p:nvSpPr>
        <p:spPr>
          <a:xfrm>
            <a:off x="6315304" y="4507992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efficiency =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useful output ÷ total input</a:t>
            </a:r>
            <a:endParaRPr lang="en-US" sz="1300" dirty="0"/>
          </a:p>
        </p:txBody>
      </p:sp>
      <p:sp>
        <p:nvSpPr>
          <p:cNvPr id="46" name="Link: Efficiency">
            <a:hlinkClick r:id="rId8" tooltip="Efficiency" action="ppaction://hlinksldjump"/>
          </p:cNvPr>
          <p:cNvSpPr/>
          <p:nvPr/>
        </p:nvSpPr>
        <p:spPr>
          <a:xfrm>
            <a:off x="6178144" y="3867912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energy</a:t>
            </a:r>
            <a:endParaRPr lang="en-US" sz="3000" dirty="0"/>
          </a:p>
        </p:txBody>
      </p:sp>
      <p:sp>
        <p:nvSpPr>
          <p:cNvPr id="3" name="Label: ENERGY"/>
          <p:cNvSpPr txBox="1"/>
          <p:nvPr/>
        </p:nvSpPr>
        <p:spPr>
          <a:xfrm>
            <a:off x="548640" y="41148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ENERGY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37744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70916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7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LEARN</a:t>
            </a:r>
            <a:endParaRPr lang="en-US" sz="1000" dirty="0"/>
          </a:p>
        </p:txBody>
      </p:sp>
      <p:sp>
        <p:nvSpPr>
          <p:cNvPr id="11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3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5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7" name="Equation card"/>
          <p:cNvSpPr/>
          <p:nvPr/>
        </p:nvSpPr>
        <p:spPr>
          <a:xfrm>
            <a:off x="548640" y="1691640"/>
            <a:ext cx="5394960" cy="1371600"/>
          </a:xfrm>
          <a:prstGeom prst="roundRect">
            <a:avLst>
              <a:gd name="adj" fmla="val 9333"/>
            </a:avLst>
          </a:prstGeom>
          <a:solidFill>
            <a:schemeClr val="accent1"/>
          </a:solidFill>
          <a:ln/>
        </p:spPr>
      </p:sp>
      <p:sp>
        <p:nvSpPr>
          <p:cNvPr id="18" name="Sheet badge"/>
          <p:cNvSpPr txBox="1"/>
          <p:nvPr/>
        </p:nvSpPr>
        <p:spPr>
          <a:xfrm>
            <a:off x="685800" y="1783080"/>
            <a:ext cx="5120640" cy="27432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●  ON THE EQUATION SHEET  ·  SPEC: RECALL LIST</a:t>
            </a:r>
            <a:endParaRPr lang="en-US" sz="1000" dirty="0"/>
          </a:p>
        </p:txBody>
      </p:sp>
      <p:sp>
        <p:nvSpPr>
          <p:cNvPr id="19" name="Equation"/>
          <p:cNvSpPr txBox="1"/>
          <p:nvPr/>
        </p:nvSpPr>
        <p:spPr>
          <a:xfrm>
            <a:off x="731520" y="2084832"/>
            <a:ext cx="50292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algn="ctr" indent="0" marL="0">
              <a:buNone/>
            </a:pPr>
            <a:r>
              <a:rPr lang="en-US" sz="36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m v</a:t>
            </a:r>
            <a:pPr algn="ctr" indent="0" marL="0">
              <a:buNone/>
            </a:pPr>
            <a:r>
              <a:rPr lang="en-US" sz="3600" b="1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600" dirty="0"/>
          </a:p>
        </p:txBody>
      </p:sp>
      <p:sp>
        <p:nvSpPr>
          <p:cNvPr id="20" name="Rearranged card"/>
          <p:cNvSpPr/>
          <p:nvPr/>
        </p:nvSpPr>
        <p:spPr>
          <a:xfrm>
            <a:off x="548640" y="3154680"/>
            <a:ext cx="5394960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 w="15875">
            <a:solidFill>
              <a:srgbClr val="FF7A2F"/>
            </a:solidFill>
            <a:prstDash val="solid"/>
          </a:ln>
        </p:spPr>
      </p:sp>
      <p:sp>
        <p:nvSpPr>
          <p:cNvPr id="21" name="Rearranged forms"/>
          <p:cNvSpPr txBox="1"/>
          <p:nvPr/>
        </p:nvSpPr>
        <p:spPr>
          <a:xfrm>
            <a:off x="749808" y="3154680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REARRANGED   </a:t>
            </a:r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2Eₖ ÷ v²</a:t>
            </a:r>
            <a:pPr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     </a:t>
            </a:r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√(2Eₖ ÷ m)</a:t>
            </a:r>
            <a:endParaRPr lang="en-US" sz="1000" dirty="0"/>
          </a:p>
        </p:txBody>
      </p:sp>
      <p:sp>
        <p:nvSpPr>
          <p:cNvPr id="22" name="Symbols card"/>
          <p:cNvSpPr/>
          <p:nvPr/>
        </p:nvSpPr>
        <p:spPr>
          <a:xfrm>
            <a:off x="548640" y="3959352"/>
            <a:ext cx="5394960" cy="1161288"/>
          </a:xfrm>
          <a:prstGeom prst="roundRect">
            <a:avLst>
              <a:gd name="adj" fmla="val 11024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77240" y="403250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1"/>
                </a:solidFill>
              </a:rPr>
              <a:t>WHERE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261104"/>
            <a:ext cx="4983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Eₖ  kinetic energy (J)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  mass (kg)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v  speed (m/s)</a:t>
            </a:r>
            <a:endParaRPr lang="en-US" sz="1400" dirty="0"/>
          </a:p>
        </p:txBody>
      </p:sp>
      <p:sp>
        <p:nvSpPr>
          <p:cNvPr id="25" name="Tip card"/>
          <p:cNvSpPr/>
          <p:nvPr/>
        </p:nvSpPr>
        <p:spPr>
          <a:xfrm>
            <a:off x="548640" y="5212080"/>
            <a:ext cx="5394960" cy="1033272"/>
          </a:xfrm>
          <a:prstGeom prst="roundRect">
            <a:avLst>
              <a:gd name="adj" fmla="val 12389"/>
            </a:avLst>
          </a:prstGeom>
          <a:solidFill>
            <a:schemeClr val="tx2"/>
          </a:solidFill>
          <a:ln/>
        </p:spPr>
      </p:sp>
      <p:sp>
        <p:nvSpPr>
          <p:cNvPr id="26" name="Tip circle"/>
          <p:cNvSpPr/>
          <p:nvPr/>
        </p:nvSpPr>
        <p:spPr>
          <a:xfrm>
            <a:off x="731520" y="5358384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7" name="Tip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5484114"/>
            <a:ext cx="251460" cy="251460"/>
          </a:xfrm>
          <a:prstGeom prst="rect">
            <a:avLst/>
          </a:prstGeom>
        </p:spPr>
      </p:pic>
      <p:sp>
        <p:nvSpPr>
          <p:cNvPr id="28" name="Text 25"/>
          <p:cNvSpPr txBox="1"/>
          <p:nvPr/>
        </p:nvSpPr>
        <p:spPr>
          <a:xfrm>
            <a:off x="1417320" y="526694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TOP TIP</a:t>
            </a:r>
            <a:endParaRPr lang="en-US" sz="1000" dirty="0"/>
          </a:p>
        </p:txBody>
      </p:sp>
      <p:sp>
        <p:nvSpPr>
          <p:cNvPr id="29" name="Text 26"/>
          <p:cNvSpPr txBox="1"/>
          <p:nvPr/>
        </p:nvSpPr>
        <p:spPr>
          <a:xfrm>
            <a:off x="1417320" y="5504688"/>
            <a:ext cx="4343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Only the speed is squared. Square it first, then multiply by ½ and by the mass.</a:t>
            </a:r>
            <a:endParaRPr lang="en-US" sz="1300" dirty="0"/>
          </a:p>
        </p:txBody>
      </p:sp>
      <p:sp>
        <p:nvSpPr>
          <p:cNvPr id="30" name="Worked example card"/>
          <p:cNvSpPr/>
          <p:nvPr/>
        </p:nvSpPr>
        <p:spPr>
          <a:xfrm>
            <a:off x="6172200" y="1691640"/>
            <a:ext cx="5470855" cy="4553712"/>
          </a:xfrm>
          <a:prstGeom prst="roundRect">
            <a:avLst>
              <a:gd name="adj" fmla="val 2811"/>
            </a:avLst>
          </a:prstGeom>
          <a:solidFill>
            <a:schemeClr val="tx2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446520" y="1847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WORKED EXAMPLE  ·  FIFA</a:t>
            </a:r>
            <a:endParaRPr lang="en-US" sz="1200" dirty="0"/>
          </a:p>
        </p:txBody>
      </p:sp>
      <p:sp>
        <p:nvSpPr>
          <p:cNvPr id="32" name="Text 29"/>
          <p:cNvSpPr txBox="1"/>
          <p:nvPr/>
        </p:nvSpPr>
        <p:spPr>
          <a:xfrm>
            <a:off x="6446520" y="2176272"/>
            <a:ext cx="49222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A 1200 kg car travels at 15 m/s. Calculate its kinetic energy.</a:t>
            </a:r>
            <a:endParaRPr lang="en-US" sz="1600" dirty="0"/>
          </a:p>
        </p:txBody>
      </p:sp>
      <p:sp>
        <p:nvSpPr>
          <p:cNvPr id="33" name="Worked steps"/>
          <p:cNvSpPr txBox="1"/>
          <p:nvPr/>
        </p:nvSpPr>
        <p:spPr>
          <a:xfrm>
            <a:off x="6446520" y="3291840"/>
            <a:ext cx="492221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1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Eₖ = ½ m v²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1"/>
                </a:solidFill>
              </a:rPr>
              <a:t>I:</a:t>
            </a:r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Eₖ = 0.5 × 1200 × 15²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1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already the subject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1"/>
                </a:solidFill>
              </a:rPr>
              <a:t>A:  Eₖ = 135 000 J</a:t>
            </a:r>
            <a:endParaRPr lang="en-US" sz="1700" dirty="0"/>
          </a:p>
        </p:txBody>
      </p:sp>
      <p:sp>
        <p:nvSpPr>
          <p:cNvPr id="34" name="Button: YOUR TURN  →"/>
          <p:cNvSpPr txBox="1"/>
          <p:nvPr/>
        </p:nvSpPr>
        <p:spPr>
          <a:xfrm>
            <a:off x="9265615" y="5623560"/>
            <a:ext cx="2103120" cy="438912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YOUR TURN  →</a:t>
            </a:r>
            <a:endParaRPr lang="en-US" sz="1300" dirty="0"/>
          </a:p>
        </p:txBody>
      </p:sp>
      <p:sp>
        <p:nvSpPr>
          <p:cNvPr id="35" name="Link: YOUR TURN  →">
            <a:hlinkClick r:id="rId7" tooltip="YOUR TURN  →" action="ppaction://hlinksldjump"/>
          </p:cNvPr>
          <p:cNvSpPr/>
          <p:nvPr/>
        </p:nvSpPr>
        <p:spPr>
          <a:xfrm>
            <a:off x="9265615" y="5623560"/>
            <a:ext cx="210312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Kinetic energy</a:t>
            </a:r>
            <a:endParaRPr lang="en-US" sz="3000" dirty="0"/>
          </a:p>
        </p:txBody>
      </p:sp>
      <p:sp>
        <p:nvSpPr>
          <p:cNvPr id="3" name="Label: ENERGY"/>
          <p:cNvSpPr txBox="1"/>
          <p:nvPr/>
        </p:nvSpPr>
        <p:spPr>
          <a:xfrm>
            <a:off x="548640" y="41148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ENERGY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37744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70916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7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1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3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5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7" name="Equation reminder"/>
          <p:cNvSpPr/>
          <p:nvPr/>
        </p:nvSpPr>
        <p:spPr>
          <a:xfrm>
            <a:off x="548640" y="1691640"/>
            <a:ext cx="8321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1691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9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m v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Button: REVEAL ANSWERS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REVEAL ANSWERS  →</a:t>
            </a:r>
            <a:endParaRPr lang="en-US" sz="1400" dirty="0"/>
          </a:p>
        </p:txBody>
      </p:sp>
      <p:sp>
        <p:nvSpPr>
          <p:cNvPr id="20" name="Link: REVEAL ANSWERS  →">
            <a:hlinkClick r:id="rId6" tooltip="REVEAL ANSWERS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Question 1"/>
          <p:cNvSpPr/>
          <p:nvPr/>
        </p:nvSpPr>
        <p:spPr>
          <a:xfrm>
            <a:off x="548640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 0.50 kg ball moves at 4.0 m/s. Calculate its kinetic energy.</a:t>
            </a:r>
            <a:endParaRPr lang="en-US" sz="1800" dirty="0"/>
          </a:p>
        </p:txBody>
      </p:sp>
      <p:sp>
        <p:nvSpPr>
          <p:cNvPr id="25" name="Question 2"/>
          <p:cNvSpPr/>
          <p:nvPr/>
        </p:nvSpPr>
        <p:spPr>
          <a:xfrm>
            <a:off x="4338218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566818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 60 g tennis ball has 12 J of kinetic energy. Calculate its speed.</a:t>
            </a:r>
            <a:endParaRPr lang="en-US" sz="1800" dirty="0"/>
          </a:p>
        </p:txBody>
      </p:sp>
      <p:sp>
        <p:nvSpPr>
          <p:cNvPr id="29" name="Question 3"/>
          <p:cNvSpPr/>
          <p:nvPr/>
        </p:nvSpPr>
        <p:spPr>
          <a:xfrm>
            <a:off x="8127797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8356397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 1500 kg car speeds up from 10 m/s to 20 m/s. Calculate the increase in its kinetic energy.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Kinetic energy</a:t>
            </a:r>
            <a:endParaRPr lang="en-US" sz="3000" dirty="0"/>
          </a:p>
        </p:txBody>
      </p:sp>
      <p:sp>
        <p:nvSpPr>
          <p:cNvPr id="3" name="Label: ENERGY"/>
          <p:cNvSpPr txBox="1"/>
          <p:nvPr/>
        </p:nvSpPr>
        <p:spPr>
          <a:xfrm>
            <a:off x="548640" y="41148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ENERGY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37744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70916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7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1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3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CHECK</a:t>
            </a:r>
            <a:endParaRPr lang="en-US" sz="1000" dirty="0"/>
          </a:p>
        </p:txBody>
      </p:sp>
      <p:sp>
        <p:nvSpPr>
          <p:cNvPr id="15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7" name="Equation reminder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900" baseline="-4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½ m v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Button: ←  QUESTIONS"/>
          <p:cNvSpPr txBox="1"/>
          <p:nvPr/>
        </p:nvSpPr>
        <p:spPr>
          <a:xfrm>
            <a:off x="6812280" y="1691640"/>
            <a:ext cx="2103120" cy="566928"/>
          </a:xfrm>
          <a:prstGeom prst="roundRect">
            <a:avLst>
              <a:gd name="adj" fmla="val 19355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←  QUESTIONS</a:t>
            </a:r>
            <a:endParaRPr lang="en-US" sz="1300" dirty="0"/>
          </a:p>
        </p:txBody>
      </p:sp>
      <p:sp>
        <p:nvSpPr>
          <p:cNvPr id="20" name="Link: ←  QUESTIONS">
            <a:hlinkClick r:id="rId6" tooltip="←  QUESTIONS" action="ppaction://hlinksldjump"/>
          </p:cNvPr>
          <p:cNvSpPr/>
          <p:nvPr/>
        </p:nvSpPr>
        <p:spPr>
          <a:xfrm>
            <a:off x="6812280" y="1691640"/>
            <a:ext cx="2103120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Button: NEXT EQUATION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NEXT EQUATION  →</a:t>
            </a:r>
            <a:endParaRPr lang="en-US" sz="1400" dirty="0"/>
          </a:p>
        </p:txBody>
      </p:sp>
      <p:sp>
        <p:nvSpPr>
          <p:cNvPr id="22" name="Link: NEXT EQUATION  →">
            <a:hlinkClick r:id="rId7" tooltip="NEXT EQUATION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3" name="Answer 1"/>
          <p:cNvSpPr/>
          <p:nvPr/>
        </p:nvSpPr>
        <p:spPr>
          <a:xfrm>
            <a:off x="548640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7A2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Eₖ = 0.5 × 0.50 × 4.0²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Eₖ = 4.0 J</a:t>
            </a:r>
            <a:endParaRPr lang="en-US" sz="1700" dirty="0"/>
          </a:p>
        </p:txBody>
      </p:sp>
      <p:sp>
        <p:nvSpPr>
          <p:cNvPr id="27" name="Answer 2"/>
          <p:cNvSpPr/>
          <p:nvPr/>
        </p:nvSpPr>
        <p:spPr>
          <a:xfrm>
            <a:off x="4338218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7A2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4566818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60 g = 0.060 kg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12 = 0.5 × 0.060 × v² → v² = 400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v = 20 m/s</a:t>
            </a:r>
            <a:endParaRPr lang="en-US" sz="1700" dirty="0"/>
          </a:p>
        </p:txBody>
      </p:sp>
      <p:sp>
        <p:nvSpPr>
          <p:cNvPr id="31" name="Answer 3"/>
          <p:cNvSpPr/>
          <p:nvPr/>
        </p:nvSpPr>
        <p:spPr>
          <a:xfrm>
            <a:off x="8127797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FF7A2F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8356397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At 20 m/s: 0.5 × 1500 × 400 = 300 000 J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At 10 m/s: 0.5 × 1500 × 100 = 75 000 J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Increase = 225 000 J</a:t>
            </a:r>
            <a:endParaRPr lang="en-US" sz="1700" dirty="0"/>
          </a:p>
        </p:txBody>
      </p:sp>
      <p:sp>
        <p:nvSpPr>
          <p:cNvPr id="35" name="Common mistake bar"/>
          <p:cNvSpPr/>
          <p:nvPr/>
        </p:nvSpPr>
        <p:spPr>
          <a:xfrm>
            <a:off x="548640" y="5550408"/>
            <a:ext cx="11094415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/>
        </p:spPr>
      </p:sp>
      <p:sp>
        <p:nvSpPr>
          <p:cNvPr id="36" name="Common mistake circle"/>
          <p:cNvSpPr/>
          <p:nvPr/>
        </p:nvSpPr>
        <p:spPr>
          <a:xfrm>
            <a:off x="713232" y="567842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7" name="Common mistake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2" y="5792724"/>
            <a:ext cx="228600" cy="228600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1325880" y="5614416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COMMON MISTAKE</a:t>
            </a:r>
            <a:endParaRPr lang="en-US" sz="1000" dirty="0"/>
          </a:p>
        </p:txBody>
      </p:sp>
      <p:sp>
        <p:nvSpPr>
          <p:cNvPr id="39" name="Text 36"/>
          <p:cNvSpPr txBox="1"/>
          <p:nvPr/>
        </p:nvSpPr>
        <p:spPr>
          <a:xfrm>
            <a:off x="1325880" y="5833872"/>
            <a:ext cx="10134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Doubling the speed makes the kinetic energy FOUR times bigger, because the speed is squared. Halving it makes it a quarter.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2"/>
                </a:solidFill>
              </a:rPr>
              <a:t>PAPER 1   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Tap any equation to jump to it.</a:t>
            </a:r>
            <a:endParaRPr lang="en-US" sz="15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91640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1918640" y="331927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82880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Charge flow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331720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I t</a:t>
            </a:r>
            <a:endParaRPr lang="en-US" sz="2000" dirty="0"/>
          </a:p>
        </p:txBody>
      </p:sp>
      <p:sp>
        <p:nvSpPr>
          <p:cNvPr id="11" name="Link: Charge flow">
            <a:hlinkClick r:id="rId2" tooltip="Charge flow" action="ppaction://hlinksldjump"/>
          </p:cNvPr>
          <p:cNvSpPr/>
          <p:nvPr/>
        </p:nvSpPr>
        <p:spPr>
          <a:xfrm>
            <a:off x="548640" y="1691640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3363392" y="1691640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4733392" y="331927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14" name="Text 12"/>
          <p:cNvSpPr txBox="1"/>
          <p:nvPr/>
        </p:nvSpPr>
        <p:spPr>
          <a:xfrm>
            <a:off x="3500552" y="182880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003472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Potential difference and resistance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3500552" y="2331720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I R</a:t>
            </a:r>
            <a:endParaRPr lang="en-US" sz="2000" dirty="0"/>
          </a:p>
        </p:txBody>
      </p:sp>
      <p:sp>
        <p:nvSpPr>
          <p:cNvPr id="17" name="Link: Potential difference and resistance">
            <a:hlinkClick r:id="rId3" tooltip="Potential difference and resistance" action="ppaction://hlinksldjump"/>
          </p:cNvPr>
          <p:cNvSpPr/>
          <p:nvPr/>
        </p:nvSpPr>
        <p:spPr>
          <a:xfrm>
            <a:off x="3363392" y="1691640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6178144" y="1691640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7548143" y="331927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6315304" y="182880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818224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Power (p.d. and current)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315304" y="2331720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 I</a:t>
            </a:r>
            <a:endParaRPr lang="en-US" sz="2000" dirty="0"/>
          </a:p>
        </p:txBody>
      </p:sp>
      <p:sp>
        <p:nvSpPr>
          <p:cNvPr id="23" name="Link: Power (p.d. and current)">
            <a:hlinkClick r:id="rId4" tooltip="Power (p.d. and current)" action="ppaction://hlinksldjump"/>
          </p:cNvPr>
          <p:cNvSpPr/>
          <p:nvPr/>
        </p:nvSpPr>
        <p:spPr>
          <a:xfrm>
            <a:off x="6178144" y="1691640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4" name="Equation tile 4"/>
          <p:cNvSpPr/>
          <p:nvPr/>
        </p:nvSpPr>
        <p:spPr>
          <a:xfrm>
            <a:off x="8992895" y="1691640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30055" y="182880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4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9632975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Power (current and resistance)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9130055" y="2331720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</a:t>
            </a:r>
            <a:pPr indent="0" marL="0">
              <a:buNone/>
            </a:pPr>
            <a:r>
              <a:rPr lang="en-US" sz="2000" baseline="3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</a:t>
            </a:r>
            <a:endParaRPr lang="en-US" sz="2000" dirty="0"/>
          </a:p>
        </p:txBody>
      </p:sp>
      <p:sp>
        <p:nvSpPr>
          <p:cNvPr id="28" name="Link: Power (current and resistance)">
            <a:hlinkClick r:id="rId5" tooltip="Power (current and resistance)" action="ppaction://hlinksldjump"/>
          </p:cNvPr>
          <p:cNvSpPr/>
          <p:nvPr/>
        </p:nvSpPr>
        <p:spPr>
          <a:xfrm>
            <a:off x="8992895" y="1691640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9" name="Equation tile 5"/>
          <p:cNvSpPr/>
          <p:nvPr/>
        </p:nvSpPr>
        <p:spPr>
          <a:xfrm>
            <a:off x="548640" y="3867912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0" name="Locked tag"/>
          <p:cNvSpPr txBox="1"/>
          <p:nvPr/>
        </p:nvSpPr>
        <p:spPr>
          <a:xfrm>
            <a:off x="1918640" y="549554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685800" y="4005072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5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1188720" y="3959352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Energy (power and time)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685800" y="4507992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P t</a:t>
            </a:r>
            <a:endParaRPr lang="en-US" sz="2000" dirty="0"/>
          </a:p>
        </p:txBody>
      </p:sp>
      <p:sp>
        <p:nvSpPr>
          <p:cNvPr id="34" name="Link: Energy (power and time)">
            <a:hlinkClick r:id="rId6" tooltip="Energy (power and time)" action="ppaction://hlinksldjump"/>
          </p:cNvPr>
          <p:cNvSpPr/>
          <p:nvPr/>
        </p:nvSpPr>
        <p:spPr>
          <a:xfrm>
            <a:off x="548640" y="3867912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5" name="Equation tile 6"/>
          <p:cNvSpPr/>
          <p:nvPr/>
        </p:nvSpPr>
        <p:spPr>
          <a:xfrm>
            <a:off x="3363392" y="3867912"/>
            <a:ext cx="2650160" cy="2011680"/>
          </a:xfrm>
          <a:prstGeom prst="roundRect">
            <a:avLst>
              <a:gd name="adj" fmla="val 6364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6" name="Locked tag"/>
          <p:cNvSpPr txBox="1"/>
          <p:nvPr/>
        </p:nvSpPr>
        <p:spPr>
          <a:xfrm>
            <a:off x="4733392" y="549554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37" name="Text 35"/>
          <p:cNvSpPr txBox="1"/>
          <p:nvPr/>
        </p:nvSpPr>
        <p:spPr>
          <a:xfrm>
            <a:off x="3500552" y="4005072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6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4003472" y="3959352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Energy (charge and p.d.)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3500552" y="4507992"/>
            <a:ext cx="237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Q V</a:t>
            </a:r>
            <a:endParaRPr lang="en-US" sz="2000" dirty="0"/>
          </a:p>
        </p:txBody>
      </p:sp>
      <p:sp>
        <p:nvSpPr>
          <p:cNvPr id="40" name="Link: Energy (charge and p.d.)">
            <a:hlinkClick r:id="rId7" tooltip="Energy (charge and p.d.)" action="ppaction://hlinksldjump"/>
          </p:cNvPr>
          <p:cNvSpPr/>
          <p:nvPr/>
        </p:nvSpPr>
        <p:spPr>
          <a:xfrm>
            <a:off x="3363392" y="3867912"/>
            <a:ext cx="2650160" cy="20116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(current and resistance)</a:t>
            </a:r>
            <a:endParaRPr lang="en-US" sz="3000" dirty="0"/>
          </a:p>
        </p:txBody>
      </p:sp>
      <p:sp>
        <p:nvSpPr>
          <p:cNvPr id="3" name="Label: ELECTRICITY"/>
          <p:cNvSpPr txBox="1"/>
          <p:nvPr/>
        </p:nvSpPr>
        <p:spPr>
          <a:xfrm>
            <a:off x="548640" y="41148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ELECTRICITY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37744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70916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7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LEARN</a:t>
            </a:r>
            <a:endParaRPr lang="en-US" sz="1000" dirty="0"/>
          </a:p>
        </p:txBody>
      </p:sp>
      <p:sp>
        <p:nvSpPr>
          <p:cNvPr id="11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3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5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7" name="Equation card"/>
          <p:cNvSpPr/>
          <p:nvPr/>
        </p:nvSpPr>
        <p:spPr>
          <a:xfrm>
            <a:off x="548640" y="1691640"/>
            <a:ext cx="5394960" cy="1371600"/>
          </a:xfrm>
          <a:prstGeom prst="roundRect">
            <a:avLst>
              <a:gd name="adj" fmla="val 9333"/>
            </a:avLst>
          </a:prstGeom>
          <a:solidFill>
            <a:schemeClr val="accent2"/>
          </a:solidFill>
          <a:ln/>
        </p:spPr>
      </p:sp>
      <p:sp>
        <p:nvSpPr>
          <p:cNvPr id="18" name="Sheet badge"/>
          <p:cNvSpPr txBox="1"/>
          <p:nvPr/>
        </p:nvSpPr>
        <p:spPr>
          <a:xfrm>
            <a:off x="685800" y="1783080"/>
            <a:ext cx="5120640" cy="27432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●  ON THE EQUATION SHEET  ·  SPEC: RECALL LIST</a:t>
            </a:r>
            <a:endParaRPr lang="en-US" sz="1000" dirty="0"/>
          </a:p>
        </p:txBody>
      </p:sp>
      <p:sp>
        <p:nvSpPr>
          <p:cNvPr id="19" name="Equation"/>
          <p:cNvSpPr txBox="1"/>
          <p:nvPr/>
        </p:nvSpPr>
        <p:spPr>
          <a:xfrm>
            <a:off x="731520" y="2084832"/>
            <a:ext cx="50292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</a:t>
            </a:r>
            <a:pPr algn="ctr" indent="0" marL="0">
              <a:buNone/>
            </a:pPr>
            <a:r>
              <a:rPr lang="en-US" sz="3600" b="1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</a:t>
            </a:r>
            <a:endParaRPr lang="en-US" sz="3600" dirty="0"/>
          </a:p>
        </p:txBody>
      </p:sp>
      <p:sp>
        <p:nvSpPr>
          <p:cNvPr id="20" name="Rearranged card"/>
          <p:cNvSpPr/>
          <p:nvPr/>
        </p:nvSpPr>
        <p:spPr>
          <a:xfrm>
            <a:off x="548640" y="3154680"/>
            <a:ext cx="5394960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 w="15875">
            <a:solidFill>
              <a:srgbClr val="22D3EE"/>
            </a:solidFill>
            <a:prstDash val="solid"/>
          </a:ln>
        </p:spPr>
      </p:sp>
      <p:sp>
        <p:nvSpPr>
          <p:cNvPr id="21" name="Rearranged forms"/>
          <p:cNvSpPr txBox="1"/>
          <p:nvPr/>
        </p:nvSpPr>
        <p:spPr>
          <a:xfrm>
            <a:off x="749808" y="3154680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REARRANGED   </a:t>
            </a:r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P ÷ I²</a:t>
            </a:r>
            <a:pPr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     </a:t>
            </a:r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√(P ÷ R)</a:t>
            </a:r>
            <a:endParaRPr lang="en-US" sz="1000" dirty="0"/>
          </a:p>
        </p:txBody>
      </p:sp>
      <p:sp>
        <p:nvSpPr>
          <p:cNvPr id="22" name="Symbols card"/>
          <p:cNvSpPr/>
          <p:nvPr/>
        </p:nvSpPr>
        <p:spPr>
          <a:xfrm>
            <a:off x="548640" y="3959352"/>
            <a:ext cx="5394960" cy="1161288"/>
          </a:xfrm>
          <a:prstGeom prst="roundRect">
            <a:avLst>
              <a:gd name="adj" fmla="val 11024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77240" y="403250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2"/>
                </a:solidFill>
              </a:rPr>
              <a:t>WHERE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261104"/>
            <a:ext cx="4983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P  power (W)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I  current (A)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  resistance (Ω)</a:t>
            </a:r>
            <a:endParaRPr lang="en-US" sz="1400" dirty="0"/>
          </a:p>
        </p:txBody>
      </p:sp>
      <p:sp>
        <p:nvSpPr>
          <p:cNvPr id="25" name="Tip card"/>
          <p:cNvSpPr/>
          <p:nvPr/>
        </p:nvSpPr>
        <p:spPr>
          <a:xfrm>
            <a:off x="548640" y="5212080"/>
            <a:ext cx="5394960" cy="1033272"/>
          </a:xfrm>
          <a:prstGeom prst="roundRect">
            <a:avLst>
              <a:gd name="adj" fmla="val 12389"/>
            </a:avLst>
          </a:prstGeom>
          <a:solidFill>
            <a:schemeClr val="tx2"/>
          </a:solidFill>
          <a:ln/>
        </p:spPr>
      </p:sp>
      <p:sp>
        <p:nvSpPr>
          <p:cNvPr id="26" name="Tip circle"/>
          <p:cNvSpPr/>
          <p:nvPr/>
        </p:nvSpPr>
        <p:spPr>
          <a:xfrm>
            <a:off x="731520" y="5358384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7" name="Tip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5484114"/>
            <a:ext cx="251460" cy="251460"/>
          </a:xfrm>
          <a:prstGeom prst="rect">
            <a:avLst/>
          </a:prstGeom>
        </p:spPr>
      </p:pic>
      <p:sp>
        <p:nvSpPr>
          <p:cNvPr id="28" name="Text 25"/>
          <p:cNvSpPr txBox="1"/>
          <p:nvPr/>
        </p:nvSpPr>
        <p:spPr>
          <a:xfrm>
            <a:off x="1417320" y="526694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TOP TIP</a:t>
            </a:r>
            <a:endParaRPr lang="en-US" sz="1000" dirty="0"/>
          </a:p>
        </p:txBody>
      </p:sp>
      <p:sp>
        <p:nvSpPr>
          <p:cNvPr id="29" name="Text 26"/>
          <p:cNvSpPr txBox="1"/>
          <p:nvPr/>
        </p:nvSpPr>
        <p:spPr>
          <a:xfrm>
            <a:off x="1417320" y="5504688"/>
            <a:ext cx="4343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Use P = I²R when you know the current and resistance but not the p.d. It explains the heating in cables.</a:t>
            </a:r>
            <a:endParaRPr lang="en-US" sz="1300" dirty="0"/>
          </a:p>
        </p:txBody>
      </p:sp>
      <p:sp>
        <p:nvSpPr>
          <p:cNvPr id="30" name="Worked example card"/>
          <p:cNvSpPr/>
          <p:nvPr/>
        </p:nvSpPr>
        <p:spPr>
          <a:xfrm>
            <a:off x="6172200" y="1691640"/>
            <a:ext cx="5470855" cy="4553712"/>
          </a:xfrm>
          <a:prstGeom prst="roundRect">
            <a:avLst>
              <a:gd name="adj" fmla="val 2811"/>
            </a:avLst>
          </a:prstGeom>
          <a:solidFill>
            <a:schemeClr val="tx2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446520" y="1847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WORKED EXAMPLE  ·  FIFA</a:t>
            </a:r>
            <a:endParaRPr lang="en-US" sz="1200" dirty="0"/>
          </a:p>
        </p:txBody>
      </p:sp>
      <p:sp>
        <p:nvSpPr>
          <p:cNvPr id="32" name="Text 29"/>
          <p:cNvSpPr txBox="1"/>
          <p:nvPr/>
        </p:nvSpPr>
        <p:spPr>
          <a:xfrm>
            <a:off x="6446520" y="2176272"/>
            <a:ext cx="49222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A current of 3.0 A flows through a 20 Ω resistor. Calculate the power.</a:t>
            </a:r>
            <a:endParaRPr lang="en-US" sz="1600" dirty="0"/>
          </a:p>
        </p:txBody>
      </p:sp>
      <p:sp>
        <p:nvSpPr>
          <p:cNvPr id="33" name="Worked steps"/>
          <p:cNvSpPr txBox="1"/>
          <p:nvPr/>
        </p:nvSpPr>
        <p:spPr>
          <a:xfrm>
            <a:off x="6446520" y="3291840"/>
            <a:ext cx="492221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2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P = I² R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2"/>
                </a:solidFill>
              </a:rPr>
              <a:t>I:</a:t>
            </a:r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P = 3.0² × 20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2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already the subject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2"/>
                </a:solidFill>
              </a:rPr>
              <a:t>A:  P = 180 W</a:t>
            </a:r>
            <a:endParaRPr lang="en-US" sz="1700" dirty="0"/>
          </a:p>
        </p:txBody>
      </p:sp>
      <p:sp>
        <p:nvSpPr>
          <p:cNvPr id="34" name="Button: YOUR TURN  →"/>
          <p:cNvSpPr txBox="1"/>
          <p:nvPr/>
        </p:nvSpPr>
        <p:spPr>
          <a:xfrm>
            <a:off x="9265615" y="5623560"/>
            <a:ext cx="2103120" cy="438912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YOUR TURN  →</a:t>
            </a:r>
            <a:endParaRPr lang="en-US" sz="1300" dirty="0"/>
          </a:p>
        </p:txBody>
      </p:sp>
      <p:sp>
        <p:nvSpPr>
          <p:cNvPr id="35" name="Link: YOUR TURN  →">
            <a:hlinkClick r:id="rId7" tooltip="YOUR TURN  →" action="ppaction://hlinksldjump"/>
          </p:cNvPr>
          <p:cNvSpPr/>
          <p:nvPr/>
        </p:nvSpPr>
        <p:spPr>
          <a:xfrm>
            <a:off x="9265615" y="5623560"/>
            <a:ext cx="210312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Power (current and resistance)</a:t>
            </a:r>
            <a:endParaRPr lang="en-US" sz="3000" dirty="0"/>
          </a:p>
        </p:txBody>
      </p:sp>
      <p:sp>
        <p:nvSpPr>
          <p:cNvPr id="3" name="Label: ELECTRICITY"/>
          <p:cNvSpPr txBox="1"/>
          <p:nvPr/>
        </p:nvSpPr>
        <p:spPr>
          <a:xfrm>
            <a:off x="548640" y="41148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ELECTRICITY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37744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70916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7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1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3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5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7" name="Equation reminder"/>
          <p:cNvSpPr/>
          <p:nvPr/>
        </p:nvSpPr>
        <p:spPr>
          <a:xfrm>
            <a:off x="548640" y="1691640"/>
            <a:ext cx="8321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1691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</a:t>
            </a:r>
            <a:endParaRPr lang="en-US" sz="1100" dirty="0"/>
          </a:p>
        </p:txBody>
      </p:sp>
      <p:sp>
        <p:nvSpPr>
          <p:cNvPr id="19" name="Button: REVEAL ANSWERS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REVEAL ANSWERS  →</a:t>
            </a:r>
            <a:endParaRPr lang="en-US" sz="1400" dirty="0"/>
          </a:p>
        </p:txBody>
      </p:sp>
      <p:sp>
        <p:nvSpPr>
          <p:cNvPr id="20" name="Link: REVEAL ANSWERS  →">
            <a:hlinkClick r:id="rId6" tooltip="REVEAL ANSWERS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Question 1"/>
          <p:cNvSpPr/>
          <p:nvPr/>
        </p:nvSpPr>
        <p:spPr>
          <a:xfrm>
            <a:off x="548640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 current of 2.0 A flows through a 5.0 Ω resistor. Calculate the power.</a:t>
            </a:r>
            <a:endParaRPr lang="en-US" sz="1800" dirty="0"/>
          </a:p>
        </p:txBody>
      </p:sp>
      <p:sp>
        <p:nvSpPr>
          <p:cNvPr id="25" name="Question 2"/>
          <p:cNvSpPr/>
          <p:nvPr/>
        </p:nvSpPr>
        <p:spPr>
          <a:xfrm>
            <a:off x="4338218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566818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 heater of resistance 25 Ω has a current of 800 mA through it. Calculate its power.</a:t>
            </a:r>
            <a:endParaRPr lang="en-US" sz="1800" dirty="0"/>
          </a:p>
        </p:txBody>
      </p:sp>
      <p:sp>
        <p:nvSpPr>
          <p:cNvPr id="29" name="Question 3"/>
          <p:cNvSpPr/>
          <p:nvPr/>
        </p:nvSpPr>
        <p:spPr>
          <a:xfrm>
            <a:off x="8127797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8356397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 cable of resistance 0.50 Ω carries 20 A. Calculate the power wasted. What happens if the current is halved?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Power (current and resistance)</a:t>
            </a:r>
            <a:endParaRPr lang="en-US" sz="3000" dirty="0"/>
          </a:p>
        </p:txBody>
      </p:sp>
      <p:sp>
        <p:nvSpPr>
          <p:cNvPr id="3" name="Label: ELECTRICITY"/>
          <p:cNvSpPr txBox="1"/>
          <p:nvPr/>
        </p:nvSpPr>
        <p:spPr>
          <a:xfrm>
            <a:off x="548640" y="41148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ELECTRICITY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37744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70916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7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1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3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CHECK</a:t>
            </a:r>
            <a:endParaRPr lang="en-US" sz="1000" dirty="0"/>
          </a:p>
        </p:txBody>
      </p:sp>
      <p:sp>
        <p:nvSpPr>
          <p:cNvPr id="15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7" name="Equation reminder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</a:t>
            </a:r>
            <a:endParaRPr lang="en-US" sz="1100" dirty="0"/>
          </a:p>
        </p:txBody>
      </p:sp>
      <p:sp>
        <p:nvSpPr>
          <p:cNvPr id="19" name="Button: ←  QUESTIONS"/>
          <p:cNvSpPr txBox="1"/>
          <p:nvPr/>
        </p:nvSpPr>
        <p:spPr>
          <a:xfrm>
            <a:off x="6812280" y="1691640"/>
            <a:ext cx="2103120" cy="566928"/>
          </a:xfrm>
          <a:prstGeom prst="roundRect">
            <a:avLst>
              <a:gd name="adj" fmla="val 19355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←  QUESTIONS</a:t>
            </a:r>
            <a:endParaRPr lang="en-US" sz="1300" dirty="0"/>
          </a:p>
        </p:txBody>
      </p:sp>
      <p:sp>
        <p:nvSpPr>
          <p:cNvPr id="20" name="Link: ←  QUESTIONS">
            <a:hlinkClick r:id="rId6" tooltip="←  QUESTIONS" action="ppaction://hlinksldjump"/>
          </p:cNvPr>
          <p:cNvSpPr/>
          <p:nvPr/>
        </p:nvSpPr>
        <p:spPr>
          <a:xfrm>
            <a:off x="6812280" y="1691640"/>
            <a:ext cx="2103120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Button: NEXT EQUATION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NEXT EQUATION  →</a:t>
            </a:r>
            <a:endParaRPr lang="en-US" sz="1400" dirty="0"/>
          </a:p>
        </p:txBody>
      </p:sp>
      <p:sp>
        <p:nvSpPr>
          <p:cNvPr id="22" name="Link: NEXT EQUATION  →">
            <a:hlinkClick r:id="rId7" tooltip="NEXT EQUATION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3" name="Answer 1"/>
          <p:cNvSpPr/>
          <p:nvPr/>
        </p:nvSpPr>
        <p:spPr>
          <a:xfrm>
            <a:off x="548640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P = 2.0² × 5.0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P = 20 W</a:t>
            </a:r>
            <a:endParaRPr lang="en-US" sz="1700" dirty="0"/>
          </a:p>
        </p:txBody>
      </p:sp>
      <p:sp>
        <p:nvSpPr>
          <p:cNvPr id="27" name="Answer 2"/>
          <p:cNvSpPr/>
          <p:nvPr/>
        </p:nvSpPr>
        <p:spPr>
          <a:xfrm>
            <a:off x="4338218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4566818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800 mA = 0.80 A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P = 0.80² × 25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P = 16 W</a:t>
            </a:r>
            <a:endParaRPr lang="en-US" sz="1700" dirty="0"/>
          </a:p>
        </p:txBody>
      </p:sp>
      <p:sp>
        <p:nvSpPr>
          <p:cNvPr id="31" name="Answer 3"/>
          <p:cNvSpPr/>
          <p:nvPr/>
        </p:nvSpPr>
        <p:spPr>
          <a:xfrm>
            <a:off x="8127797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22D3EE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8356397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P = 20² × 0.50 = </a:t>
            </a:r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200 W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At 10 A: 10² × 0.50 = 50 W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A quarter of the power</a:t>
            </a:r>
            <a:endParaRPr lang="en-US" sz="1700" dirty="0"/>
          </a:p>
        </p:txBody>
      </p:sp>
      <p:sp>
        <p:nvSpPr>
          <p:cNvPr id="35" name="Common mistake bar"/>
          <p:cNvSpPr/>
          <p:nvPr/>
        </p:nvSpPr>
        <p:spPr>
          <a:xfrm>
            <a:off x="548640" y="5550408"/>
            <a:ext cx="11094415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/>
        </p:spPr>
      </p:sp>
      <p:sp>
        <p:nvSpPr>
          <p:cNvPr id="36" name="Common mistake circle"/>
          <p:cNvSpPr/>
          <p:nvPr/>
        </p:nvSpPr>
        <p:spPr>
          <a:xfrm>
            <a:off x="713232" y="567842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7" name="Common mistake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2" y="5792724"/>
            <a:ext cx="228600" cy="228600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1325880" y="5614416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COMMON MISTAKE  ·  AQA EXAMINERS' REPORT 2023</a:t>
            </a:r>
            <a:endParaRPr lang="en-US" sz="1000" dirty="0"/>
          </a:p>
        </p:txBody>
      </p:sp>
      <p:sp>
        <p:nvSpPr>
          <p:cNvPr id="39" name="Text 36"/>
          <p:cNvSpPr txBox="1"/>
          <p:nvPr/>
        </p:nvSpPr>
        <p:spPr>
          <a:xfrm>
            <a:off x="1325880" y="5833872"/>
            <a:ext cx="10134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Square the current. Many students failed to, and scored zero for both the substitution and the rearrangement.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 model of matter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3"/>
                </a:solidFill>
              </a:rPr>
              <a:t>PAPER 1   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Tap any equation to jump to it.</a:t>
            </a:r>
            <a:endParaRPr lang="en-US" sz="15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91640"/>
            <a:ext cx="3588410" cy="2743200"/>
          </a:xfrm>
          <a:prstGeom prst="roundRect">
            <a:avLst>
              <a:gd name="adj" fmla="val 4667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2856890" y="40507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828800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783080"/>
            <a:ext cx="28111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Density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331720"/>
            <a:ext cx="33140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 = m / V</a:t>
            </a:r>
            <a:endParaRPr lang="en-US" sz="3000" dirty="0"/>
          </a:p>
        </p:txBody>
      </p:sp>
      <p:sp>
        <p:nvSpPr>
          <p:cNvPr id="11" name="Link: Density">
            <a:hlinkClick r:id="rId2" tooltip="Density" action="ppaction://hlinksldjump"/>
          </p:cNvPr>
          <p:cNvSpPr/>
          <p:nvPr/>
        </p:nvSpPr>
        <p:spPr>
          <a:xfrm>
            <a:off x="548640" y="1691640"/>
            <a:ext cx="3588410" cy="2743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4301642" y="1691640"/>
            <a:ext cx="3588410" cy="2743200"/>
          </a:xfrm>
          <a:prstGeom prst="roundRect">
            <a:avLst>
              <a:gd name="adj" fmla="val 4667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6609893" y="40507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14" name="Text 12"/>
          <p:cNvSpPr txBox="1"/>
          <p:nvPr/>
        </p:nvSpPr>
        <p:spPr>
          <a:xfrm>
            <a:off x="4438802" y="1828800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941722" y="1783080"/>
            <a:ext cx="28111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Specific latent heat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438802" y="2331720"/>
            <a:ext cx="33140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m L</a:t>
            </a:r>
            <a:endParaRPr lang="en-US" sz="3000" dirty="0"/>
          </a:p>
        </p:txBody>
      </p:sp>
      <p:sp>
        <p:nvSpPr>
          <p:cNvPr id="17" name="Link: Specific latent heat">
            <a:hlinkClick r:id="rId3" tooltip="Specific latent heat" action="ppaction://hlinksldjump"/>
          </p:cNvPr>
          <p:cNvSpPr/>
          <p:nvPr/>
        </p:nvSpPr>
        <p:spPr>
          <a:xfrm>
            <a:off x="4301642" y="1691640"/>
            <a:ext cx="3588410" cy="2743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8054645" y="1691640"/>
            <a:ext cx="3588410" cy="2743200"/>
          </a:xfrm>
          <a:prstGeom prst="roundRect">
            <a:avLst>
              <a:gd name="adj" fmla="val 4667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10362895" y="40507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8191805" y="1828800"/>
            <a:ext cx="384048" cy="38404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694725" y="1783080"/>
            <a:ext cx="28111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Gas pressure and volume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191805" y="2331720"/>
            <a:ext cx="33140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V = constant</a:t>
            </a:r>
            <a:endParaRPr lang="en-US" sz="3000" dirty="0"/>
          </a:p>
        </p:txBody>
      </p:sp>
      <p:sp>
        <p:nvSpPr>
          <p:cNvPr id="23" name="Text 21"/>
          <p:cNvSpPr txBox="1"/>
          <p:nvPr/>
        </p:nvSpPr>
        <p:spPr>
          <a:xfrm>
            <a:off x="8191805" y="4050792"/>
            <a:ext cx="11887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PHYSICS ONLY</a:t>
            </a:r>
            <a:endParaRPr lang="en-US" sz="900" dirty="0"/>
          </a:p>
        </p:txBody>
      </p:sp>
      <p:sp>
        <p:nvSpPr>
          <p:cNvPr id="24" name="Link: Gas pressure and volume">
            <a:hlinkClick r:id="rId4" tooltip="Gas pressure and volume" action="ppaction://hlinksldjump"/>
          </p:cNvPr>
          <p:cNvSpPr/>
          <p:nvPr/>
        </p:nvSpPr>
        <p:spPr>
          <a:xfrm>
            <a:off x="8054645" y="1691640"/>
            <a:ext cx="3588410" cy="2743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PAPER 2   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Tap any equation to jump to it.</a:t>
            </a:r>
            <a:endParaRPr lang="en-US" sz="15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91640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1918640" y="272186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8288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Weight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331720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m g</a:t>
            </a:r>
            <a:endParaRPr lang="en-US" sz="2000" dirty="0"/>
          </a:p>
        </p:txBody>
      </p:sp>
      <p:sp>
        <p:nvSpPr>
          <p:cNvPr id="11" name="Link: Weight">
            <a:hlinkClick r:id="rId2" tooltip="Weight" action="ppaction://hlinksldjump"/>
          </p:cNvPr>
          <p:cNvSpPr/>
          <p:nvPr/>
        </p:nvSpPr>
        <p:spPr>
          <a:xfrm>
            <a:off x="548640" y="1691640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3363392" y="1691640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4733392" y="272186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14" name="Text 12"/>
          <p:cNvSpPr txBox="1"/>
          <p:nvPr/>
        </p:nvSpPr>
        <p:spPr>
          <a:xfrm>
            <a:off x="3500552" y="18288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003472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Work done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3500552" y="2331720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 s</a:t>
            </a:r>
            <a:endParaRPr lang="en-US" sz="2000" dirty="0"/>
          </a:p>
        </p:txBody>
      </p:sp>
      <p:sp>
        <p:nvSpPr>
          <p:cNvPr id="17" name="Link: Work done">
            <a:hlinkClick r:id="rId3" tooltip="Work done" action="ppaction://hlinksldjump"/>
          </p:cNvPr>
          <p:cNvSpPr/>
          <p:nvPr/>
        </p:nvSpPr>
        <p:spPr>
          <a:xfrm>
            <a:off x="3363392" y="1691640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6178144" y="1691640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7548143" y="272186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6315304" y="18288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818224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Spring force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315304" y="2331720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 e</a:t>
            </a:r>
            <a:endParaRPr lang="en-US" sz="2000" dirty="0"/>
          </a:p>
        </p:txBody>
      </p:sp>
      <p:sp>
        <p:nvSpPr>
          <p:cNvPr id="23" name="Link: Spring force">
            <a:hlinkClick r:id="rId4" tooltip="Spring force" action="ppaction://hlinksldjump"/>
          </p:cNvPr>
          <p:cNvSpPr/>
          <p:nvPr/>
        </p:nvSpPr>
        <p:spPr>
          <a:xfrm>
            <a:off x="6178144" y="1691640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4" name="Equation tile 4"/>
          <p:cNvSpPr/>
          <p:nvPr/>
        </p:nvSpPr>
        <p:spPr>
          <a:xfrm>
            <a:off x="8992895" y="1691640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5" name="Locked tag"/>
          <p:cNvSpPr txBox="1"/>
          <p:nvPr/>
        </p:nvSpPr>
        <p:spPr>
          <a:xfrm>
            <a:off x="10362895" y="2721864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26" name="Text 24"/>
          <p:cNvSpPr txBox="1"/>
          <p:nvPr/>
        </p:nvSpPr>
        <p:spPr>
          <a:xfrm>
            <a:off x="9130055" y="18288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4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9632975" y="1783080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Moments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9130055" y="2331720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F d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9130055" y="2721864"/>
            <a:ext cx="11887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PHYSICS ONLY</a:t>
            </a:r>
            <a:endParaRPr lang="en-US" sz="900" dirty="0"/>
          </a:p>
        </p:txBody>
      </p:sp>
      <p:sp>
        <p:nvSpPr>
          <p:cNvPr id="30" name="Link: Moments">
            <a:hlinkClick r:id="rId5" tooltip="Moments" action="ppaction://hlinksldjump"/>
          </p:cNvPr>
          <p:cNvSpPr/>
          <p:nvPr/>
        </p:nvSpPr>
        <p:spPr>
          <a:xfrm>
            <a:off x="8992895" y="1691640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1" name="Equation tile 5"/>
          <p:cNvSpPr/>
          <p:nvPr/>
        </p:nvSpPr>
        <p:spPr>
          <a:xfrm>
            <a:off x="548640" y="3270504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2" name="Locked tag"/>
          <p:cNvSpPr txBox="1"/>
          <p:nvPr/>
        </p:nvSpPr>
        <p:spPr>
          <a:xfrm>
            <a:off x="1918640" y="4300728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33" name="Text 31"/>
          <p:cNvSpPr txBox="1"/>
          <p:nvPr/>
        </p:nvSpPr>
        <p:spPr>
          <a:xfrm>
            <a:off x="685800" y="3407664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5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1188720" y="3361944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Pressure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685800" y="3910584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F / A</a:t>
            </a:r>
            <a:endParaRPr lang="en-US" sz="2000" dirty="0"/>
          </a:p>
        </p:txBody>
      </p:sp>
      <p:sp>
        <p:nvSpPr>
          <p:cNvPr id="36" name="Text 34"/>
          <p:cNvSpPr txBox="1"/>
          <p:nvPr/>
        </p:nvSpPr>
        <p:spPr>
          <a:xfrm>
            <a:off x="685800" y="4300728"/>
            <a:ext cx="11887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PHYSICS ONLY</a:t>
            </a:r>
            <a:endParaRPr lang="en-US" sz="900" dirty="0"/>
          </a:p>
        </p:txBody>
      </p:sp>
      <p:sp>
        <p:nvSpPr>
          <p:cNvPr id="37" name="Link: Pressure">
            <a:hlinkClick r:id="rId6" tooltip="Pressure" action="ppaction://hlinksldjump"/>
          </p:cNvPr>
          <p:cNvSpPr/>
          <p:nvPr/>
        </p:nvSpPr>
        <p:spPr>
          <a:xfrm>
            <a:off x="548640" y="3270504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8" name="Equation tile 6"/>
          <p:cNvSpPr/>
          <p:nvPr/>
        </p:nvSpPr>
        <p:spPr>
          <a:xfrm>
            <a:off x="3363392" y="3270504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39" name="Locked tag"/>
          <p:cNvSpPr txBox="1"/>
          <p:nvPr/>
        </p:nvSpPr>
        <p:spPr>
          <a:xfrm>
            <a:off x="4733392" y="4300728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40" name="Text 38"/>
          <p:cNvSpPr txBox="1"/>
          <p:nvPr/>
        </p:nvSpPr>
        <p:spPr>
          <a:xfrm>
            <a:off x="3500552" y="3407664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6</a:t>
            </a:r>
            <a:endParaRPr lang="en-US" sz="1300" dirty="0"/>
          </a:p>
        </p:txBody>
      </p:sp>
      <p:sp>
        <p:nvSpPr>
          <p:cNvPr id="41" name="Text 39"/>
          <p:cNvSpPr txBox="1"/>
          <p:nvPr/>
        </p:nvSpPr>
        <p:spPr>
          <a:xfrm>
            <a:off x="4003472" y="3361944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Pressure in a liquid</a:t>
            </a:r>
            <a:endParaRPr lang="en-US" sz="1400" dirty="0"/>
          </a:p>
        </p:txBody>
      </p:sp>
      <p:sp>
        <p:nvSpPr>
          <p:cNvPr id="42" name="Text 40"/>
          <p:cNvSpPr txBox="1"/>
          <p:nvPr/>
        </p:nvSpPr>
        <p:spPr>
          <a:xfrm>
            <a:off x="3500552" y="3910584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h ρ g</a:t>
            </a:r>
            <a:endParaRPr lang="en-US" sz="2000" dirty="0"/>
          </a:p>
        </p:txBody>
      </p:sp>
      <p:sp>
        <p:nvSpPr>
          <p:cNvPr id="43" name="Text 41"/>
          <p:cNvSpPr txBox="1"/>
          <p:nvPr/>
        </p:nvSpPr>
        <p:spPr>
          <a:xfrm>
            <a:off x="3500552" y="4300728"/>
            <a:ext cx="11887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PHYSICS ONLY</a:t>
            </a:r>
            <a:endParaRPr lang="en-US" sz="900" dirty="0"/>
          </a:p>
        </p:txBody>
      </p:sp>
      <p:sp>
        <p:nvSpPr>
          <p:cNvPr id="44" name="Text 42"/>
          <p:cNvSpPr txBox="1"/>
          <p:nvPr/>
        </p:nvSpPr>
        <p:spPr>
          <a:xfrm>
            <a:off x="4780712" y="4300728"/>
            <a:ext cx="50292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45" name="Link: Pressure in a liquid">
            <a:hlinkClick r:id="rId7" tooltip="Pressure in a liquid" action="ppaction://hlinksldjump"/>
          </p:cNvPr>
          <p:cNvSpPr/>
          <p:nvPr/>
        </p:nvSpPr>
        <p:spPr>
          <a:xfrm>
            <a:off x="3363392" y="3270504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6" name="Equation tile 7"/>
          <p:cNvSpPr/>
          <p:nvPr/>
        </p:nvSpPr>
        <p:spPr>
          <a:xfrm>
            <a:off x="6178144" y="3270504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47" name="Locked tag"/>
          <p:cNvSpPr txBox="1"/>
          <p:nvPr/>
        </p:nvSpPr>
        <p:spPr>
          <a:xfrm>
            <a:off x="7548143" y="4300728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48" name="Text 46"/>
          <p:cNvSpPr txBox="1"/>
          <p:nvPr/>
        </p:nvSpPr>
        <p:spPr>
          <a:xfrm>
            <a:off x="6315304" y="3407664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7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6818224" y="3361944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Distance, speed and time</a:t>
            </a:r>
            <a:endParaRPr lang="en-US" sz="1400" dirty="0"/>
          </a:p>
        </p:txBody>
      </p:sp>
      <p:sp>
        <p:nvSpPr>
          <p:cNvPr id="50" name="Text 48"/>
          <p:cNvSpPr txBox="1"/>
          <p:nvPr/>
        </p:nvSpPr>
        <p:spPr>
          <a:xfrm>
            <a:off x="6315304" y="3910584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v t</a:t>
            </a:r>
            <a:endParaRPr lang="en-US" sz="2000" dirty="0"/>
          </a:p>
        </p:txBody>
      </p:sp>
      <p:sp>
        <p:nvSpPr>
          <p:cNvPr id="51" name="Link: Distance, speed and time">
            <a:hlinkClick r:id="rId8" tooltip="Distance, speed and time" action="ppaction://hlinksldjump"/>
          </p:cNvPr>
          <p:cNvSpPr/>
          <p:nvPr/>
        </p:nvSpPr>
        <p:spPr>
          <a:xfrm>
            <a:off x="6178144" y="3270504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2" name="Equation tile 8"/>
          <p:cNvSpPr/>
          <p:nvPr/>
        </p:nvSpPr>
        <p:spPr>
          <a:xfrm>
            <a:off x="8992895" y="3270504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53" name="Locked tag"/>
          <p:cNvSpPr txBox="1"/>
          <p:nvPr/>
        </p:nvSpPr>
        <p:spPr>
          <a:xfrm>
            <a:off x="10362895" y="4300728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54" name="Text 52"/>
          <p:cNvSpPr txBox="1"/>
          <p:nvPr/>
        </p:nvSpPr>
        <p:spPr>
          <a:xfrm>
            <a:off x="9130055" y="3407664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8</a:t>
            </a:r>
            <a:endParaRPr lang="en-US" sz="1300" dirty="0"/>
          </a:p>
        </p:txBody>
      </p:sp>
      <p:sp>
        <p:nvSpPr>
          <p:cNvPr id="55" name="Text 53"/>
          <p:cNvSpPr txBox="1"/>
          <p:nvPr/>
        </p:nvSpPr>
        <p:spPr>
          <a:xfrm>
            <a:off x="9632975" y="3361944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Acceleration</a:t>
            </a:r>
            <a:endParaRPr lang="en-US" sz="1400" dirty="0"/>
          </a:p>
        </p:txBody>
      </p:sp>
      <p:sp>
        <p:nvSpPr>
          <p:cNvPr id="56" name="Text 54"/>
          <p:cNvSpPr txBox="1"/>
          <p:nvPr/>
        </p:nvSpPr>
        <p:spPr>
          <a:xfrm>
            <a:off x="9130055" y="3910584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Δv / t</a:t>
            </a:r>
            <a:endParaRPr lang="en-US" sz="2000" dirty="0"/>
          </a:p>
        </p:txBody>
      </p:sp>
      <p:sp>
        <p:nvSpPr>
          <p:cNvPr id="57" name="Link: Acceleration">
            <a:hlinkClick r:id="rId9" tooltip="Acceleration" action="ppaction://hlinksldjump"/>
          </p:cNvPr>
          <p:cNvSpPr/>
          <p:nvPr/>
        </p:nvSpPr>
        <p:spPr>
          <a:xfrm>
            <a:off x="8992895" y="3270504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8" name="Equation tile 9"/>
          <p:cNvSpPr/>
          <p:nvPr/>
        </p:nvSpPr>
        <p:spPr>
          <a:xfrm>
            <a:off x="548640" y="4849368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2"/>
          </a:solidFill>
          <a:ln/>
        </p:spPr>
      </p:sp>
      <p:sp>
        <p:nvSpPr>
          <p:cNvPr id="59" name="Text 57"/>
          <p:cNvSpPr txBox="1"/>
          <p:nvPr/>
        </p:nvSpPr>
        <p:spPr>
          <a:xfrm>
            <a:off x="685800" y="498652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9</a:t>
            </a:r>
            <a:endParaRPr lang="en-US" sz="1300" dirty="0"/>
          </a:p>
        </p:txBody>
      </p:sp>
      <p:sp>
        <p:nvSpPr>
          <p:cNvPr id="60" name="Text 58"/>
          <p:cNvSpPr txBox="1"/>
          <p:nvPr/>
        </p:nvSpPr>
        <p:spPr>
          <a:xfrm>
            <a:off x="1188720" y="4940808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Equation of motion</a:t>
            </a:r>
            <a:endParaRPr lang="en-US" sz="1400" dirty="0"/>
          </a:p>
        </p:txBody>
      </p:sp>
      <p:sp>
        <p:nvSpPr>
          <p:cNvPr id="61" name="Text 59"/>
          <p:cNvSpPr txBox="1"/>
          <p:nvPr/>
        </p:nvSpPr>
        <p:spPr>
          <a:xfrm>
            <a:off x="685800" y="5489448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2000" baseline="30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u</a:t>
            </a:r>
            <a:pPr indent="0" marL="0">
              <a:buNone/>
            </a:pPr>
            <a:r>
              <a:rPr lang="en-US" sz="2000" baseline="30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a s</a:t>
            </a:r>
            <a:endParaRPr lang="en-US" sz="2000" dirty="0"/>
          </a:p>
        </p:txBody>
      </p:sp>
      <p:sp>
        <p:nvSpPr>
          <p:cNvPr id="62" name="Link: Equation of motion">
            <a:hlinkClick r:id="rId10" tooltip="Equation of motion" action="ppaction://hlinksldjump"/>
          </p:cNvPr>
          <p:cNvSpPr/>
          <p:nvPr/>
        </p:nvSpPr>
        <p:spPr>
          <a:xfrm>
            <a:off x="548640" y="4849368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3" name="Equation tile 10"/>
          <p:cNvSpPr/>
          <p:nvPr/>
        </p:nvSpPr>
        <p:spPr>
          <a:xfrm>
            <a:off x="3363392" y="4849368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64" name="Locked tag"/>
          <p:cNvSpPr txBox="1"/>
          <p:nvPr/>
        </p:nvSpPr>
        <p:spPr>
          <a:xfrm>
            <a:off x="4733392" y="58795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65" name="Text 63"/>
          <p:cNvSpPr txBox="1"/>
          <p:nvPr/>
        </p:nvSpPr>
        <p:spPr>
          <a:xfrm>
            <a:off x="3500552" y="498652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10</a:t>
            </a:r>
            <a:endParaRPr lang="en-US" sz="1300" dirty="0"/>
          </a:p>
        </p:txBody>
      </p:sp>
      <p:sp>
        <p:nvSpPr>
          <p:cNvPr id="66" name="Text 64"/>
          <p:cNvSpPr txBox="1"/>
          <p:nvPr/>
        </p:nvSpPr>
        <p:spPr>
          <a:xfrm>
            <a:off x="4003472" y="4940808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Newton's second law</a:t>
            </a:r>
            <a:endParaRPr lang="en-US" sz="1400" dirty="0"/>
          </a:p>
        </p:txBody>
      </p:sp>
      <p:sp>
        <p:nvSpPr>
          <p:cNvPr id="67" name="Text 65"/>
          <p:cNvSpPr txBox="1"/>
          <p:nvPr/>
        </p:nvSpPr>
        <p:spPr>
          <a:xfrm>
            <a:off x="3500552" y="5489448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a</a:t>
            </a:r>
            <a:endParaRPr lang="en-US" sz="2000" dirty="0"/>
          </a:p>
        </p:txBody>
      </p:sp>
      <p:sp>
        <p:nvSpPr>
          <p:cNvPr id="68" name="Link: Newton's second law">
            <a:hlinkClick r:id="rId11" tooltip="Newton's second law" action="ppaction://hlinksldjump"/>
          </p:cNvPr>
          <p:cNvSpPr/>
          <p:nvPr/>
        </p:nvSpPr>
        <p:spPr>
          <a:xfrm>
            <a:off x="3363392" y="4849368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9" name="Equation tile 11"/>
          <p:cNvSpPr/>
          <p:nvPr/>
        </p:nvSpPr>
        <p:spPr>
          <a:xfrm>
            <a:off x="6178144" y="4849368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0" name="Locked tag"/>
          <p:cNvSpPr txBox="1"/>
          <p:nvPr/>
        </p:nvSpPr>
        <p:spPr>
          <a:xfrm>
            <a:off x="7548143" y="58795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71" name="Text 69"/>
          <p:cNvSpPr txBox="1"/>
          <p:nvPr/>
        </p:nvSpPr>
        <p:spPr>
          <a:xfrm>
            <a:off x="6315304" y="498652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11</a:t>
            </a:r>
            <a:endParaRPr lang="en-US" sz="1300" dirty="0"/>
          </a:p>
        </p:txBody>
      </p:sp>
      <p:sp>
        <p:nvSpPr>
          <p:cNvPr id="72" name="Text 70"/>
          <p:cNvSpPr txBox="1"/>
          <p:nvPr/>
        </p:nvSpPr>
        <p:spPr>
          <a:xfrm>
            <a:off x="6818224" y="4940808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Momentum</a:t>
            </a:r>
            <a:endParaRPr lang="en-US" sz="1400" dirty="0"/>
          </a:p>
        </p:txBody>
      </p:sp>
      <p:sp>
        <p:nvSpPr>
          <p:cNvPr id="73" name="Text 71"/>
          <p:cNvSpPr txBox="1"/>
          <p:nvPr/>
        </p:nvSpPr>
        <p:spPr>
          <a:xfrm>
            <a:off x="6315304" y="5489448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m v</a:t>
            </a:r>
            <a:endParaRPr lang="en-US" sz="2000" dirty="0"/>
          </a:p>
        </p:txBody>
      </p:sp>
      <p:sp>
        <p:nvSpPr>
          <p:cNvPr id="74" name="Text 72"/>
          <p:cNvSpPr txBox="1"/>
          <p:nvPr/>
        </p:nvSpPr>
        <p:spPr>
          <a:xfrm>
            <a:off x="6315304" y="5879592"/>
            <a:ext cx="50292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75" name="Link: Momentum">
            <a:hlinkClick r:id="rId12" tooltip="Momentum" action="ppaction://hlinksldjump"/>
          </p:cNvPr>
          <p:cNvSpPr/>
          <p:nvPr/>
        </p:nvSpPr>
        <p:spPr>
          <a:xfrm>
            <a:off x="6178144" y="4849368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6" name="Equation tile 12"/>
          <p:cNvSpPr/>
          <p:nvPr/>
        </p:nvSpPr>
        <p:spPr>
          <a:xfrm>
            <a:off x="8992895" y="4849368"/>
            <a:ext cx="2650160" cy="1414272"/>
          </a:xfrm>
          <a:prstGeom prst="roundRect">
            <a:avLst>
              <a:gd name="adj" fmla="val 9052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7" name="Locked tag"/>
          <p:cNvSpPr txBox="1"/>
          <p:nvPr/>
        </p:nvSpPr>
        <p:spPr>
          <a:xfrm>
            <a:off x="10362895" y="58795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78" name="Text 76"/>
          <p:cNvSpPr txBox="1"/>
          <p:nvPr/>
        </p:nvSpPr>
        <p:spPr>
          <a:xfrm>
            <a:off x="9130055" y="498652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12</a:t>
            </a:r>
            <a:endParaRPr lang="en-US" sz="1300" dirty="0"/>
          </a:p>
        </p:txBody>
      </p:sp>
      <p:sp>
        <p:nvSpPr>
          <p:cNvPr id="79" name="Text 77"/>
          <p:cNvSpPr txBox="1"/>
          <p:nvPr/>
        </p:nvSpPr>
        <p:spPr>
          <a:xfrm>
            <a:off x="9632975" y="4940808"/>
            <a:ext cx="187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Force and momentum</a:t>
            </a:r>
            <a:endParaRPr lang="en-US" sz="1400" dirty="0"/>
          </a:p>
        </p:txBody>
      </p:sp>
      <p:sp>
        <p:nvSpPr>
          <p:cNvPr id="80" name="Text 78"/>
          <p:cNvSpPr txBox="1"/>
          <p:nvPr/>
        </p:nvSpPr>
        <p:spPr>
          <a:xfrm>
            <a:off x="9130055" y="5489448"/>
            <a:ext cx="237584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m Δv / Δt</a:t>
            </a:r>
            <a:endParaRPr lang="en-US" sz="2000" dirty="0"/>
          </a:p>
        </p:txBody>
      </p:sp>
      <p:sp>
        <p:nvSpPr>
          <p:cNvPr id="81" name="Text 79"/>
          <p:cNvSpPr txBox="1"/>
          <p:nvPr/>
        </p:nvSpPr>
        <p:spPr>
          <a:xfrm>
            <a:off x="9130055" y="5879592"/>
            <a:ext cx="11887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PHYSICS ONLY</a:t>
            </a:r>
            <a:endParaRPr lang="en-US" sz="900" dirty="0"/>
          </a:p>
        </p:txBody>
      </p:sp>
      <p:sp>
        <p:nvSpPr>
          <p:cNvPr id="82" name="Text 80"/>
          <p:cNvSpPr txBox="1"/>
          <p:nvPr/>
        </p:nvSpPr>
        <p:spPr>
          <a:xfrm>
            <a:off x="10410215" y="5879592"/>
            <a:ext cx="50292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83" name="Link: Force and momentum">
            <a:hlinkClick r:id="rId13" tooltip="Force and momentum" action="ppaction://hlinksldjump"/>
          </p:cNvPr>
          <p:cNvSpPr/>
          <p:nvPr/>
        </p:nvSpPr>
        <p:spPr>
          <a:xfrm>
            <a:off x="8992895" y="4849368"/>
            <a:ext cx="2650160" cy="141427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Equation of motion</a:t>
            </a:r>
            <a:endParaRPr lang="en-US" sz="3000" dirty="0"/>
          </a:p>
        </p:txBody>
      </p:sp>
      <p:sp>
        <p:nvSpPr>
          <p:cNvPr id="3" name="Label: FORCES"/>
          <p:cNvSpPr txBox="1"/>
          <p:nvPr/>
        </p:nvSpPr>
        <p:spPr>
          <a:xfrm>
            <a:off x="548640" y="41148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FORCES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37744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470916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7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LEARN</a:t>
            </a:r>
            <a:endParaRPr lang="en-US" sz="1000" dirty="0"/>
          </a:p>
        </p:txBody>
      </p:sp>
      <p:sp>
        <p:nvSpPr>
          <p:cNvPr id="11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3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5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7" name="Equation card"/>
          <p:cNvSpPr/>
          <p:nvPr/>
        </p:nvSpPr>
        <p:spPr>
          <a:xfrm>
            <a:off x="548640" y="1691640"/>
            <a:ext cx="5394960" cy="1371600"/>
          </a:xfrm>
          <a:prstGeom prst="roundRect">
            <a:avLst>
              <a:gd name="adj" fmla="val 9333"/>
            </a:avLst>
          </a:prstGeom>
          <a:solidFill>
            <a:schemeClr val="accent4"/>
          </a:solidFill>
          <a:ln/>
        </p:spPr>
      </p:sp>
      <p:sp>
        <p:nvSpPr>
          <p:cNvPr id="18" name="Sheet badge"/>
          <p:cNvSpPr txBox="1"/>
          <p:nvPr/>
        </p:nvSpPr>
        <p:spPr>
          <a:xfrm>
            <a:off x="685800" y="1783080"/>
            <a:ext cx="5120640" cy="27432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●  ON THE EQUATION SHEET  ·  SPEC: GIVEN LIST</a:t>
            </a:r>
            <a:endParaRPr lang="en-US" sz="1000" dirty="0"/>
          </a:p>
        </p:txBody>
      </p:sp>
      <p:sp>
        <p:nvSpPr>
          <p:cNvPr id="19" name="Equation"/>
          <p:cNvSpPr txBox="1"/>
          <p:nvPr/>
        </p:nvSpPr>
        <p:spPr>
          <a:xfrm>
            <a:off x="731520" y="2084832"/>
            <a:ext cx="50292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3600" b="1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u</a:t>
            </a:r>
            <a:pPr algn="ctr" indent="0" marL="0">
              <a:buNone/>
            </a:pPr>
            <a:r>
              <a:rPr lang="en-US" sz="3600" b="1" baseline="3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a s</a:t>
            </a:r>
            <a:endParaRPr lang="en-US" sz="3600" dirty="0"/>
          </a:p>
        </p:txBody>
      </p:sp>
      <p:sp>
        <p:nvSpPr>
          <p:cNvPr id="20" name="Rearranged card"/>
          <p:cNvSpPr/>
          <p:nvPr/>
        </p:nvSpPr>
        <p:spPr>
          <a:xfrm>
            <a:off x="548640" y="3154680"/>
            <a:ext cx="5394960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 w="15875">
            <a:solidFill>
              <a:srgbClr val="A3E635"/>
            </a:solidFill>
            <a:prstDash val="solid"/>
          </a:ln>
        </p:spPr>
      </p:sp>
      <p:sp>
        <p:nvSpPr>
          <p:cNvPr id="21" name="Rearranged forms"/>
          <p:cNvSpPr txBox="1"/>
          <p:nvPr/>
        </p:nvSpPr>
        <p:spPr>
          <a:xfrm>
            <a:off x="749808" y="3154680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REARRANGED   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√(u² + 2as)</a:t>
            </a:r>
            <a:pPr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     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(v² − u²) ÷ 2s</a:t>
            </a:r>
            <a:pPr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     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(v² − u²) ÷ 2a</a:t>
            </a:r>
            <a:endParaRPr lang="en-US" sz="1000" dirty="0"/>
          </a:p>
        </p:txBody>
      </p:sp>
      <p:sp>
        <p:nvSpPr>
          <p:cNvPr id="22" name="Symbols card"/>
          <p:cNvSpPr/>
          <p:nvPr/>
        </p:nvSpPr>
        <p:spPr>
          <a:xfrm>
            <a:off x="548640" y="3959352"/>
            <a:ext cx="5394960" cy="1161288"/>
          </a:xfrm>
          <a:prstGeom prst="roundRect">
            <a:avLst>
              <a:gd name="adj" fmla="val 11024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77240" y="403250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4"/>
                </a:solidFill>
              </a:rPr>
              <a:t>WHERE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261104"/>
            <a:ext cx="4983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v  final velocity (m/s)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u  initial velocity (m/s)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a  acceleration (m/s²)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s  distance (m)</a:t>
            </a:r>
            <a:endParaRPr lang="en-US" sz="1250" dirty="0"/>
          </a:p>
        </p:txBody>
      </p:sp>
      <p:sp>
        <p:nvSpPr>
          <p:cNvPr id="25" name="Tip card"/>
          <p:cNvSpPr/>
          <p:nvPr/>
        </p:nvSpPr>
        <p:spPr>
          <a:xfrm>
            <a:off x="548640" y="5212080"/>
            <a:ext cx="5394960" cy="1033272"/>
          </a:xfrm>
          <a:prstGeom prst="roundRect">
            <a:avLst>
              <a:gd name="adj" fmla="val 12389"/>
            </a:avLst>
          </a:prstGeom>
          <a:solidFill>
            <a:schemeClr val="tx2"/>
          </a:solidFill>
          <a:ln/>
        </p:spPr>
      </p:sp>
      <p:sp>
        <p:nvSpPr>
          <p:cNvPr id="26" name="Tip circle"/>
          <p:cNvSpPr/>
          <p:nvPr/>
        </p:nvSpPr>
        <p:spPr>
          <a:xfrm>
            <a:off x="731520" y="5358384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7" name="Tip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5484114"/>
            <a:ext cx="251460" cy="251460"/>
          </a:xfrm>
          <a:prstGeom prst="rect">
            <a:avLst/>
          </a:prstGeom>
        </p:spPr>
      </p:pic>
      <p:sp>
        <p:nvSpPr>
          <p:cNvPr id="28" name="Text 25"/>
          <p:cNvSpPr txBox="1"/>
          <p:nvPr/>
        </p:nvSpPr>
        <p:spPr>
          <a:xfrm>
            <a:off x="1417320" y="526694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5"/>
                </a:solidFill>
              </a:rPr>
              <a:t>TOP TIP</a:t>
            </a:r>
            <a:endParaRPr lang="en-US" sz="1000" dirty="0"/>
          </a:p>
        </p:txBody>
      </p:sp>
      <p:sp>
        <p:nvSpPr>
          <p:cNvPr id="29" name="Text 26"/>
          <p:cNvSpPr txBox="1"/>
          <p:nvPr/>
        </p:nvSpPr>
        <p:spPr>
          <a:xfrm>
            <a:off x="1417320" y="5504688"/>
            <a:ext cx="4343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Use this when there's no time in the question. Find v², then square root it.</a:t>
            </a:r>
            <a:endParaRPr lang="en-US" sz="1300" dirty="0"/>
          </a:p>
        </p:txBody>
      </p:sp>
      <p:sp>
        <p:nvSpPr>
          <p:cNvPr id="30" name="Worked example card"/>
          <p:cNvSpPr/>
          <p:nvPr/>
        </p:nvSpPr>
        <p:spPr>
          <a:xfrm>
            <a:off x="6172200" y="1691640"/>
            <a:ext cx="5470855" cy="4553712"/>
          </a:xfrm>
          <a:prstGeom prst="roundRect">
            <a:avLst>
              <a:gd name="adj" fmla="val 2811"/>
            </a:avLst>
          </a:prstGeom>
          <a:solidFill>
            <a:schemeClr val="tx2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446520" y="1847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4"/>
                </a:solidFill>
              </a:rPr>
              <a:t>WORKED EXAMPLE  ·  FIFA</a:t>
            </a:r>
            <a:endParaRPr lang="en-US" sz="1200" dirty="0"/>
          </a:p>
        </p:txBody>
      </p:sp>
      <p:sp>
        <p:nvSpPr>
          <p:cNvPr id="32" name="Text 29"/>
          <p:cNvSpPr txBox="1"/>
          <p:nvPr/>
        </p:nvSpPr>
        <p:spPr>
          <a:xfrm>
            <a:off x="6446520" y="2176272"/>
            <a:ext cx="49222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A car travelling at 10 m/s accelerates at 2.0 m/s² over 75 m. Calculate its final speed.</a:t>
            </a:r>
            <a:endParaRPr lang="en-US" sz="1600" dirty="0"/>
          </a:p>
        </p:txBody>
      </p:sp>
      <p:sp>
        <p:nvSpPr>
          <p:cNvPr id="33" name="Worked steps"/>
          <p:cNvSpPr txBox="1"/>
          <p:nvPr/>
        </p:nvSpPr>
        <p:spPr>
          <a:xfrm>
            <a:off x="6446520" y="3291840"/>
            <a:ext cx="492221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4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v² − u² = 2 a s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4"/>
                </a:solidFill>
              </a:rPr>
              <a:t>I:</a:t>
            </a:r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v² − 10² = 2 × 2.0 × 75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4"/>
                </a:solidFill>
              </a:rPr>
              <a:t>F:</a:t>
            </a:r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  v² = 300 + 100 = 400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accent4"/>
                </a:solidFill>
              </a:rPr>
              <a:t>A:  v = 20 m/s</a:t>
            </a:r>
            <a:endParaRPr lang="en-US" sz="1700" dirty="0"/>
          </a:p>
        </p:txBody>
      </p:sp>
      <p:sp>
        <p:nvSpPr>
          <p:cNvPr id="34" name="Button: YOUR TURN  →"/>
          <p:cNvSpPr txBox="1"/>
          <p:nvPr/>
        </p:nvSpPr>
        <p:spPr>
          <a:xfrm>
            <a:off x="9265615" y="5623560"/>
            <a:ext cx="2103120" cy="438912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YOUR TURN  →</a:t>
            </a:r>
            <a:endParaRPr lang="en-US" sz="1300" dirty="0"/>
          </a:p>
        </p:txBody>
      </p:sp>
      <p:sp>
        <p:nvSpPr>
          <p:cNvPr id="35" name="Link: YOUR TURN  →">
            <a:hlinkClick r:id="rId7" tooltip="YOUR TURN  →" action="ppaction://hlinksldjump"/>
          </p:cNvPr>
          <p:cNvSpPr/>
          <p:nvPr/>
        </p:nvSpPr>
        <p:spPr>
          <a:xfrm>
            <a:off x="9265615" y="5623560"/>
            <a:ext cx="210312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Equation of motion</a:t>
            </a:r>
            <a:endParaRPr lang="en-US" sz="3000" dirty="0"/>
          </a:p>
        </p:txBody>
      </p:sp>
      <p:sp>
        <p:nvSpPr>
          <p:cNvPr id="3" name="Label: FORCES"/>
          <p:cNvSpPr txBox="1"/>
          <p:nvPr/>
        </p:nvSpPr>
        <p:spPr>
          <a:xfrm>
            <a:off x="548640" y="41148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FORCES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37744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470916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7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1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3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CHECK</a:t>
            </a:r>
            <a:endParaRPr lang="en-US" sz="1000" dirty="0"/>
          </a:p>
        </p:txBody>
      </p:sp>
      <p:sp>
        <p:nvSpPr>
          <p:cNvPr id="15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7" name="Equation reminder"/>
          <p:cNvSpPr/>
          <p:nvPr/>
        </p:nvSpPr>
        <p:spPr>
          <a:xfrm>
            <a:off x="548640" y="1691640"/>
            <a:ext cx="8321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1691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u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a s</a:t>
            </a:r>
            <a:endParaRPr lang="en-US" sz="1100" dirty="0"/>
          </a:p>
        </p:txBody>
      </p:sp>
      <p:sp>
        <p:nvSpPr>
          <p:cNvPr id="19" name="Button: REVEAL ANSWERS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REVEAL ANSWERS  →</a:t>
            </a:r>
            <a:endParaRPr lang="en-US" sz="1400" dirty="0"/>
          </a:p>
        </p:txBody>
      </p:sp>
      <p:sp>
        <p:nvSpPr>
          <p:cNvPr id="20" name="Link: REVEAL ANSWERS  →">
            <a:hlinkClick r:id="rId6" tooltip="REVEAL ANSWERS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Question 1"/>
          <p:cNvSpPr/>
          <p:nvPr/>
        </p:nvSpPr>
        <p:spPr>
          <a:xfrm>
            <a:off x="548640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An object starts from rest and accelerates at 3.0 m/s² over 24 m. Calculate its final speed.</a:t>
            </a:r>
            <a:endParaRPr lang="en-US" sz="1800" dirty="0"/>
          </a:p>
        </p:txBody>
      </p:sp>
      <p:sp>
        <p:nvSpPr>
          <p:cNvPr id="25" name="Question 2"/>
          <p:cNvSpPr/>
          <p:nvPr/>
        </p:nvSpPr>
        <p:spPr>
          <a:xfrm>
            <a:off x="4338218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566818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 ball is dropped from a height of 80 cm. Ignoring air resistance, calculate its speed as it hits the floor. (a = 9.8 m/s²)</a:t>
            </a:r>
            <a:endParaRPr lang="en-US" sz="1800" dirty="0"/>
          </a:p>
        </p:txBody>
      </p:sp>
      <p:sp>
        <p:nvSpPr>
          <p:cNvPr id="29" name="Question 3"/>
          <p:cNvSpPr/>
          <p:nvPr/>
        </p:nvSpPr>
        <p:spPr>
          <a:xfrm>
            <a:off x="8127797" y="2468880"/>
            <a:ext cx="3515258" cy="3767328"/>
          </a:xfrm>
          <a:prstGeom prst="roundRect">
            <a:avLst>
              <a:gd name="adj" fmla="val 3642"/>
            </a:avLst>
          </a:prstGeom>
          <a:solidFill>
            <a:schemeClr val="tx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8356397" y="3429000"/>
            <a:ext cx="3058058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A car at 20 m/s brakes with a deceleration of 5.0 m/s². Calculate its stopping distance.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Equation of motion</a:t>
            </a:r>
            <a:endParaRPr lang="en-US" sz="3000" dirty="0"/>
          </a:p>
        </p:txBody>
      </p:sp>
      <p:sp>
        <p:nvSpPr>
          <p:cNvPr id="3" name="Label: FORCES"/>
          <p:cNvSpPr txBox="1"/>
          <p:nvPr/>
        </p:nvSpPr>
        <p:spPr>
          <a:xfrm>
            <a:off x="548640" y="411480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FORCES</a:t>
            </a:r>
            <a:endParaRPr lang="en-US" sz="1100" dirty="0"/>
          </a:p>
        </p:txBody>
      </p:sp>
      <p:sp>
        <p:nvSpPr>
          <p:cNvPr id="4" name="Label: PHYSICS + COMBINED"/>
          <p:cNvSpPr txBox="1"/>
          <p:nvPr/>
        </p:nvSpPr>
        <p:spPr>
          <a:xfrm>
            <a:off x="2377440" y="411480"/>
            <a:ext cx="224028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PHYSICS + COMBINED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4709160" y="41148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←  TOPIC"/>
          <p:cNvSpPr txBox="1"/>
          <p:nvPr/>
        </p:nvSpPr>
        <p:spPr>
          <a:xfrm>
            <a:off x="8503920" y="411480"/>
            <a:ext cx="1463040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TOPIC</a:t>
            </a:r>
            <a:endParaRPr lang="en-US" sz="1200" dirty="0"/>
          </a:p>
        </p:txBody>
      </p:sp>
      <p:sp>
        <p:nvSpPr>
          <p:cNvPr id="7" name="Link: ←  TOPIC">
            <a:hlinkClick r:id="rId1" tooltip="←  TOPIC" action="ppaction://hlinksldjump"/>
          </p:cNvPr>
          <p:cNvSpPr/>
          <p:nvPr/>
        </p:nvSpPr>
        <p:spPr>
          <a:xfrm>
            <a:off x="8503920" y="411480"/>
            <a:ext cx="1463040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Button: ⌂  MENU"/>
          <p:cNvSpPr txBox="1"/>
          <p:nvPr/>
        </p:nvSpPr>
        <p:spPr>
          <a:xfrm>
            <a:off x="10058400" y="411480"/>
            <a:ext cx="1581912" cy="438912"/>
          </a:xfrm>
          <a:prstGeom prst="roundRect">
            <a:avLst>
              <a:gd name="adj" fmla="val 25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MENU</a:t>
            </a:r>
            <a:endParaRPr lang="en-US" sz="1200" dirty="0"/>
          </a:p>
        </p:txBody>
      </p:sp>
      <p:sp>
        <p:nvSpPr>
          <p:cNvPr id="9" name="Link: ⌂  MENU">
            <a:hlinkClick r:id="rId2" tooltip="⌂  MENU" action="ppaction://hlinksldjump"/>
          </p:cNvPr>
          <p:cNvSpPr/>
          <p:nvPr/>
        </p:nvSpPr>
        <p:spPr>
          <a:xfrm>
            <a:off x="10058400" y="411480"/>
            <a:ext cx="1581912" cy="438912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1  LEARN"/>
          <p:cNvSpPr txBox="1"/>
          <p:nvPr/>
        </p:nvSpPr>
        <p:spPr>
          <a:xfrm>
            <a:off x="54864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LEARN</a:t>
            </a:r>
            <a:endParaRPr lang="en-US" sz="1000" dirty="0"/>
          </a:p>
        </p:txBody>
      </p:sp>
      <p:sp>
        <p:nvSpPr>
          <p:cNvPr id="11" name="Link: 1  LEARN">
            <a:hlinkClick r:id="rId3" tooltip="1  LEARN" action="ppaction://hlinksldjump"/>
          </p:cNvPr>
          <p:cNvSpPr/>
          <p:nvPr/>
        </p:nvSpPr>
        <p:spPr>
          <a:xfrm>
            <a:off x="54864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2  PRACTISE"/>
          <p:cNvSpPr txBox="1"/>
          <p:nvPr/>
        </p:nvSpPr>
        <p:spPr>
          <a:xfrm>
            <a:off x="196596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PRACTISE</a:t>
            </a:r>
            <a:endParaRPr lang="en-US" sz="1000" dirty="0"/>
          </a:p>
        </p:txBody>
      </p:sp>
      <p:sp>
        <p:nvSpPr>
          <p:cNvPr id="13" name="Link: 2  PRACTISE">
            <a:hlinkClick r:id="rId4" tooltip="2  PRACTISE" action="ppaction://hlinksldjump"/>
          </p:cNvPr>
          <p:cNvSpPr/>
          <p:nvPr/>
        </p:nvSpPr>
        <p:spPr>
          <a:xfrm>
            <a:off x="196596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3  CHECK"/>
          <p:cNvSpPr txBox="1"/>
          <p:nvPr/>
        </p:nvSpPr>
        <p:spPr>
          <a:xfrm>
            <a:off x="3383280" y="6400800"/>
            <a:ext cx="129844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CHECK</a:t>
            </a:r>
            <a:endParaRPr lang="en-US" sz="1000" dirty="0"/>
          </a:p>
        </p:txBody>
      </p:sp>
      <p:sp>
        <p:nvSpPr>
          <p:cNvPr id="15" name="Link: 3  CHECK">
            <a:hlinkClick r:id="rId5" tooltip="3  CHECK" action="ppaction://hlinksldjump"/>
          </p:cNvPr>
          <p:cNvSpPr/>
          <p:nvPr/>
        </p:nvSpPr>
        <p:spPr>
          <a:xfrm>
            <a:off x="3383280" y="6400800"/>
            <a:ext cx="129844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937760" y="6400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1 of 1</a:t>
            </a:r>
            <a:endParaRPr lang="en-US" sz="1000" dirty="0"/>
          </a:p>
        </p:txBody>
      </p:sp>
      <p:sp>
        <p:nvSpPr>
          <p:cNvPr id="17" name="Equation reminder"/>
          <p:cNvSpPr/>
          <p:nvPr/>
        </p:nvSpPr>
        <p:spPr>
          <a:xfrm>
            <a:off x="548640" y="1691640"/>
            <a:ext cx="6035040" cy="566928"/>
          </a:xfrm>
          <a:prstGeom prst="roundRect">
            <a:avLst>
              <a:gd name="adj" fmla="val 22581"/>
            </a:avLst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  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u</a:t>
            </a:r>
            <a:pPr indent="0" marL="0">
              <a:buNone/>
            </a:pPr>
            <a:r>
              <a:rPr lang="en-US" sz="1900" baseline="30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a s</a:t>
            </a:r>
            <a:endParaRPr lang="en-US" sz="1100" dirty="0"/>
          </a:p>
        </p:txBody>
      </p:sp>
      <p:sp>
        <p:nvSpPr>
          <p:cNvPr id="19" name="Button: ←  QUESTIONS"/>
          <p:cNvSpPr txBox="1"/>
          <p:nvPr/>
        </p:nvSpPr>
        <p:spPr>
          <a:xfrm>
            <a:off x="6812280" y="1691640"/>
            <a:ext cx="2103120" cy="566928"/>
          </a:xfrm>
          <a:prstGeom prst="roundRect">
            <a:avLst>
              <a:gd name="adj" fmla="val 19355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←  QUESTIONS</a:t>
            </a:r>
            <a:endParaRPr lang="en-US" sz="1300" dirty="0"/>
          </a:p>
        </p:txBody>
      </p:sp>
      <p:sp>
        <p:nvSpPr>
          <p:cNvPr id="20" name="Link: ←  QUESTIONS">
            <a:hlinkClick r:id="rId6" tooltip="←  QUESTIONS" action="ppaction://hlinksldjump"/>
          </p:cNvPr>
          <p:cNvSpPr/>
          <p:nvPr/>
        </p:nvSpPr>
        <p:spPr>
          <a:xfrm>
            <a:off x="6812280" y="1691640"/>
            <a:ext cx="2103120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Button: FULL VERSION  →"/>
          <p:cNvSpPr txBox="1"/>
          <p:nvPr/>
        </p:nvSpPr>
        <p:spPr>
          <a:xfrm>
            <a:off x="9098280" y="1691640"/>
            <a:ext cx="2544775" cy="566928"/>
          </a:xfrm>
          <a:prstGeom prst="roundRect">
            <a:avLst>
              <a:gd name="adj" fmla="val 19355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FULL VERSION  →</a:t>
            </a:r>
            <a:endParaRPr lang="en-US" sz="1400" dirty="0"/>
          </a:p>
        </p:txBody>
      </p:sp>
      <p:sp>
        <p:nvSpPr>
          <p:cNvPr id="22" name="Link: FULL VERSION  →">
            <a:hlinkClick r:id="rId7" tooltip="FULL VERSION  →" action="ppaction://hlinksldjump"/>
          </p:cNvPr>
          <p:cNvSpPr/>
          <p:nvPr/>
        </p:nvSpPr>
        <p:spPr>
          <a:xfrm>
            <a:off x="9098280" y="1691640"/>
            <a:ext cx="2544775" cy="56692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3" name="Answer 1"/>
          <p:cNvSpPr/>
          <p:nvPr/>
        </p:nvSpPr>
        <p:spPr>
          <a:xfrm>
            <a:off x="548640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A3E63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2697480"/>
            <a:ext cx="530352" cy="530352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1463040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</a:rPr>
              <a:t>WARM-UP  ★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v² − 0 = 2 × 3.0 × 24 = 144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v = 12 m/s</a:t>
            </a:r>
            <a:endParaRPr lang="en-US" sz="1700" dirty="0"/>
          </a:p>
        </p:txBody>
      </p:sp>
      <p:sp>
        <p:nvSpPr>
          <p:cNvPr id="27" name="Answer 2"/>
          <p:cNvSpPr/>
          <p:nvPr/>
        </p:nvSpPr>
        <p:spPr>
          <a:xfrm>
            <a:off x="4338218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A3E63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66818" y="2697480"/>
            <a:ext cx="530352" cy="530352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5252618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</a:rPr>
              <a:t>APPLY IT  ★★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4566818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80 cm = 0.80 m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v² − 0 = 2 × 9.8 × 0.80 = 15.68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v = 4.0 m/s</a:t>
            </a:r>
            <a:endParaRPr lang="en-US" sz="1700" dirty="0"/>
          </a:p>
        </p:txBody>
      </p:sp>
      <p:sp>
        <p:nvSpPr>
          <p:cNvPr id="31" name="Answer 3"/>
          <p:cNvSpPr/>
          <p:nvPr/>
        </p:nvSpPr>
        <p:spPr>
          <a:xfrm>
            <a:off x="8127797" y="2468880"/>
            <a:ext cx="3515258" cy="2926080"/>
          </a:xfrm>
          <a:prstGeom prst="roundRect">
            <a:avLst>
              <a:gd name="adj" fmla="val 4375"/>
            </a:avLst>
          </a:prstGeom>
          <a:solidFill>
            <a:schemeClr val="tx2"/>
          </a:solidFill>
          <a:ln w="25400">
            <a:solidFill>
              <a:srgbClr val="A3E63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356397" y="2697480"/>
            <a:ext cx="530352" cy="530352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9042197" y="2697480"/>
            <a:ext cx="241797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4"/>
                </a:solidFill>
              </a:rPr>
              <a:t>STRETCH  ★★★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8356397" y="342900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0 − 20² = 2 × (−5.0) × s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−400 = −10 s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s = 40 m</a:t>
            </a:r>
            <a:endParaRPr lang="en-US" sz="1700" dirty="0"/>
          </a:p>
        </p:txBody>
      </p:sp>
      <p:sp>
        <p:nvSpPr>
          <p:cNvPr id="35" name="Common mistake bar"/>
          <p:cNvSpPr/>
          <p:nvPr/>
        </p:nvSpPr>
        <p:spPr>
          <a:xfrm>
            <a:off x="548640" y="5550408"/>
            <a:ext cx="11094415" cy="713232"/>
          </a:xfrm>
          <a:prstGeom prst="roundRect">
            <a:avLst>
              <a:gd name="adj" fmla="val 17949"/>
            </a:avLst>
          </a:prstGeom>
          <a:solidFill>
            <a:schemeClr val="tx2"/>
          </a:solidFill>
          <a:ln/>
        </p:spPr>
      </p:sp>
      <p:sp>
        <p:nvSpPr>
          <p:cNvPr id="36" name="Common mistake circle"/>
          <p:cNvSpPr/>
          <p:nvPr/>
        </p:nvSpPr>
        <p:spPr>
          <a:xfrm>
            <a:off x="713232" y="567842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7" name="Common mistake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2" y="5792724"/>
            <a:ext cx="228600" cy="228600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1325880" y="5614416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COMMON MISTAKE  ·  AQA EXAMINERS' REPORT 2023</a:t>
            </a:r>
            <a:endParaRPr lang="en-US" sz="1000" dirty="0"/>
          </a:p>
        </p:txBody>
      </p:sp>
      <p:sp>
        <p:nvSpPr>
          <p:cNvPr id="39" name="Text 36"/>
          <p:cNvSpPr txBox="1"/>
          <p:nvPr/>
        </p:nvSpPr>
        <p:spPr>
          <a:xfrm>
            <a:off x="1325880" y="5833872"/>
            <a:ext cx="10134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Students find this one hard: some divided the squares instead of subtracting. Write out the substitution, and remember to square root.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6"/>
                </a:solidFill>
              </a:rPr>
              <a:t>PAPER 2   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Tap any equation to jump to it.</a:t>
            </a:r>
            <a:endParaRPr lang="en-US" sz="15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91640"/>
            <a:ext cx="3588410" cy="2743200"/>
          </a:xfrm>
          <a:prstGeom prst="roundRect">
            <a:avLst>
              <a:gd name="adj" fmla="val 4667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2856890" y="40507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828800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783080"/>
            <a:ext cx="28111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Period and frequency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331720"/>
            <a:ext cx="33140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1 / f</a:t>
            </a:r>
            <a:endParaRPr lang="en-US" sz="3000" dirty="0"/>
          </a:p>
        </p:txBody>
      </p:sp>
      <p:sp>
        <p:nvSpPr>
          <p:cNvPr id="11" name="Link: Period and frequency">
            <a:hlinkClick r:id="rId2" tooltip="Period and frequency" action="ppaction://hlinksldjump"/>
          </p:cNvPr>
          <p:cNvSpPr/>
          <p:nvPr/>
        </p:nvSpPr>
        <p:spPr>
          <a:xfrm>
            <a:off x="548640" y="1691640"/>
            <a:ext cx="3588410" cy="2743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Equation tile 2"/>
          <p:cNvSpPr/>
          <p:nvPr/>
        </p:nvSpPr>
        <p:spPr>
          <a:xfrm>
            <a:off x="4301642" y="1691640"/>
            <a:ext cx="3588410" cy="2743200"/>
          </a:xfrm>
          <a:prstGeom prst="roundRect">
            <a:avLst>
              <a:gd name="adj" fmla="val 4667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3" name="Locked tag"/>
          <p:cNvSpPr txBox="1"/>
          <p:nvPr/>
        </p:nvSpPr>
        <p:spPr>
          <a:xfrm>
            <a:off x="6609893" y="40507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14" name="Text 12"/>
          <p:cNvSpPr txBox="1"/>
          <p:nvPr/>
        </p:nvSpPr>
        <p:spPr>
          <a:xfrm>
            <a:off x="4438802" y="1828800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941722" y="1783080"/>
            <a:ext cx="28111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Wave speed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438802" y="2331720"/>
            <a:ext cx="33140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f λ</a:t>
            </a:r>
            <a:endParaRPr lang="en-US" sz="3000" dirty="0"/>
          </a:p>
        </p:txBody>
      </p:sp>
      <p:sp>
        <p:nvSpPr>
          <p:cNvPr id="17" name="Link: Wave speed">
            <a:hlinkClick r:id="rId3" tooltip="Wave speed" action="ppaction://hlinksldjump"/>
          </p:cNvPr>
          <p:cNvSpPr/>
          <p:nvPr/>
        </p:nvSpPr>
        <p:spPr>
          <a:xfrm>
            <a:off x="4301642" y="1691640"/>
            <a:ext cx="3588410" cy="2743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8" name="Equation tile 3"/>
          <p:cNvSpPr/>
          <p:nvPr/>
        </p:nvSpPr>
        <p:spPr>
          <a:xfrm>
            <a:off x="8054645" y="1691640"/>
            <a:ext cx="3588410" cy="2743200"/>
          </a:xfrm>
          <a:prstGeom prst="roundRect">
            <a:avLst>
              <a:gd name="adj" fmla="val 4667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9" name="Locked tag"/>
          <p:cNvSpPr txBox="1"/>
          <p:nvPr/>
        </p:nvSpPr>
        <p:spPr>
          <a:xfrm>
            <a:off x="10362895" y="40507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8191805" y="1828800"/>
            <a:ext cx="384048" cy="384048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694725" y="1783080"/>
            <a:ext cx="28111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Magnification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191805" y="2331720"/>
            <a:ext cx="33140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magnification =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image height ÷ object height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191805" y="4050792"/>
            <a:ext cx="11887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PHYSICS ONLY</a:t>
            </a:r>
            <a:endParaRPr lang="en-US" sz="900" dirty="0"/>
          </a:p>
        </p:txBody>
      </p:sp>
      <p:sp>
        <p:nvSpPr>
          <p:cNvPr id="24" name="Link: Magnification">
            <a:hlinkClick r:id="rId4" tooltip="Magnification" action="ppaction://hlinksldjump"/>
          </p:cNvPr>
          <p:cNvSpPr/>
          <p:nvPr/>
        </p:nvSpPr>
        <p:spPr>
          <a:xfrm>
            <a:off x="8054645" y="1691640"/>
            <a:ext cx="3588410" cy="2743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Magnetism and electromagnetism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5"/>
                </a:solidFill>
              </a:rPr>
              <a:t>PAPER 2   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Tap any equation to jump to it.</a:t>
            </a:r>
            <a:endParaRPr lang="en-US" sz="1500" dirty="0"/>
          </a:p>
        </p:txBody>
      </p:sp>
      <p:sp>
        <p:nvSpPr>
          <p:cNvPr id="4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5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Equation tile 1"/>
          <p:cNvSpPr/>
          <p:nvPr/>
        </p:nvSpPr>
        <p:spPr>
          <a:xfrm>
            <a:off x="548640" y="1691640"/>
            <a:ext cx="3588410" cy="2743200"/>
          </a:xfrm>
          <a:prstGeom prst="roundRect">
            <a:avLst>
              <a:gd name="adj" fmla="val 4667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7" name="Locked tag"/>
          <p:cNvSpPr txBox="1"/>
          <p:nvPr/>
        </p:nvSpPr>
        <p:spPr>
          <a:xfrm>
            <a:off x="2856890" y="40507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82880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783080"/>
            <a:ext cx="28111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Force on a conductor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331720"/>
            <a:ext cx="33140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B I l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4050792"/>
            <a:ext cx="50292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12" name="Link: Force on a conductor">
            <a:hlinkClick r:id="rId2" tooltip="Force on a conductor" action="ppaction://hlinksldjump"/>
          </p:cNvPr>
          <p:cNvSpPr/>
          <p:nvPr/>
        </p:nvSpPr>
        <p:spPr>
          <a:xfrm>
            <a:off x="548640" y="1691640"/>
            <a:ext cx="3588410" cy="2743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3" name="Equation tile 2"/>
          <p:cNvSpPr/>
          <p:nvPr/>
        </p:nvSpPr>
        <p:spPr>
          <a:xfrm>
            <a:off x="4301642" y="1691640"/>
            <a:ext cx="3588410" cy="2743200"/>
          </a:xfrm>
          <a:prstGeom prst="roundRect">
            <a:avLst>
              <a:gd name="adj" fmla="val 4667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14" name="Locked tag"/>
          <p:cNvSpPr txBox="1"/>
          <p:nvPr/>
        </p:nvSpPr>
        <p:spPr>
          <a:xfrm>
            <a:off x="6609893" y="40507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15" name="Text 13"/>
          <p:cNvSpPr txBox="1"/>
          <p:nvPr/>
        </p:nvSpPr>
        <p:spPr>
          <a:xfrm>
            <a:off x="4438802" y="182880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941722" y="1783080"/>
            <a:ext cx="28111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Transformer turns ratio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438802" y="2331720"/>
            <a:ext cx="33140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30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3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V</a:t>
            </a:r>
            <a:pPr indent="0" marL="0">
              <a:buNone/>
            </a:pPr>
            <a:r>
              <a:rPr lang="en-US" sz="30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indent="0" marL="0">
              <a:buNone/>
            </a:pPr>
            <a:r>
              <a:rPr lang="en-US" sz="3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pPr indent="0" marL="0">
              <a:buNone/>
            </a:pPr>
            <a:r>
              <a:rPr lang="en-US" sz="30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3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n</a:t>
            </a:r>
            <a:pPr indent="0" marL="0">
              <a:buNone/>
            </a:pPr>
            <a:r>
              <a:rPr lang="en-US" sz="30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4438802" y="4050792"/>
            <a:ext cx="11887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PHYSICS ONLY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5718962" y="4050792"/>
            <a:ext cx="50292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20" name="Link: Transformer turns ratio">
            <a:hlinkClick r:id="rId3" tooltip="Transformer turns ratio" action="ppaction://hlinksldjump"/>
          </p:cNvPr>
          <p:cNvSpPr/>
          <p:nvPr/>
        </p:nvSpPr>
        <p:spPr>
          <a:xfrm>
            <a:off x="4301642" y="1691640"/>
            <a:ext cx="3588410" cy="2743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Equation tile 3"/>
          <p:cNvSpPr/>
          <p:nvPr/>
        </p:nvSpPr>
        <p:spPr>
          <a:xfrm>
            <a:off x="8054645" y="1691640"/>
            <a:ext cx="3588410" cy="2743200"/>
          </a:xfrm>
          <a:prstGeom prst="roundRect">
            <a:avLst>
              <a:gd name="adj" fmla="val 4667"/>
            </a:avLst>
          </a:prstGeom>
          <a:solidFill>
            <a:schemeClr val="tx1"/>
          </a:solidFill>
          <a:ln w="12700">
            <a:solidFill>
              <a:srgbClr val="1C2742"/>
            </a:solidFill>
            <a:prstDash val="solid"/>
          </a:ln>
        </p:spPr>
      </p:sp>
      <p:sp>
        <p:nvSpPr>
          <p:cNvPr id="22" name="Locked tag"/>
          <p:cNvSpPr txBox="1"/>
          <p:nvPr/>
        </p:nvSpPr>
        <p:spPr>
          <a:xfrm>
            <a:off x="10362895" y="4050792"/>
            <a:ext cx="1143000" cy="237744"/>
          </a:xfrm>
          <a:prstGeom prst="roundRect">
            <a:avLst>
              <a:gd name="adj" fmla="val 50000"/>
            </a:avLst>
          </a:prstGeom>
          <a:solidFill>
            <a:srgbClr val="B4BE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D1321"/>
                </a:solidFill>
              </a:rPr>
              <a:t>FULL VERSION</a:t>
            </a:r>
            <a:endParaRPr lang="en-US" sz="850" dirty="0"/>
          </a:p>
        </p:txBody>
      </p:sp>
      <p:sp>
        <p:nvSpPr>
          <p:cNvPr id="23" name="Text 21"/>
          <p:cNvSpPr txBox="1"/>
          <p:nvPr/>
        </p:nvSpPr>
        <p:spPr>
          <a:xfrm>
            <a:off x="8191805" y="1828800"/>
            <a:ext cx="384048" cy="38404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8694725" y="1783080"/>
            <a:ext cx="28111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Transformer power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191805" y="2331720"/>
            <a:ext cx="33140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buNone/>
            </a:pPr>
            <a:r>
              <a:rPr lang="en-US" sz="30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3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</a:t>
            </a:r>
            <a:pPr indent="0" marL="0">
              <a:buNone/>
            </a:pPr>
            <a:r>
              <a:rPr lang="en-US" sz="30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3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</a:t>
            </a:r>
            <a:pPr indent="0" marL="0">
              <a:buNone/>
            </a:pPr>
            <a:r>
              <a:rPr lang="en-US" sz="30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indent="0" marL="0">
              <a:buNone/>
            </a:pPr>
            <a:r>
              <a:rPr lang="en-US" sz="3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</a:t>
            </a:r>
            <a:pPr indent="0" marL="0">
              <a:buNone/>
            </a:pPr>
            <a:r>
              <a:rPr lang="en-US" sz="3000" baseline="-40000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3000" dirty="0"/>
          </a:p>
        </p:txBody>
      </p:sp>
      <p:sp>
        <p:nvSpPr>
          <p:cNvPr id="26" name="Text 24"/>
          <p:cNvSpPr txBox="1"/>
          <p:nvPr/>
        </p:nvSpPr>
        <p:spPr>
          <a:xfrm>
            <a:off x="8191805" y="4050792"/>
            <a:ext cx="502920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HT</a:t>
            </a:r>
            <a:endParaRPr lang="en-US" sz="900" dirty="0"/>
          </a:p>
        </p:txBody>
      </p:sp>
      <p:sp>
        <p:nvSpPr>
          <p:cNvPr id="27" name="Link: Transformer power">
            <a:hlinkClick r:id="rId4" tooltip="Transformer power" action="ppaction://hlinksldjump"/>
          </p:cNvPr>
          <p:cNvSpPr/>
          <p:nvPr/>
        </p:nvSpPr>
        <p:spPr>
          <a:xfrm>
            <a:off x="8054645" y="1691640"/>
            <a:ext cx="3588410" cy="2743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the full version</a:t>
            </a:r>
            <a:endParaRPr lang="en-US" sz="3400" dirty="0"/>
          </a:p>
        </p:txBody>
      </p:sp>
      <p:sp>
        <p:nvSpPr>
          <p:cNvPr id="3" name="Button: ⌂  MAIN MENU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⌂  MAIN MENU</a:t>
            </a:r>
            <a:endParaRPr lang="en-US" sz="1200" dirty="0"/>
          </a:p>
        </p:txBody>
      </p:sp>
      <p:sp>
        <p:nvSpPr>
          <p:cNvPr id="4" name="Link: ⌂  MAIN MENU">
            <a:hlinkClick r:id="rId1" tooltip="⌂  MAIN MENU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This free sample includes 3 of the 34 equations and 2 of the 15 multi-step problems. The full version has everything:</a:t>
            </a:r>
            <a:endParaRPr lang="en-US" sz="1600" dirty="0"/>
          </a:p>
        </p:txBody>
      </p:sp>
      <p:sp>
        <p:nvSpPr>
          <p:cNvPr id="6" name="Feature 1"/>
          <p:cNvSpPr/>
          <p:nvPr/>
        </p:nvSpPr>
        <p:spPr>
          <a:xfrm>
            <a:off x="548640" y="1783080"/>
            <a:ext cx="2602154" cy="2286000"/>
          </a:xfrm>
          <a:prstGeom prst="roundRect">
            <a:avLst>
              <a:gd name="adj" fmla="val 5600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77240" y="1874520"/>
            <a:ext cx="214495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9748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equations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108960"/>
            <a:ext cx="21449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Every equation on the AQA Physics and Combined Science sheets</a:t>
            </a:r>
            <a:endParaRPr lang="en-US" sz="1300" dirty="0"/>
          </a:p>
        </p:txBody>
      </p:sp>
      <p:sp>
        <p:nvSpPr>
          <p:cNvPr id="10" name="Feature 2"/>
          <p:cNvSpPr/>
          <p:nvPr/>
        </p:nvSpPr>
        <p:spPr>
          <a:xfrm>
            <a:off x="3379394" y="1783080"/>
            <a:ext cx="2602154" cy="2286000"/>
          </a:xfrm>
          <a:prstGeom prst="roundRect">
            <a:avLst>
              <a:gd name="adj" fmla="val 5600"/>
            </a:avLst>
          </a:pr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607994" y="1874520"/>
            <a:ext cx="214495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</a:t>
            </a:r>
            <a:endParaRPr lang="en-US" sz="4800" dirty="0"/>
          </a:p>
        </p:txBody>
      </p:sp>
      <p:sp>
        <p:nvSpPr>
          <p:cNvPr id="12" name="Text 10"/>
          <p:cNvSpPr txBox="1"/>
          <p:nvPr/>
        </p:nvSpPr>
        <p:spPr>
          <a:xfrm>
            <a:off x="3607994" y="269748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practice questions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3607994" y="3108960"/>
            <a:ext cx="21449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Warm-up, apply it and stretch – with full worked answers</a:t>
            </a:r>
            <a:endParaRPr lang="en-US" sz="1300" dirty="0"/>
          </a:p>
        </p:txBody>
      </p:sp>
      <p:sp>
        <p:nvSpPr>
          <p:cNvPr id="14" name="Feature 3"/>
          <p:cNvSpPr/>
          <p:nvPr/>
        </p:nvSpPr>
        <p:spPr>
          <a:xfrm>
            <a:off x="6210148" y="1783080"/>
            <a:ext cx="2602154" cy="2286000"/>
          </a:xfrm>
          <a:prstGeom prst="roundRect">
            <a:avLst>
              <a:gd name="adj" fmla="val 5600"/>
            </a:avLst>
          </a:prstGeom>
          <a:solidFill>
            <a:schemeClr val="tx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38748" y="1874520"/>
            <a:ext cx="214495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00" dirty="0"/>
          </a:p>
        </p:txBody>
      </p:sp>
      <p:sp>
        <p:nvSpPr>
          <p:cNvPr id="16" name="Text 14"/>
          <p:cNvSpPr txBox="1"/>
          <p:nvPr/>
        </p:nvSpPr>
        <p:spPr>
          <a:xfrm>
            <a:off x="6438748" y="269748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multi-step problems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6438748" y="3108960"/>
            <a:ext cx="21449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Chain two or three equations, with a plan and step-by-step solution</a:t>
            </a:r>
            <a:endParaRPr lang="en-US" sz="1300" dirty="0"/>
          </a:p>
        </p:txBody>
      </p:sp>
      <p:sp>
        <p:nvSpPr>
          <p:cNvPr id="18" name="Feature 4"/>
          <p:cNvSpPr/>
          <p:nvPr/>
        </p:nvSpPr>
        <p:spPr>
          <a:xfrm>
            <a:off x="9040901" y="1783080"/>
            <a:ext cx="2602154" cy="2286000"/>
          </a:xfrm>
          <a:prstGeom prst="roundRect">
            <a:avLst>
              <a:gd name="adj" fmla="val 5600"/>
            </a:avLst>
          </a:prstGeom>
          <a:solidFill>
            <a:schemeClr val="tx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269501" y="1874520"/>
            <a:ext cx="214495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</a:t>
            </a:r>
            <a:endParaRPr lang="en-US" sz="4800" dirty="0"/>
          </a:p>
        </p:txBody>
      </p:sp>
      <p:sp>
        <p:nvSpPr>
          <p:cNvPr id="20" name="Text 18"/>
          <p:cNvSpPr txBox="1"/>
          <p:nvPr/>
        </p:nvSpPr>
        <p:spPr>
          <a:xfrm>
            <a:off x="9269501" y="269748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interactive slides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9269501" y="3108960"/>
            <a:ext cx="21449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Menus, checklists and one-click navigation</a:t>
            </a:r>
            <a:endParaRPr lang="en-US" sz="1300" dirty="0"/>
          </a:p>
        </p:txBody>
      </p:sp>
      <p:sp>
        <p:nvSpPr>
          <p:cNvPr id="22" name="Also included"/>
          <p:cNvSpPr/>
          <p:nvPr/>
        </p:nvSpPr>
        <p:spPr>
          <a:xfrm>
            <a:off x="548640" y="4251960"/>
            <a:ext cx="11094415" cy="1143000"/>
          </a:xfrm>
          <a:prstGeom prst="roundRect">
            <a:avLst>
              <a:gd name="adj" fmla="val 11200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22960" y="4297680"/>
            <a:ext cx="105457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ALSO INCLUDED 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Rearranged forms for every equation  •  Common mistakes from AQA's examiners' reports  •  Physics only / Higher tier labels  •  Combined Science checklist  •  FIFA method  •  Units and prefixes</a:t>
            </a:r>
            <a:endParaRPr lang="en-US" sz="1200" dirty="0"/>
          </a:p>
        </p:txBody>
      </p:sp>
      <p:sp>
        <p:nvSpPr>
          <p:cNvPr id="24" name="Shop link">
            <a:hlinkClick r:id="rId2" tooltip="The Physics Question Bank shop"/>
          </p:cNvPr>
          <p:cNvSpPr txBox="1"/>
          <p:nvPr/>
        </p:nvSpPr>
        <p:spPr>
          <a:xfrm>
            <a:off x="548640" y="5577840"/>
            <a:ext cx="6035040" cy="594360"/>
          </a:xfrm>
          <a:prstGeom prst="roundRect">
            <a:avLst>
              <a:gd name="adj" fmla="val 21538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u="sng" dirty="0">
                <a:solidFill>
                  <a:schemeClr val="tx1"/>
                </a:solidFill>
                <a:hlinkClick r:id="rId2" invalidUrl="" action="" tgtFrame="" tooltip="The Physics Question Bank shop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 IT AT  thephysicsquestionbank.com/shop  →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CSE Equations Bold">
  <a:themeElements>
    <a:clrScheme name="GCSE Equations Bold">
      <a:dk1>
        <a:srgbClr val="0D1321"/>
      </a:dk1>
      <a:lt1>
        <a:srgbClr val="FFFFFF"/>
      </a:lt1>
      <a:dk2>
        <a:srgbClr val="1C2742"/>
      </a:dk2>
      <a:lt2>
        <a:srgbClr val="B4BED3"/>
      </a:lt2>
      <a:accent1>
        <a:srgbClr val="FF7A2F"/>
      </a:accent1>
      <a:accent2>
        <a:srgbClr val="22D3EE"/>
      </a:accent2>
      <a:accent3>
        <a:srgbClr val="FF4F8B"/>
      </a:accent3>
      <a:accent4>
        <a:srgbClr val="A3E635"/>
      </a:accent4>
      <a:accent5>
        <a:srgbClr val="FFD23F"/>
      </a:accent5>
      <a:accent6>
        <a:srgbClr val="A78BFA"/>
      </a:accent6>
      <a:hlink>
        <a:srgbClr val="FFD23F"/>
      </a:hlink>
      <a:folHlink>
        <a:srgbClr val="FFD23F"/>
      </a:folHlink>
    </a:clrScheme>
    <a:fontScheme name="GCSE Equations Bold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AQA GCSE Physics &amp; Combined Science: Every Equation</dc:title>
  <dc:subject>PptxGenJS Presentation</dc:subject>
  <dc:creator>PptxGenJS</dc:creator>
  <cp:lastModifiedBy>PptxGenJS</cp:lastModifiedBy>
  <cp:revision>1</cp:revision>
  <dcterms:created xsi:type="dcterms:W3CDTF">2026-10-06T14:56:26Z</dcterms:created>
  <dcterms:modified xsi:type="dcterms:W3CDTF">2026-10-06T14:56:26Z</dcterms:modified>
</cp:coreProperties>
</file>