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charts/chart1.xml" ContentType="application/vnd.openxmlformats-officedocument.drawingml.chart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charts/chart2.xml" ContentType="application/vnd.openxmlformats-officedocument.drawingml.chart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charts/chart3.xml" ContentType="application/vnd.openxmlformats-officedocument.drawingml.chart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charts/chart4.xml" ContentType="application/vnd.openxmlformats-officedocument.drawingml.chart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charts/chart5.xml" ContentType="application/vnd.openxmlformats-officedocument.drawingml.chart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charts/chart6.xml" ContentType="application/vnd.openxmlformats-officedocument.drawingml.chart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charts/chart7.xml" ContentType="application/vnd.openxmlformats-officedocument.drawingml.chart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charts/chart8.xml" ContentType="application/vnd.openxmlformats-officedocument.drawingml.chart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</p:sldIdLst>
  <p:notesMasterIdLst>
    <p:notesMasterId r:id="rId4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rt" id="{60847fb4-2f6c-4ada-9a8f-8b4518389a33}">
          <p14:sldIdLst>
            <p14:sldId id="256"/>
            <p14:sldId id="257"/>
            <p14:sldId id="258"/>
          </p14:sldIdLst>
        </p14:section>
        <p14:section name="RP1: Specific heat capacity" id="{9c117c19-eac0-8b24-6e40-093c13e5a5d3}">
          <p14:sldIdLst>
            <p14:sldId id="259"/>
            <p14:sldId id="260"/>
            <p14:sldId id="261"/>
            <p14:sldId id="262"/>
          </p14:sldIdLst>
        </p14:section>
        <p14:section name="RP2: Thermal insulation" id="{40b7c5bd-a429-7ea0-0e6d-a41484700b5d}">
          <p14:sldIdLst>
            <p14:sldId id="263"/>
            <p14:sldId id="264"/>
            <p14:sldId id="265"/>
            <p14:sldId id="266"/>
          </p14:sldIdLst>
        </p14:section>
        <p14:section name="RP3: Resistance" id="{463eda87-902e-597f-f7e2-b50f45ce8ec6}">
          <p14:sldIdLst>
            <p14:sldId id="267"/>
            <p14:sldId id="268"/>
            <p14:sldId id="269"/>
            <p14:sldId id="270"/>
          </p14:sldIdLst>
        </p14:section>
        <p14:section name="RP4: I–V characteristics" id="{772c3cac-59dd-c46a-b6d1-568dc5e877c7}">
          <p14:sldIdLst>
            <p14:sldId id="271"/>
            <p14:sldId id="272"/>
            <p14:sldId id="273"/>
            <p14:sldId id="274"/>
          </p14:sldIdLst>
        </p14:section>
        <p14:section name="RP5: Density" id="{c96a5955-113b-a9c5-d32c-a8186c05deda}">
          <p14:sldIdLst>
            <p14:sldId id="275"/>
            <p14:sldId id="276"/>
            <p14:sldId id="277"/>
            <p14:sldId id="278"/>
          </p14:sldIdLst>
        </p14:section>
        <p14:section name="RP6: Force and extension" id="{1671289c-f920-3ed3-13eb-3990adc82087}">
          <p14:sldIdLst>
            <p14:sldId id="279"/>
            <p14:sldId id="280"/>
            <p14:sldId id="281"/>
            <p14:sldId id="282"/>
          </p14:sldIdLst>
        </p14:section>
        <p14:section name="RP7: Acceleration" id="{6dc01c1d-d446-584b-e9f9-e030cf2890e8}">
          <p14:sldIdLst>
            <p14:sldId id="283"/>
            <p14:sldId id="284"/>
            <p14:sldId id="285"/>
            <p14:sldId id="286"/>
          </p14:sldIdLst>
        </p14:section>
        <p14:section name="RP8: Waves" id="{d7fdf433-12a8-ba1a-8a50-b86ea7a730e7}">
          <p14:sldIdLst>
            <p14:sldId id="287"/>
            <p14:sldId id="288"/>
            <p14:sldId id="289"/>
            <p14:sldId id="290"/>
          </p14:sldIdLst>
        </p14:section>
        <p14:section name="RP9: Light: reflection and refraction" id="{af3229c0-5d40-88c8-393e-d94d967980fc}">
          <p14:sldIdLst>
            <p14:sldId id="291"/>
            <p14:sldId id="292"/>
            <p14:sldId id="293"/>
            <p14:sldId id="294"/>
          </p14:sldIdLst>
        </p14:section>
        <p14:section name="RP10: Infrared radiation" id="{e19c339b-95c8-a855-bf3d-179ebe4edfa9}">
          <p14:sldIdLst>
            <p14:sldId id="295"/>
            <p14:sldId id="296"/>
            <p14:sldId id="297"/>
            <p14:sldId id="29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notesMaster" Target="notesMasters/notesMaster1.xml"/><Relationship Id="rId46" Type="http://schemas.openxmlformats.org/officeDocument/2006/relationships/presProps" Target="presProps.xml"/><Relationship Id="rId47" Type="http://schemas.openxmlformats.org/officeDocument/2006/relationships/viewProps" Target="viewProps.xml"/><Relationship Id="rId48" Type="http://schemas.openxmlformats.org/officeDocument/2006/relationships/theme" Target="theme/theme1.xml"/><Relationship Id="rId49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8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Results</c:v>
                </c:pt>
              </c:strCache>
            </c:strRef>
          </c:tx>
          <c:spPr>
            <a:ln>
              <a:noFill/>
            </a:ln>
          </c:spPr>
          <c:marker>
            <c:symbol val="circle"/>
            <c:size val="8"/>
            <c:spPr>
              <a:solidFill>
                <a:srgbClr val="FF7A2F"/>
              </a:solidFill>
              <a:ln w="9525" cap="flat">
                <a:solidFill>
                  <a:srgbClr val="FF7A2F"/>
                </a:solidFill>
                <a:prstDash val="solid"/>
                <a:round/>
              </a:ln>
              <a:effectLst/>
            </c:spPr>
          </c:marker>
          <c:xVal>
            <c:numRef>
              <c:f>Sheet1!$A$2:$A$10</c:f>
              <c:numCache>
                <c:formatCode>General</c:formatCode>
                <c:ptCount val="9"/>
                <c:pt idx="0">
                  <c:v>0</c:v>
                </c:pt>
                <c:pt idx="1">
                  <c:v>3000</c:v>
                </c:pt>
                <c:pt idx="2">
                  <c:v>6000</c:v>
                </c:pt>
                <c:pt idx="3">
                  <c:v>9000</c:v>
                </c:pt>
                <c:pt idx="4">
                  <c:v>12000</c:v>
                </c:pt>
                <c:pt idx="5">
                  <c:v>15000</c:v>
                </c:pt>
                <c:pt idx="6">
                  <c:v>18000</c:v>
                </c:pt>
                <c:pt idx="7">
                  <c:v>21000</c:v>
                </c:pt>
                <c:pt idx="8">
                  <c:v>24000</c:v>
                </c:pt>
              </c:numCache>
            </c:numRef>
          </c:xVal>
          <c:yVal>
            <c:numRef>
              <c:f>Sheet1!$B$2:$B$10</c:f>
              <c:numCache>
                <c:formatCode>General</c:formatCode>
                <c:ptCount val="9"/>
                <c:pt idx="0">
                  <c:v>20</c:v>
                </c:pt>
                <c:pt idx="1">
                  <c:v>21.8</c:v>
                </c:pt>
                <c:pt idx="2">
                  <c:v>24.7</c:v>
                </c:pt>
                <c:pt idx="3">
                  <c:v>27.5</c:v>
                </c:pt>
                <c:pt idx="4">
                  <c:v>30.4</c:v>
                </c:pt>
                <c:pt idx="5">
                  <c:v>33.2</c:v>
                </c:pt>
                <c:pt idx="6">
                  <c:v>36.1</c:v>
                </c:pt>
                <c:pt idx="7">
                  <c:v>38.9</c:v>
                </c:pt>
                <c:pt idx="8">
                  <c:v>41.8</c:v>
                </c:pt>
              </c:numCache>
            </c:numRef>
          </c:y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Line of best fit</c:v>
                </c:pt>
              </c:strCache>
            </c:strRef>
          </c:tx>
          <c:spPr>
            <a:solidFill>
              <a:srgbClr val="FF7A2F"/>
            </a:solidFill>
            <a:ln w="25400" cap="flat">
              <a:solidFill>
                <a:srgbClr val="FF7A2F"/>
              </a:solidFill>
              <a:prstDash val="solid"/>
              <a:round/>
            </a:ln>
            <a:effectLst/>
          </c:spPr>
          <c:marker>
            <c:symbol val="none"/>
          </c:marker>
          <c:xVal>
            <c:numRef>
              <c:f>Sheet1!$A$2:$A$10</c:f>
              <c:numCache>
                <c:formatCode>General</c:formatCode>
                <c:ptCount val="9"/>
                <c:pt idx="0">
                  <c:v>0</c:v>
                </c:pt>
                <c:pt idx="1">
                  <c:v>3000</c:v>
                </c:pt>
                <c:pt idx="2">
                  <c:v>6000</c:v>
                </c:pt>
                <c:pt idx="3">
                  <c:v>9000</c:v>
                </c:pt>
                <c:pt idx="4">
                  <c:v>12000</c:v>
                </c:pt>
                <c:pt idx="5">
                  <c:v>15000</c:v>
                </c:pt>
                <c:pt idx="6">
                  <c:v>18000</c:v>
                </c:pt>
                <c:pt idx="7">
                  <c:v>21000</c:v>
                </c:pt>
                <c:pt idx="8">
                  <c:v>24000</c:v>
                </c:pt>
              </c:numCache>
            </c:numRef>
          </c:xVal>
          <c:yVal>
            <c:numRef>
              <c:f>Sheet1!$C$2:$C$10</c:f>
              <c:numCache>
                <c:formatCode>General</c:formatCode>
                <c:ptCount val="9"/>
                <c:pt idx="0">
                  <c:v>18.9786</c:v>
                </c:pt>
                <c:pt idx="8">
                  <c:v>41.7786</c:v>
                </c:pt>
              </c:numCache>
            </c:numRef>
          </c:yVal>
          <c:smooth val="0"/>
        </c:ser>
        <c:dLbls>
          <c:numFmt formatCode="General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</c:dLbls>
        <c:axId val="2094734554"/>
        <c:axId val="2094734552"/>
      </c:scatterChart>
      <c:valAx>
        <c:axId val="2094734554"/>
        <c:scaling>
          <c:orientation val="minMax"/>
          <c:max val="25000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 sz="1000" b="0" i="0" u="none" strike="noStrike">
                    <a:solidFill>
                      <a:srgbClr val="B4BED3"/>
                    </a:solidFill>
                    <a:latin typeface="+mn-lt"/>
                  </a:defRPr>
                </a:pPr>
                <a:r>
                  <a:rPr sz="1000" b="0" i="0" u="none" strike="noStrike">
                    <a:solidFill>
                      <a:srgbClr val="B4BED3"/>
                    </a:solidFill>
                    <a:latin typeface="+mn-lt"/>
                  </a:rPr>
                  <a:t>Energy transferred (J)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spPr>
          <a:ln w="12700" cap="flat">
            <a:solidFill>
              <a:srgbClr val="B4BED3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B4BED3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valAx>
      <c:valAx>
        <c:axId val="2094734552"/>
        <c:scaling>
          <c:orientation val="minMax"/>
          <c:max val="45"/>
          <c:min val="0"/>
        </c:scaling>
        <c:delete val="0"/>
        <c:axPos val="l"/>
        <c:majorGridlines>
          <c:spPr>
            <a:ln w="6350" cap="flat">
              <a:solidFill>
                <a:srgbClr val="2E3B57"/>
              </a:solidFill>
              <a:prstDash val="solid"/>
              <a:round/>
            </a:ln>
          </c:spPr>
        </c:majorGridlines>
        <c:title>
          <c:tx>
            <c:rich>
              <a:bodyPr/>
              <a:lstStyle/>
              <a:p>
                <a:pPr>
                  <a:defRPr sz="1000" b="0" i="0" u="none" strike="noStrike">
                    <a:solidFill>
                      <a:srgbClr val="B4BED3"/>
                    </a:solidFill>
                    <a:latin typeface="+mn-lt"/>
                  </a:defRPr>
                </a:pPr>
                <a:r>
                  <a:rPr sz="1000" b="0" i="0" u="none" strike="noStrike">
                    <a:solidFill>
                      <a:srgbClr val="B4BED3"/>
                    </a:solidFill>
                    <a:latin typeface="+mn-lt"/>
                  </a:rPr>
                  <a:t>Temperature (°C)</a:t>
                </a:r>
              </a:p>
            </c:rich>
          </c:tx>
          <c:layout/>
          <c:overlay val="0"/>
        </c:title>
        <c:numFmt formatCode="General" sourceLinked="0"/>
        <c:majorTickMark val="none"/>
        <c:minorTickMark val="none"/>
        <c:tickLblPos val="nextTo"/>
        <c:spPr>
          <a:ln w="12700" cap="flat">
            <a:solidFill>
              <a:srgbClr val="B4BED3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B4BED3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t"/>
      <c:overlay val="0"/>
      <c:txPr>
        <a:bodyPr/>
        <a:lstStyle/>
        <a:p>
          <a:pPr>
            <a:defRPr sz="1000">
              <a:solidFill>
                <a:srgbClr val="FFFFFF"/>
              </a:solidFill>
              <a:latin typeface="+mn-lt"/>
              <a:cs typeface="+mn-lt"/>
            </a:defRPr>
          </a:pPr>
          <a:endParaRPr lang="en-US"/>
        </a:p>
      </c:txPr>
    </c:legend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Mean drop (°C)</c:v>
                </c:pt>
              </c:strCache>
            </c:strRef>
          </c:tx>
          <c:spPr>
            <a:solidFill>
              <a:srgbClr val="FF7A2F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FFFFFF"/>
                    </a:solidFill>
                    <a:latin typeface="+mn-l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None</c:v>
                  </c:pt>
                  <c:pt idx="1">
                    <c:v>Newspaper</c:v>
                  </c:pt>
                  <c:pt idx="2">
                    <c:v>Bubble wrap</c:v>
                  </c:pt>
                  <c:pt idx="3">
                    <c:v>Cotton wool</c:v>
                  </c:pt>
                  <c:pt idx="4">
                    <c:v>Foam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21.5</c:v>
                </c:pt>
                <c:pt idx="1">
                  <c:v>14</c:v>
                </c:pt>
                <c:pt idx="2">
                  <c:v>11.2</c:v>
                </c:pt>
                <c:pt idx="3">
                  <c:v>9.5</c:v>
                </c:pt>
                <c:pt idx="4">
                  <c:v>7.2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000" u="none">
                  <a:solidFill>
                    <a:srgbClr val="FFFFFF"/>
                  </a:solidFill>
                  <a:latin typeface="+mn-lt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6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B4BED3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B4BED3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2E3B57"/>
              </a:solidFill>
              <a:prstDash val="solid"/>
              <a:round/>
            </a:ln>
          </c:spPr>
        </c:majorGridlines>
        <c:title>
          <c:tx>
            <c:rich>
              <a:bodyPr/>
              <a:lstStyle/>
              <a:p>
                <a:pPr>
                  <a:defRPr sz="1000" b="0" i="0" u="none" strike="noStrike">
                    <a:solidFill>
                      <a:srgbClr val="B4BED3"/>
                    </a:solidFill>
                    <a:latin typeface="+mn-lt"/>
                  </a:defRPr>
                </a:pPr>
                <a:r>
                  <a:rPr sz="1000" b="0" i="0" u="none" strike="noStrike">
                    <a:solidFill>
                      <a:srgbClr val="B4BED3"/>
                    </a:solidFill>
                    <a:latin typeface="+mn-lt"/>
                  </a:rPr>
                  <a:t>Mean drop (°C)</a:t>
                </a:r>
              </a:p>
            </c:rich>
          </c:tx>
          <c:layout/>
          <c:overlay val="0"/>
        </c:title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B4BED3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B4BED3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Mean results</c:v>
                </c:pt>
              </c:strCache>
            </c:strRef>
          </c:tx>
          <c:spPr>
            <a:ln>
              <a:noFill/>
            </a:ln>
          </c:spPr>
          <c:marker>
            <c:symbol val="circle"/>
            <c:size val="8"/>
            <c:spPr>
              <a:solidFill>
                <a:srgbClr val="22D3EE"/>
              </a:solidFill>
              <a:ln w="9525" cap="flat">
                <a:solidFill>
                  <a:srgbClr val="22D3EE"/>
                </a:solidFill>
                <a:prstDash val="solid"/>
                <a:round/>
              </a:ln>
              <a:effectLst/>
            </c:spPr>
          </c:marker>
          <c:xVal>
            <c:numRef>
              <c:f>Sheet1!$A$2:$A$9</c:f>
              <c:numCache>
                <c:formatCode>General</c:formatCode>
                <c:ptCount val="8"/>
                <c:pt idx="0">
                  <c:v>0</c:v>
                </c:pt>
                <c:pt idx="1">
                  <c:v>10</c:v>
                </c:pt>
                <c:pt idx="2">
                  <c:v>20</c:v>
                </c:pt>
                <c:pt idx="3">
                  <c:v>30</c:v>
                </c:pt>
                <c:pt idx="4">
                  <c:v>40</c:v>
                </c:pt>
                <c:pt idx="5">
                  <c:v>50</c:v>
                </c:pt>
                <c:pt idx="6">
                  <c:v>60</c:v>
                </c:pt>
                <c:pt idx="7">
                  <c:v>65</c:v>
                </c:pt>
              </c:numCache>
            </c:numRef>
          </c:xVal>
          <c:yVal>
            <c:numRef>
              <c:f>Sheet1!$B$2:$B$9</c:f>
              <c:numCache>
                <c:formatCode>General</c:formatCode>
                <c:ptCount val="8"/>
                <c:pt idx="1">
                  <c:v>0.51</c:v>
                </c:pt>
                <c:pt idx="2">
                  <c:v>1.01</c:v>
                </c:pt>
                <c:pt idx="3">
                  <c:v>1.51</c:v>
                </c:pt>
                <c:pt idx="4">
                  <c:v>2</c:v>
                </c:pt>
                <c:pt idx="5">
                  <c:v>2.51</c:v>
                </c:pt>
                <c:pt idx="6">
                  <c:v>3.01</c:v>
                </c:pt>
              </c:numCache>
            </c:numRef>
          </c:y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Line of best fit</c:v>
                </c:pt>
              </c:strCache>
            </c:strRef>
          </c:tx>
          <c:spPr>
            <a:solidFill>
              <a:srgbClr val="22D3EE"/>
            </a:solidFill>
            <a:ln w="25400" cap="flat">
              <a:solidFill>
                <a:srgbClr val="22D3EE"/>
              </a:solidFill>
              <a:prstDash val="solid"/>
              <a:round/>
            </a:ln>
            <a:effectLst/>
          </c:spPr>
          <c:marker>
            <c:symbol val="none"/>
          </c:marker>
          <c:xVal>
            <c:numRef>
              <c:f>Sheet1!$A$2:$A$9</c:f>
              <c:numCache>
                <c:formatCode>General</c:formatCode>
                <c:ptCount val="8"/>
                <c:pt idx="0">
                  <c:v>0</c:v>
                </c:pt>
                <c:pt idx="1">
                  <c:v>10</c:v>
                </c:pt>
                <c:pt idx="2">
                  <c:v>20</c:v>
                </c:pt>
                <c:pt idx="3">
                  <c:v>30</c:v>
                </c:pt>
                <c:pt idx="4">
                  <c:v>40</c:v>
                </c:pt>
                <c:pt idx="5">
                  <c:v>50</c:v>
                </c:pt>
                <c:pt idx="6">
                  <c:v>60</c:v>
                </c:pt>
                <c:pt idx="7">
                  <c:v>65</c:v>
                </c:pt>
              </c:numCache>
            </c:numRef>
          </c:xVal>
          <c:yVal>
            <c:numRef>
              <c:f>Sheet1!$C$2:$C$9</c:f>
              <c:numCache>
                <c:formatCode>General</c:formatCode>
                <c:ptCount val="8"/>
                <c:pt idx="0">
                  <c:v>0</c:v>
                </c:pt>
                <c:pt idx="7">
                  <c:v>3.2621</c:v>
                </c:pt>
              </c:numCache>
            </c:numRef>
          </c:yVal>
          <c:smooth val="0"/>
        </c:ser>
        <c:dLbls>
          <c:numFmt formatCode="General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</c:dLbls>
        <c:axId val="2094734554"/>
        <c:axId val="2094734552"/>
      </c:scatterChart>
      <c:valAx>
        <c:axId val="2094734554"/>
        <c:scaling>
          <c:orientation val="minMax"/>
          <c:max val="70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 sz="1000" b="0" i="0" u="none" strike="noStrike">
                    <a:solidFill>
                      <a:srgbClr val="B4BED3"/>
                    </a:solidFill>
                    <a:latin typeface="+mn-lt"/>
                  </a:defRPr>
                </a:pPr>
                <a:r>
                  <a:rPr sz="1000" b="0" i="0" u="none" strike="noStrike">
                    <a:solidFill>
                      <a:srgbClr val="B4BED3"/>
                    </a:solidFill>
                    <a:latin typeface="+mn-lt"/>
                  </a:rPr>
                  <a:t>Length (cm)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spPr>
          <a:ln w="12700" cap="flat">
            <a:solidFill>
              <a:srgbClr val="B4BED3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B4BED3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valAx>
      <c:valAx>
        <c:axId val="2094734552"/>
        <c:scaling>
          <c:orientation val="minMax"/>
          <c:max val="3.5"/>
          <c:min val="0"/>
        </c:scaling>
        <c:delete val="0"/>
        <c:axPos val="l"/>
        <c:majorGridlines>
          <c:spPr>
            <a:ln w="6350" cap="flat">
              <a:solidFill>
                <a:srgbClr val="2E3B57"/>
              </a:solidFill>
              <a:prstDash val="solid"/>
              <a:round/>
            </a:ln>
          </c:spPr>
        </c:majorGridlines>
        <c:title>
          <c:tx>
            <c:rich>
              <a:bodyPr/>
              <a:lstStyle/>
              <a:p>
                <a:pPr>
                  <a:defRPr sz="1000" b="0" i="0" u="none" strike="noStrike">
                    <a:solidFill>
                      <a:srgbClr val="B4BED3"/>
                    </a:solidFill>
                    <a:latin typeface="+mn-lt"/>
                  </a:defRPr>
                </a:pPr>
                <a:r>
                  <a:rPr sz="1000" b="0" i="0" u="none" strike="noStrike">
                    <a:solidFill>
                      <a:srgbClr val="B4BED3"/>
                    </a:solidFill>
                    <a:latin typeface="+mn-lt"/>
                  </a:rPr>
                  <a:t>Resistance (Ω)</a:t>
                </a:r>
              </a:p>
            </c:rich>
          </c:tx>
          <c:layout/>
          <c:overlay val="0"/>
        </c:title>
        <c:numFmt formatCode="General" sourceLinked="0"/>
        <c:majorTickMark val="none"/>
        <c:minorTickMark val="none"/>
        <c:tickLblPos val="nextTo"/>
        <c:spPr>
          <a:ln w="12700" cap="flat">
            <a:solidFill>
              <a:srgbClr val="B4BED3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B4BED3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t"/>
      <c:overlay val="0"/>
      <c:txPr>
        <a:bodyPr/>
        <a:lstStyle/>
        <a:p>
          <a:pPr>
            <a:defRPr sz="1000">
              <a:solidFill>
                <a:srgbClr val="FFFFFF"/>
              </a:solidFill>
              <a:latin typeface="+mn-lt"/>
              <a:cs typeface="+mn-lt"/>
            </a:defRPr>
          </a:pPr>
          <a:endParaRPr lang="en-US"/>
        </a:p>
      </c:txPr>
    </c:legend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Filament lamp</c:v>
                </c:pt>
              </c:strCache>
            </c:strRef>
          </c:tx>
          <c:spPr>
            <a:ln>
              <a:noFill/>
            </a:ln>
          </c:spPr>
          <c:marker>
            <c:symbol val="circle"/>
            <c:size val="8"/>
            <c:spPr>
              <a:solidFill>
                <a:srgbClr val="22D3EE"/>
              </a:solidFill>
              <a:ln w="9525" cap="flat">
                <a:solidFill>
                  <a:srgbClr val="22D3EE"/>
                </a:solidFill>
                <a:prstDash val="solid"/>
                <a:round/>
              </a:ln>
              <a:effectLst/>
            </c:spPr>
          </c:marker>
          <c:xVal>
            <c:numRef>
              <c:f>Sheet1!$A$2:$A$10</c:f>
              <c:numCache>
                <c:formatCode>General</c:formatCode>
                <c:ptCount val="9"/>
                <c:pt idx="0">
                  <c:v>-6.5</c:v>
                </c:pt>
                <c:pt idx="1">
                  <c:v>-6</c:v>
                </c:pt>
                <c:pt idx="2">
                  <c:v>-4</c:v>
                </c:pt>
                <c:pt idx="3">
                  <c:v>-2</c:v>
                </c:pt>
                <c:pt idx="4">
                  <c:v>0</c:v>
                </c:pt>
                <c:pt idx="5">
                  <c:v>2</c:v>
                </c:pt>
                <c:pt idx="6">
                  <c:v>4</c:v>
                </c:pt>
                <c:pt idx="7">
                  <c:v>6</c:v>
                </c:pt>
                <c:pt idx="8">
                  <c:v>6.5</c:v>
                </c:pt>
              </c:numCache>
            </c:numRef>
          </c:xVal>
          <c:yVal>
            <c:numRef>
              <c:f>Sheet1!$B$2:$B$10</c:f>
              <c:numCache>
                <c:formatCode>General</c:formatCode>
                <c:ptCount val="9"/>
                <c:pt idx="1">
                  <c:v>-0.6</c:v>
                </c:pt>
                <c:pt idx="2">
                  <c:v>-0.49</c:v>
                </c:pt>
                <c:pt idx="3">
                  <c:v>-0.33</c:v>
                </c:pt>
                <c:pt idx="4">
                  <c:v>0</c:v>
                </c:pt>
                <c:pt idx="5">
                  <c:v>0.33</c:v>
                </c:pt>
                <c:pt idx="6">
                  <c:v>0.49</c:v>
                </c:pt>
                <c:pt idx="7">
                  <c:v>0.6</c:v>
                </c:pt>
              </c:numCache>
            </c:numRef>
          </c:y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10 Ω resistor</c:v>
                </c:pt>
              </c:strCache>
            </c:strRef>
          </c:tx>
          <c:spPr>
            <a:ln>
              <a:noFill/>
            </a:ln>
          </c:spPr>
          <c:marker>
            <c:symbol val="circle"/>
            <c:size val="8"/>
            <c:spPr>
              <a:solidFill>
                <a:srgbClr val="FFD23F"/>
              </a:solidFill>
              <a:ln w="9525" cap="flat">
                <a:solidFill>
                  <a:srgbClr val="FFD23F"/>
                </a:solidFill>
                <a:prstDash val="solid"/>
                <a:round/>
              </a:ln>
              <a:effectLst/>
            </c:spPr>
          </c:marker>
          <c:xVal>
            <c:numRef>
              <c:f>Sheet1!$A$2:$A$10</c:f>
              <c:numCache>
                <c:formatCode>General</c:formatCode>
                <c:ptCount val="9"/>
                <c:pt idx="0">
                  <c:v>-6.5</c:v>
                </c:pt>
                <c:pt idx="1">
                  <c:v>-6</c:v>
                </c:pt>
                <c:pt idx="2">
                  <c:v>-4</c:v>
                </c:pt>
                <c:pt idx="3">
                  <c:v>-2</c:v>
                </c:pt>
                <c:pt idx="4">
                  <c:v>0</c:v>
                </c:pt>
                <c:pt idx="5">
                  <c:v>2</c:v>
                </c:pt>
                <c:pt idx="6">
                  <c:v>4</c:v>
                </c:pt>
                <c:pt idx="7">
                  <c:v>6</c:v>
                </c:pt>
                <c:pt idx="8">
                  <c:v>6.5</c:v>
                </c:pt>
              </c:numCache>
            </c:numRef>
          </c:xVal>
          <c:yVal>
            <c:numRef>
              <c:f>Sheet1!$C$2:$C$10</c:f>
              <c:numCache>
                <c:formatCode>General</c:formatCode>
                <c:ptCount val="9"/>
                <c:pt idx="1">
                  <c:v>-0.6</c:v>
                </c:pt>
                <c:pt idx="2">
                  <c:v>-0.4</c:v>
                </c:pt>
                <c:pt idx="3">
                  <c:v>-0.2</c:v>
                </c:pt>
                <c:pt idx="4">
                  <c:v>0</c:v>
                </c:pt>
                <c:pt idx="5">
                  <c:v>0.2</c:v>
                </c:pt>
                <c:pt idx="6">
                  <c:v>0.4</c:v>
                </c:pt>
                <c:pt idx="7">
                  <c:v>0.6</c:v>
                </c:pt>
              </c:numCache>
            </c:numRef>
          </c:y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Lamp curve</c:v>
                </c:pt>
              </c:strCache>
            </c:strRef>
          </c:tx>
          <c:spPr>
            <a:solidFill>
              <a:srgbClr val="22D3EE"/>
            </a:solidFill>
            <a:ln w="25400" cap="flat">
              <a:solidFill>
                <a:srgbClr val="22D3EE"/>
              </a:solidFill>
              <a:prstDash val="solid"/>
              <a:round/>
            </a:ln>
            <a:effectLst/>
          </c:spPr>
          <c:marker>
            <c:symbol val="none"/>
          </c:marker>
          <c:xVal>
            <c:numRef>
              <c:f>Sheet1!$A$2:$A$10</c:f>
              <c:numCache>
                <c:formatCode>General</c:formatCode>
                <c:ptCount val="9"/>
                <c:pt idx="0">
                  <c:v>-6.5</c:v>
                </c:pt>
                <c:pt idx="1">
                  <c:v>-6</c:v>
                </c:pt>
                <c:pt idx="2">
                  <c:v>-4</c:v>
                </c:pt>
                <c:pt idx="3">
                  <c:v>-2</c:v>
                </c:pt>
                <c:pt idx="4">
                  <c:v>0</c:v>
                </c:pt>
                <c:pt idx="5">
                  <c:v>2</c:v>
                </c:pt>
                <c:pt idx="6">
                  <c:v>4</c:v>
                </c:pt>
                <c:pt idx="7">
                  <c:v>6</c:v>
                </c:pt>
                <c:pt idx="8">
                  <c:v>6.5</c:v>
                </c:pt>
              </c:numCache>
            </c:numRef>
          </c:xVal>
          <c:yVal>
            <c:numRef>
              <c:f>Sheet1!$D$2:$D$10</c:f>
              <c:numCache>
                <c:formatCode>General</c:formatCode>
                <c:ptCount val="9"/>
                <c:pt idx="1">
                  <c:v>-0.6</c:v>
                </c:pt>
                <c:pt idx="2">
                  <c:v>-0.49</c:v>
                </c:pt>
                <c:pt idx="3">
                  <c:v>-0.33</c:v>
                </c:pt>
                <c:pt idx="4">
                  <c:v>0</c:v>
                </c:pt>
                <c:pt idx="5">
                  <c:v>0.33</c:v>
                </c:pt>
                <c:pt idx="6">
                  <c:v>0.49</c:v>
                </c:pt>
                <c:pt idx="7">
                  <c:v>0.6</c:v>
                </c:pt>
              </c:numCache>
            </c:numRef>
          </c:yVal>
          <c:smooth val="1"/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Resistor line</c:v>
                </c:pt>
              </c:strCache>
            </c:strRef>
          </c:tx>
          <c:spPr>
            <a:solidFill>
              <a:srgbClr val="FFD23F"/>
            </a:solidFill>
            <a:ln w="25400" cap="flat">
              <a:solidFill>
                <a:srgbClr val="FFD23F"/>
              </a:solidFill>
              <a:prstDash val="solid"/>
              <a:round/>
            </a:ln>
            <a:effectLst/>
          </c:spPr>
          <c:marker>
            <c:symbol val="none"/>
          </c:marker>
          <c:xVal>
            <c:numRef>
              <c:f>Sheet1!$A$2:$A$10</c:f>
              <c:numCache>
                <c:formatCode>General</c:formatCode>
                <c:ptCount val="9"/>
                <c:pt idx="0">
                  <c:v>-6.5</c:v>
                </c:pt>
                <c:pt idx="1">
                  <c:v>-6</c:v>
                </c:pt>
                <c:pt idx="2">
                  <c:v>-4</c:v>
                </c:pt>
                <c:pt idx="3">
                  <c:v>-2</c:v>
                </c:pt>
                <c:pt idx="4">
                  <c:v>0</c:v>
                </c:pt>
                <c:pt idx="5">
                  <c:v>2</c:v>
                </c:pt>
                <c:pt idx="6">
                  <c:v>4</c:v>
                </c:pt>
                <c:pt idx="7">
                  <c:v>6</c:v>
                </c:pt>
                <c:pt idx="8">
                  <c:v>6.5</c:v>
                </c:pt>
              </c:numCache>
            </c:numRef>
          </c:xVal>
          <c:yVal>
            <c:numRef>
              <c:f>Sheet1!$E$2:$E$10</c:f>
              <c:numCache>
                <c:formatCode>General</c:formatCode>
                <c:ptCount val="9"/>
                <c:pt idx="0">
                  <c:v>-0.65</c:v>
                </c:pt>
                <c:pt idx="8">
                  <c:v>0.65</c:v>
                </c:pt>
              </c:numCache>
            </c:numRef>
          </c:yVal>
          <c:smooth val="0"/>
        </c:ser>
        <c:dLbls>
          <c:numFmt formatCode="General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</c:dLbls>
        <c:axId val="2094734554"/>
        <c:axId val="2094734552"/>
      </c:scatterChart>
      <c:valAx>
        <c:axId val="2094734554"/>
        <c:scaling>
          <c:orientation val="minMax"/>
          <c:max val="8"/>
          <c:min val="-8"/>
        </c:scaling>
        <c:delete val="0"/>
        <c:axPos val="b"/>
        <c:title>
          <c:tx>
            <c:rich>
              <a:bodyPr/>
              <a:lstStyle/>
              <a:p>
                <a:pPr>
                  <a:defRPr sz="1000" b="0" i="0" u="none" strike="noStrike">
                    <a:solidFill>
                      <a:srgbClr val="B4BED3"/>
                    </a:solidFill>
                    <a:latin typeface="+mn-lt"/>
                  </a:defRPr>
                </a:pPr>
                <a:r>
                  <a:rPr sz="1000" b="0" i="0" u="none" strike="noStrike">
                    <a:solidFill>
                      <a:srgbClr val="B4BED3"/>
                    </a:solidFill>
                    <a:latin typeface="+mn-lt"/>
                  </a:rPr>
                  <a:t>pd (V)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spPr>
          <a:ln w="12700" cap="flat">
            <a:solidFill>
              <a:srgbClr val="B4BED3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B4BED3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  <c:majorUnit val="2"/>
      </c:valAx>
      <c:valAx>
        <c:axId val="2094734552"/>
        <c:scaling>
          <c:orientation val="minMax"/>
          <c:max val="0.8"/>
          <c:min val="-0.8"/>
        </c:scaling>
        <c:delete val="0"/>
        <c:axPos val="l"/>
        <c:majorGridlines>
          <c:spPr>
            <a:ln w="6350" cap="flat">
              <a:solidFill>
                <a:srgbClr val="2E3B57"/>
              </a:solidFill>
              <a:prstDash val="solid"/>
              <a:round/>
            </a:ln>
          </c:spPr>
        </c:majorGridlines>
        <c:title>
          <c:tx>
            <c:rich>
              <a:bodyPr/>
              <a:lstStyle/>
              <a:p>
                <a:pPr>
                  <a:defRPr sz="1000" b="0" i="0" u="none" strike="noStrike">
                    <a:solidFill>
                      <a:srgbClr val="B4BED3"/>
                    </a:solidFill>
                    <a:latin typeface="+mn-lt"/>
                  </a:defRPr>
                </a:pPr>
                <a:r>
                  <a:rPr sz="1000" b="0" i="0" u="none" strike="noStrike">
                    <a:solidFill>
                      <a:srgbClr val="B4BED3"/>
                    </a:solidFill>
                    <a:latin typeface="+mn-lt"/>
                  </a:rPr>
                  <a:t>Current (A)</a:t>
                </a:r>
              </a:p>
            </c:rich>
          </c:tx>
          <c:layout/>
          <c:overlay val="0"/>
        </c:title>
        <c:numFmt formatCode="General" sourceLinked="0"/>
        <c:majorTickMark val="none"/>
        <c:minorTickMark val="none"/>
        <c:tickLblPos val="nextTo"/>
        <c:spPr>
          <a:ln w="12700" cap="flat">
            <a:solidFill>
              <a:srgbClr val="B4BED3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B4BED3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t"/>
      <c:legendEntry>
        <c:idx val="2"/>
        <c:delete val="1"/>
      </c:legendEntry>
      <c:legendEntry>
        <c:idx val="3"/>
        <c:delete val="1"/>
      </c:legendEntry>
      <c:overlay val="0"/>
      <c:txPr>
        <a:bodyPr/>
        <a:lstStyle/>
        <a:p>
          <a:pPr>
            <a:defRPr sz="1000">
              <a:solidFill>
                <a:srgbClr val="FFFFFF"/>
              </a:solidFill>
              <a:latin typeface="+mn-lt"/>
              <a:cs typeface="+mn-lt"/>
            </a:defRPr>
          </a:pPr>
          <a:endParaRPr lang="en-US"/>
        </a:p>
      </c:txPr>
    </c:legend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Mean results</c:v>
                </c:pt>
              </c:strCache>
            </c:strRef>
          </c:tx>
          <c:spPr>
            <a:ln>
              <a:noFill/>
            </a:ln>
          </c:spPr>
          <c:marker>
            <c:symbol val="circle"/>
            <c:size val="8"/>
            <c:spPr>
              <a:solidFill>
                <a:srgbClr val="A3E635"/>
              </a:solidFill>
              <a:ln w="9525" cap="flat">
                <a:solidFill>
                  <a:srgbClr val="A3E635"/>
                </a:solidFill>
                <a:prstDash val="solid"/>
                <a:round/>
              </a:ln>
              <a:effectLst/>
            </c:spPr>
          </c:marker>
          <c:xVal>
            <c:numRef>
              <c:f>Sheet1!$A$2:$A$10</c:f>
              <c:numCache>
                <c:formatCode>General</c:formatCode>
                <c:ptCount val="9"/>
                <c:pt idx="0">
                  <c:v>0</c:v>
                </c:pt>
                <c:pt idx="1">
                  <c:v>4</c:v>
                </c:pt>
                <c:pt idx="2">
                  <c:v>8</c:v>
                </c:pt>
                <c:pt idx="3">
                  <c:v>10</c:v>
                </c:pt>
                <c:pt idx="4">
                  <c:v>12</c:v>
                </c:pt>
                <c:pt idx="5">
                  <c:v>16</c:v>
                </c:pt>
                <c:pt idx="6">
                  <c:v>20</c:v>
                </c:pt>
                <c:pt idx="7">
                  <c:v>23.2</c:v>
                </c:pt>
                <c:pt idx="8">
                  <c:v>25.6</c:v>
                </c:pt>
              </c:numCache>
            </c:numRef>
          </c:xVal>
          <c:yVal>
            <c:numRef>
              <c:f>Sheet1!$B$2:$B$10</c:f>
              <c:numCache>
                <c:formatCode>General</c:formatCode>
                <c:ptCount val="9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4">
                  <c:v>3</c:v>
                </c:pt>
                <c:pt idx="5">
                  <c:v>4</c:v>
                </c:pt>
                <c:pt idx="6">
                  <c:v>5</c:v>
                </c:pt>
                <c:pt idx="8">
                  <c:v>6</c:v>
                </c:pt>
              </c:numCache>
            </c:numRef>
          </c:y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Line of best fit</c:v>
                </c:pt>
              </c:strCache>
            </c:strRef>
          </c:tx>
          <c:spPr>
            <a:solidFill>
              <a:srgbClr val="A3E635"/>
            </a:solidFill>
            <a:ln w="25400" cap="flat">
              <a:solidFill>
                <a:srgbClr val="A3E635"/>
              </a:solidFill>
              <a:prstDash val="solid"/>
              <a:round/>
            </a:ln>
            <a:effectLst/>
          </c:spPr>
          <c:marker>
            <c:symbol val="none"/>
          </c:marker>
          <c:xVal>
            <c:numRef>
              <c:f>Sheet1!$A$2:$A$10</c:f>
              <c:numCache>
                <c:formatCode>General</c:formatCode>
                <c:ptCount val="9"/>
                <c:pt idx="0">
                  <c:v>0</c:v>
                </c:pt>
                <c:pt idx="1">
                  <c:v>4</c:v>
                </c:pt>
                <c:pt idx="2">
                  <c:v>8</c:v>
                </c:pt>
                <c:pt idx="3">
                  <c:v>10</c:v>
                </c:pt>
                <c:pt idx="4">
                  <c:v>12</c:v>
                </c:pt>
                <c:pt idx="5">
                  <c:v>16</c:v>
                </c:pt>
                <c:pt idx="6">
                  <c:v>20</c:v>
                </c:pt>
                <c:pt idx="7">
                  <c:v>23.2</c:v>
                </c:pt>
                <c:pt idx="8">
                  <c:v>25.6</c:v>
                </c:pt>
              </c:numCache>
            </c:numRef>
          </c:xVal>
          <c:yVal>
            <c:numRef>
              <c:f>Sheet1!$C$2:$C$10</c:f>
              <c:numCache>
                <c:formatCode>General</c:formatCode>
                <c:ptCount val="9"/>
                <c:pt idx="0">
                  <c:v>0</c:v>
                </c:pt>
                <c:pt idx="3">
                  <c:v>2.5</c:v>
                </c:pt>
                <c:pt idx="6">
                  <c:v>5</c:v>
                </c:pt>
                <c:pt idx="7">
                  <c:v>5.65</c:v>
                </c:pt>
                <c:pt idx="8">
                  <c:v>6</c:v>
                </c:pt>
              </c:numCache>
            </c:numRef>
          </c:yVal>
          <c:smooth val="1"/>
        </c:ser>
        <c:dLbls>
          <c:numFmt formatCode="General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</c:dLbls>
        <c:axId val="2094734554"/>
        <c:axId val="2094734552"/>
      </c:scatterChart>
      <c:valAx>
        <c:axId val="2094734554"/>
        <c:scaling>
          <c:orientation val="minMax"/>
          <c:max val="30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 sz="1000" b="0" i="0" u="none" strike="noStrike">
                    <a:solidFill>
                      <a:srgbClr val="B4BED3"/>
                    </a:solidFill>
                    <a:latin typeface="+mn-lt"/>
                  </a:defRPr>
                </a:pPr>
                <a:r>
                  <a:rPr sz="1000" b="0" i="0" u="none" strike="noStrike">
                    <a:solidFill>
                      <a:srgbClr val="B4BED3"/>
                    </a:solidFill>
                    <a:latin typeface="+mn-lt"/>
                  </a:rPr>
                  <a:t>Extension (cm)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spPr>
          <a:ln w="12700" cap="flat">
            <a:solidFill>
              <a:srgbClr val="B4BED3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B4BED3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valAx>
      <c:valAx>
        <c:axId val="2094734552"/>
        <c:scaling>
          <c:orientation val="minMax"/>
          <c:max val="7"/>
          <c:min val="0"/>
        </c:scaling>
        <c:delete val="0"/>
        <c:axPos val="l"/>
        <c:majorGridlines>
          <c:spPr>
            <a:ln w="6350" cap="flat">
              <a:solidFill>
                <a:srgbClr val="2E3B57"/>
              </a:solidFill>
              <a:prstDash val="solid"/>
              <a:round/>
            </a:ln>
          </c:spPr>
        </c:majorGridlines>
        <c:title>
          <c:tx>
            <c:rich>
              <a:bodyPr/>
              <a:lstStyle/>
              <a:p>
                <a:pPr>
                  <a:defRPr sz="1000" b="0" i="0" u="none" strike="noStrike">
                    <a:solidFill>
                      <a:srgbClr val="B4BED3"/>
                    </a:solidFill>
                    <a:latin typeface="+mn-lt"/>
                  </a:defRPr>
                </a:pPr>
                <a:r>
                  <a:rPr sz="1000" b="0" i="0" u="none" strike="noStrike">
                    <a:solidFill>
                      <a:srgbClr val="B4BED3"/>
                    </a:solidFill>
                    <a:latin typeface="+mn-lt"/>
                  </a:rPr>
                  <a:t>Force (N)</a:t>
                </a:r>
              </a:p>
            </c:rich>
          </c:tx>
          <c:layout/>
          <c:overlay val="0"/>
        </c:title>
        <c:numFmt formatCode="General" sourceLinked="0"/>
        <c:majorTickMark val="none"/>
        <c:minorTickMark val="none"/>
        <c:tickLblPos val="nextTo"/>
        <c:spPr>
          <a:ln w="12700" cap="flat">
            <a:solidFill>
              <a:srgbClr val="B4BED3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B4BED3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t"/>
      <c:overlay val="0"/>
      <c:txPr>
        <a:bodyPr/>
        <a:lstStyle/>
        <a:p>
          <a:pPr>
            <a:defRPr sz="1000">
              <a:solidFill>
                <a:srgbClr val="FFFFFF"/>
              </a:solidFill>
              <a:latin typeface="+mn-lt"/>
              <a:cs typeface="+mn-lt"/>
            </a:defRPr>
          </a:pPr>
          <a:endParaRPr lang="en-US"/>
        </a:p>
      </c:txPr>
    </c:legend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Results</c:v>
                </c:pt>
              </c:strCache>
            </c:strRef>
          </c:tx>
          <c:spPr>
            <a:ln>
              <a:noFill/>
            </a:ln>
          </c:spPr>
          <c:marker>
            <c:symbol val="circle"/>
            <c:size val="8"/>
            <c:spPr>
              <a:solidFill>
                <a:srgbClr val="A3E635"/>
              </a:solidFill>
              <a:ln w="9525" cap="flat">
                <a:solidFill>
                  <a:srgbClr val="A3E635"/>
                </a:solidFill>
                <a:prstDash val="solid"/>
                <a:round/>
              </a:ln>
              <a:effectLst/>
            </c:spPr>
          </c:marker>
          <c:xVal>
            <c:numRef>
              <c:f>Sheet1!$A$2:$A$8</c:f>
              <c:numCache>
                <c:formatCode>General</c:formatCode>
                <c:ptCount val="7"/>
                <c:pt idx="0">
                  <c:v>0.1</c:v>
                </c:pt>
                <c:pt idx="1">
                  <c:v>0.2</c:v>
                </c:pt>
                <c:pt idx="2">
                  <c:v>0.4</c:v>
                </c:pt>
                <c:pt idx="3">
                  <c:v>0.6</c:v>
                </c:pt>
                <c:pt idx="4">
                  <c:v>0.8</c:v>
                </c:pt>
                <c:pt idx="5">
                  <c:v>1</c:v>
                </c:pt>
                <c:pt idx="6">
                  <c:v>1.1</c:v>
                </c:pt>
              </c:numCache>
            </c:numRef>
          </c:xVal>
          <c:yVal>
            <c:numRef>
              <c:f>Sheet1!$B$2:$B$8</c:f>
              <c:numCache>
                <c:formatCode>General</c:formatCode>
                <c:ptCount val="7"/>
                <c:pt idx="1">
                  <c:v>0.1</c:v>
                </c:pt>
                <c:pt idx="2">
                  <c:v>0.3</c:v>
                </c:pt>
                <c:pt idx="3">
                  <c:v>0.5</c:v>
                </c:pt>
                <c:pt idx="4">
                  <c:v>0.7</c:v>
                </c:pt>
                <c:pt idx="5">
                  <c:v>0.9</c:v>
                </c:pt>
              </c:numCache>
            </c:numRef>
          </c:y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Line of best fit</c:v>
                </c:pt>
              </c:strCache>
            </c:strRef>
          </c:tx>
          <c:spPr>
            <a:solidFill>
              <a:srgbClr val="A3E635"/>
            </a:solidFill>
            <a:ln w="25400" cap="flat">
              <a:solidFill>
                <a:srgbClr val="A3E635"/>
              </a:solidFill>
              <a:prstDash val="solid"/>
              <a:round/>
            </a:ln>
            <a:effectLst/>
          </c:spPr>
          <c:marker>
            <c:symbol val="none"/>
          </c:marker>
          <c:xVal>
            <c:numRef>
              <c:f>Sheet1!$A$2:$A$8</c:f>
              <c:numCache>
                <c:formatCode>General</c:formatCode>
                <c:ptCount val="7"/>
                <c:pt idx="0">
                  <c:v>0.1</c:v>
                </c:pt>
                <c:pt idx="1">
                  <c:v>0.2</c:v>
                </c:pt>
                <c:pt idx="2">
                  <c:v>0.4</c:v>
                </c:pt>
                <c:pt idx="3">
                  <c:v>0.6</c:v>
                </c:pt>
                <c:pt idx="4">
                  <c:v>0.8</c:v>
                </c:pt>
                <c:pt idx="5">
                  <c:v>1</c:v>
                </c:pt>
                <c:pt idx="6">
                  <c:v>1.1</c:v>
                </c:pt>
              </c:numCache>
            </c:numRef>
          </c:xVal>
          <c:y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6">
                  <c:v>1</c:v>
                </c:pt>
              </c:numCache>
            </c:numRef>
          </c:yVal>
          <c:smooth val="0"/>
        </c:ser>
        <c:dLbls>
          <c:numFmt formatCode="General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</c:dLbls>
        <c:axId val="2094734554"/>
        <c:axId val="2094734552"/>
      </c:scatterChart>
      <c:valAx>
        <c:axId val="2094734554"/>
        <c:scaling>
          <c:orientation val="minMax"/>
          <c:max val="1.2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 sz="1000" b="0" i="0" u="none" strike="noStrike">
                    <a:solidFill>
                      <a:srgbClr val="B4BED3"/>
                    </a:solidFill>
                    <a:latin typeface="+mn-lt"/>
                  </a:defRPr>
                </a:pPr>
                <a:r>
                  <a:rPr sz="1000" b="0" i="0" u="none" strike="noStrike">
                    <a:solidFill>
                      <a:srgbClr val="B4BED3"/>
                    </a:solidFill>
                    <a:latin typeface="+mn-lt"/>
                  </a:rPr>
                  <a:t>Force (N)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spPr>
          <a:ln w="12700" cap="flat">
            <a:solidFill>
              <a:srgbClr val="B4BED3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B4BED3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valAx>
      <c:valAx>
        <c:axId val="2094734552"/>
        <c:scaling>
          <c:orientation val="minMax"/>
          <c:max val="1"/>
          <c:min val="0"/>
        </c:scaling>
        <c:delete val="0"/>
        <c:axPos val="l"/>
        <c:majorGridlines>
          <c:spPr>
            <a:ln w="6350" cap="flat">
              <a:solidFill>
                <a:srgbClr val="2E3B57"/>
              </a:solidFill>
              <a:prstDash val="solid"/>
              <a:round/>
            </a:ln>
          </c:spPr>
        </c:majorGridlines>
        <c:title>
          <c:tx>
            <c:rich>
              <a:bodyPr/>
              <a:lstStyle/>
              <a:p>
                <a:pPr>
                  <a:defRPr sz="1000" b="0" i="0" u="none" strike="noStrike">
                    <a:solidFill>
                      <a:srgbClr val="B4BED3"/>
                    </a:solidFill>
                    <a:latin typeface="+mn-lt"/>
                  </a:defRPr>
                </a:pPr>
                <a:r>
                  <a:rPr sz="1000" b="0" i="0" u="none" strike="noStrike">
                    <a:solidFill>
                      <a:srgbClr val="B4BED3"/>
                    </a:solidFill>
                    <a:latin typeface="+mn-lt"/>
                  </a:rPr>
                  <a:t>Acceleration (m/s²)</a:t>
                </a:r>
              </a:p>
            </c:rich>
          </c:tx>
          <c:layout/>
          <c:overlay val="0"/>
        </c:title>
        <c:numFmt formatCode="General" sourceLinked="0"/>
        <c:majorTickMark val="none"/>
        <c:minorTickMark val="none"/>
        <c:tickLblPos val="nextTo"/>
        <c:spPr>
          <a:ln w="12700" cap="flat">
            <a:solidFill>
              <a:srgbClr val="B4BED3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B4BED3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t"/>
      <c:overlay val="0"/>
      <c:txPr>
        <a:bodyPr/>
        <a:lstStyle/>
        <a:p>
          <a:pPr>
            <a:defRPr sz="1000">
              <a:solidFill>
                <a:srgbClr val="FFFFFF"/>
              </a:solidFill>
              <a:latin typeface="+mn-lt"/>
              <a:cs typeface="+mn-lt"/>
            </a:defRPr>
          </a:pPr>
          <a:endParaRPr lang="en-US"/>
        </a:p>
      </c:txPr>
    </c:legend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Reflection</c:v>
                </c:pt>
              </c:strCache>
            </c:strRef>
          </c:tx>
          <c:spPr>
            <a:ln>
              <a:noFill/>
            </a:ln>
          </c:spPr>
          <c:marker>
            <c:symbol val="circle"/>
            <c:size val="8"/>
            <c:spPr>
              <a:solidFill>
                <a:srgbClr val="FFD23F"/>
              </a:solidFill>
              <a:ln w="9525" cap="flat">
                <a:solidFill>
                  <a:srgbClr val="FFD23F"/>
                </a:solidFill>
                <a:prstDash val="solid"/>
                <a:round/>
              </a:ln>
              <a:effectLst/>
            </c:spPr>
          </c:marker>
          <c:xVal>
            <c:numRef>
              <c:f>Sheet1!$A$2:$A$15</c:f>
              <c:numCache>
                <c:formatCode>General</c:formatCode>
                <c:ptCount val="14"/>
                <c:pt idx="0">
                  <c:v>0</c:v>
                </c:pt>
                <c:pt idx="1">
                  <c:v>5</c:v>
                </c:pt>
                <c:pt idx="2">
                  <c:v>10</c:v>
                </c:pt>
                <c:pt idx="3">
                  <c:v>15</c:v>
                </c:pt>
                <c:pt idx="4">
                  <c:v>20</c:v>
                </c:pt>
                <c:pt idx="5">
                  <c:v>25</c:v>
                </c:pt>
                <c:pt idx="6">
                  <c:v>30</c:v>
                </c:pt>
                <c:pt idx="7">
                  <c:v>35</c:v>
                </c:pt>
                <c:pt idx="8">
                  <c:v>40</c:v>
                </c:pt>
                <c:pt idx="9">
                  <c:v>45</c:v>
                </c:pt>
                <c:pt idx="10">
                  <c:v>50</c:v>
                </c:pt>
                <c:pt idx="11">
                  <c:v>55</c:v>
                </c:pt>
                <c:pt idx="12">
                  <c:v>60</c:v>
                </c:pt>
                <c:pt idx="13">
                  <c:v>65</c:v>
                </c:pt>
              </c:numCache>
            </c:numRef>
          </c:xVal>
          <c:yVal>
            <c:numRef>
              <c:f>Sheet1!$B$2:$B$15</c:f>
              <c:numCache>
                <c:formatCode>General</c:formatCode>
                <c:ptCount val="14"/>
                <c:pt idx="2">
                  <c:v>10</c:v>
                </c:pt>
                <c:pt idx="4">
                  <c:v>20</c:v>
                </c:pt>
                <c:pt idx="6">
                  <c:v>30</c:v>
                </c:pt>
                <c:pt idx="8">
                  <c:v>40</c:v>
                </c:pt>
                <c:pt idx="10">
                  <c:v>50</c:v>
                </c:pt>
                <c:pt idx="12">
                  <c:v>60</c:v>
                </c:pt>
              </c:numCache>
            </c:numRef>
          </c:y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Refraction (glass)</c:v>
                </c:pt>
              </c:strCache>
            </c:strRef>
          </c:tx>
          <c:spPr>
            <a:ln>
              <a:noFill/>
            </a:ln>
          </c:spPr>
          <c:marker>
            <c:symbol val="circle"/>
            <c:size val="8"/>
            <c:spPr>
              <a:solidFill>
                <a:srgbClr val="A78BFA"/>
              </a:solidFill>
              <a:ln w="9525" cap="flat">
                <a:solidFill>
                  <a:srgbClr val="A78BFA"/>
                </a:solidFill>
                <a:prstDash val="solid"/>
                <a:round/>
              </a:ln>
              <a:effectLst/>
            </c:spPr>
          </c:marker>
          <c:xVal>
            <c:numRef>
              <c:f>Sheet1!$A$2:$A$15</c:f>
              <c:numCache>
                <c:formatCode>General</c:formatCode>
                <c:ptCount val="14"/>
                <c:pt idx="0">
                  <c:v>0</c:v>
                </c:pt>
                <c:pt idx="1">
                  <c:v>5</c:v>
                </c:pt>
                <c:pt idx="2">
                  <c:v>10</c:v>
                </c:pt>
                <c:pt idx="3">
                  <c:v>15</c:v>
                </c:pt>
                <c:pt idx="4">
                  <c:v>20</c:v>
                </c:pt>
                <c:pt idx="5">
                  <c:v>25</c:v>
                </c:pt>
                <c:pt idx="6">
                  <c:v>30</c:v>
                </c:pt>
                <c:pt idx="7">
                  <c:v>35</c:v>
                </c:pt>
                <c:pt idx="8">
                  <c:v>40</c:v>
                </c:pt>
                <c:pt idx="9">
                  <c:v>45</c:v>
                </c:pt>
                <c:pt idx="10">
                  <c:v>50</c:v>
                </c:pt>
                <c:pt idx="11">
                  <c:v>55</c:v>
                </c:pt>
                <c:pt idx="12">
                  <c:v>60</c:v>
                </c:pt>
                <c:pt idx="13">
                  <c:v>65</c:v>
                </c:pt>
              </c:numCache>
            </c:numRef>
          </c:xVal>
          <c:yVal>
            <c:numRef>
              <c:f>Sheet1!$C$2:$C$15</c:f>
              <c:numCache>
                <c:formatCode>General</c:formatCode>
                <c:ptCount val="14"/>
                <c:pt idx="2">
                  <c:v>6.7</c:v>
                </c:pt>
                <c:pt idx="4">
                  <c:v>13.2</c:v>
                </c:pt>
                <c:pt idx="6">
                  <c:v>19.5</c:v>
                </c:pt>
                <c:pt idx="8">
                  <c:v>25.3</c:v>
                </c:pt>
                <c:pt idx="10">
                  <c:v>30.7</c:v>
                </c:pt>
                <c:pt idx="12">
                  <c:v>35.3</c:v>
                </c:pt>
              </c:numCache>
            </c:numRef>
          </c:y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Reflection line</c:v>
                </c:pt>
              </c:strCache>
            </c:strRef>
          </c:tx>
          <c:spPr>
            <a:solidFill>
              <a:srgbClr val="FFD23F"/>
            </a:solidFill>
            <a:ln w="25400" cap="flat">
              <a:solidFill>
                <a:srgbClr val="FFD23F"/>
              </a:solidFill>
              <a:prstDash val="solid"/>
              <a:round/>
            </a:ln>
            <a:effectLst/>
          </c:spPr>
          <c:marker>
            <c:symbol val="none"/>
          </c:marker>
          <c:xVal>
            <c:numRef>
              <c:f>Sheet1!$A$2:$A$15</c:f>
              <c:numCache>
                <c:formatCode>General</c:formatCode>
                <c:ptCount val="14"/>
                <c:pt idx="0">
                  <c:v>0</c:v>
                </c:pt>
                <c:pt idx="1">
                  <c:v>5</c:v>
                </c:pt>
                <c:pt idx="2">
                  <c:v>10</c:v>
                </c:pt>
                <c:pt idx="3">
                  <c:v>15</c:v>
                </c:pt>
                <c:pt idx="4">
                  <c:v>20</c:v>
                </c:pt>
                <c:pt idx="5">
                  <c:v>25</c:v>
                </c:pt>
                <c:pt idx="6">
                  <c:v>30</c:v>
                </c:pt>
                <c:pt idx="7">
                  <c:v>35</c:v>
                </c:pt>
                <c:pt idx="8">
                  <c:v>40</c:v>
                </c:pt>
                <c:pt idx="9">
                  <c:v>45</c:v>
                </c:pt>
                <c:pt idx="10">
                  <c:v>50</c:v>
                </c:pt>
                <c:pt idx="11">
                  <c:v>55</c:v>
                </c:pt>
                <c:pt idx="12">
                  <c:v>60</c:v>
                </c:pt>
                <c:pt idx="13">
                  <c:v>65</c:v>
                </c:pt>
              </c:numCache>
            </c:numRef>
          </c:xVal>
          <c:yVal>
            <c:numRef>
              <c:f>Sheet1!$D$2:$D$15</c:f>
              <c:numCache>
                <c:formatCode>General</c:formatCode>
                <c:ptCount val="14"/>
                <c:pt idx="0">
                  <c:v>0</c:v>
                </c:pt>
                <c:pt idx="13">
                  <c:v>65</c:v>
                </c:pt>
              </c:numCache>
            </c:numRef>
          </c:yVal>
          <c:smooth val="0"/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Refraction curve</c:v>
                </c:pt>
              </c:strCache>
            </c:strRef>
          </c:tx>
          <c:spPr>
            <a:solidFill>
              <a:srgbClr val="A78BFA"/>
            </a:solidFill>
            <a:ln w="25400" cap="flat">
              <a:solidFill>
                <a:srgbClr val="A78BFA"/>
              </a:solidFill>
              <a:prstDash val="solid"/>
              <a:round/>
            </a:ln>
            <a:effectLst/>
          </c:spPr>
          <c:marker>
            <c:symbol val="none"/>
          </c:marker>
          <c:xVal>
            <c:numRef>
              <c:f>Sheet1!$A$2:$A$15</c:f>
              <c:numCache>
                <c:formatCode>General</c:formatCode>
                <c:ptCount val="14"/>
                <c:pt idx="0">
                  <c:v>0</c:v>
                </c:pt>
                <c:pt idx="1">
                  <c:v>5</c:v>
                </c:pt>
                <c:pt idx="2">
                  <c:v>10</c:v>
                </c:pt>
                <c:pt idx="3">
                  <c:v>15</c:v>
                </c:pt>
                <c:pt idx="4">
                  <c:v>20</c:v>
                </c:pt>
                <c:pt idx="5">
                  <c:v>25</c:v>
                </c:pt>
                <c:pt idx="6">
                  <c:v>30</c:v>
                </c:pt>
                <c:pt idx="7">
                  <c:v>35</c:v>
                </c:pt>
                <c:pt idx="8">
                  <c:v>40</c:v>
                </c:pt>
                <c:pt idx="9">
                  <c:v>45</c:v>
                </c:pt>
                <c:pt idx="10">
                  <c:v>50</c:v>
                </c:pt>
                <c:pt idx="11">
                  <c:v>55</c:v>
                </c:pt>
                <c:pt idx="12">
                  <c:v>60</c:v>
                </c:pt>
                <c:pt idx="13">
                  <c:v>65</c:v>
                </c:pt>
              </c:numCache>
            </c:numRef>
          </c:xVal>
          <c:yVal>
            <c:numRef>
              <c:f>Sheet1!$E$2:$E$15</c:f>
              <c:numCache>
                <c:formatCode>General</c:formatCode>
                <c:ptCount val="14"/>
                <c:pt idx="0">
                  <c:v>0</c:v>
                </c:pt>
                <c:pt idx="1">
                  <c:v>3.33</c:v>
                </c:pt>
                <c:pt idx="2">
                  <c:v>6.65</c:v>
                </c:pt>
                <c:pt idx="3">
                  <c:v>9.94</c:v>
                </c:pt>
                <c:pt idx="4">
                  <c:v>13.18</c:v>
                </c:pt>
                <c:pt idx="5">
                  <c:v>16.36</c:v>
                </c:pt>
                <c:pt idx="6">
                  <c:v>19.47</c:v>
                </c:pt>
                <c:pt idx="7">
                  <c:v>22.48</c:v>
                </c:pt>
                <c:pt idx="8">
                  <c:v>25.37</c:v>
                </c:pt>
                <c:pt idx="9">
                  <c:v>28.13</c:v>
                </c:pt>
                <c:pt idx="10">
                  <c:v>30.71</c:v>
                </c:pt>
                <c:pt idx="11">
                  <c:v>33.1</c:v>
                </c:pt>
                <c:pt idx="12">
                  <c:v>35.26</c:v>
                </c:pt>
                <c:pt idx="13">
                  <c:v>37.17</c:v>
                </c:pt>
              </c:numCache>
            </c:numRef>
          </c:yVal>
          <c:smooth val="1"/>
        </c:ser>
        <c:dLbls>
          <c:numFmt formatCode="General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</c:dLbls>
        <c:axId val="2094734554"/>
        <c:axId val="2094734552"/>
      </c:scatterChart>
      <c:valAx>
        <c:axId val="2094734554"/>
        <c:scaling>
          <c:orientation val="minMax"/>
          <c:max val="70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 sz="1000" b="0" i="0" u="none" strike="noStrike">
                    <a:solidFill>
                      <a:srgbClr val="B4BED3"/>
                    </a:solidFill>
                    <a:latin typeface="+mn-lt"/>
                  </a:defRPr>
                </a:pPr>
                <a:r>
                  <a:rPr sz="1000" b="0" i="0" u="none" strike="noStrike">
                    <a:solidFill>
                      <a:srgbClr val="B4BED3"/>
                    </a:solidFill>
                    <a:latin typeface="+mn-lt"/>
                  </a:rPr>
                  <a:t>Angle of incidence (°)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spPr>
          <a:ln w="12700" cap="flat">
            <a:solidFill>
              <a:srgbClr val="B4BED3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B4BED3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valAx>
      <c:valAx>
        <c:axId val="2094734552"/>
        <c:scaling>
          <c:orientation val="minMax"/>
          <c:max val="70"/>
          <c:min val="0"/>
        </c:scaling>
        <c:delete val="0"/>
        <c:axPos val="l"/>
        <c:majorGridlines>
          <c:spPr>
            <a:ln w="6350" cap="flat">
              <a:solidFill>
                <a:srgbClr val="2E3B57"/>
              </a:solidFill>
              <a:prstDash val="solid"/>
              <a:round/>
            </a:ln>
          </c:spPr>
        </c:majorGridlines>
        <c:title>
          <c:tx>
            <c:rich>
              <a:bodyPr/>
              <a:lstStyle/>
              <a:p>
                <a:pPr>
                  <a:defRPr sz="1000" b="0" i="0" u="none" strike="noStrike">
                    <a:solidFill>
                      <a:srgbClr val="B4BED3"/>
                    </a:solidFill>
                    <a:latin typeface="+mn-lt"/>
                  </a:defRPr>
                </a:pPr>
                <a:r>
                  <a:rPr sz="1000" b="0" i="0" u="none" strike="noStrike">
                    <a:solidFill>
                      <a:srgbClr val="B4BED3"/>
                    </a:solidFill>
                    <a:latin typeface="+mn-lt"/>
                  </a:rPr>
                  <a:t>Angle (°)</a:t>
                </a:r>
              </a:p>
            </c:rich>
          </c:tx>
          <c:layout/>
          <c:overlay val="0"/>
        </c:title>
        <c:numFmt formatCode="General" sourceLinked="0"/>
        <c:majorTickMark val="none"/>
        <c:minorTickMark val="none"/>
        <c:tickLblPos val="nextTo"/>
        <c:spPr>
          <a:ln w="12700" cap="flat">
            <a:solidFill>
              <a:srgbClr val="B4BED3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B4BED3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t"/>
      <c:legendEntry>
        <c:idx val="2"/>
        <c:delete val="1"/>
      </c:legendEntry>
      <c:legendEntry>
        <c:idx val="3"/>
        <c:delete val="1"/>
      </c:legendEntry>
      <c:overlay val="0"/>
      <c:txPr>
        <a:bodyPr/>
        <a:lstStyle/>
        <a:p>
          <a:pPr>
            <a:defRPr sz="1000">
              <a:solidFill>
                <a:srgbClr val="FFFFFF"/>
              </a:solidFill>
              <a:latin typeface="+mn-lt"/>
              <a:cs typeface="+mn-lt"/>
            </a:defRPr>
          </a:pPr>
          <a:endParaRPr lang="en-US"/>
        </a:p>
      </c:txPr>
    </c:legend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Mean IR reading</c:v>
                </c:pt>
              </c:strCache>
            </c:strRef>
          </c:tx>
          <c:spPr>
            <a:solidFill>
              <a:srgbClr val="A78BFA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FFFFFF"/>
                    </a:solidFill>
                    <a:latin typeface="+mn-l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Matt black</c:v>
                  </c:pt>
                  <c:pt idx="1">
                    <c:v>Shiny black</c:v>
                  </c:pt>
                  <c:pt idx="2">
                    <c:v>Matt white</c:v>
                  </c:pt>
                  <c:pt idx="3">
                    <c:v>Shiny silver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9.9</c:v>
                </c:pt>
                <c:pt idx="1">
                  <c:v>8.5</c:v>
                </c:pt>
                <c:pt idx="2">
                  <c:v>8.2</c:v>
                </c:pt>
                <c:pt idx="3">
                  <c:v>2.2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000" u="none">
                  <a:solidFill>
                    <a:srgbClr val="FFFFFF"/>
                  </a:solidFill>
                  <a:latin typeface="+mn-lt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6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B4BED3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B4BED3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2E3B57"/>
              </a:solidFill>
              <a:prstDash val="solid"/>
              <a:round/>
            </a:ln>
          </c:spPr>
        </c:majorGridlines>
        <c:title>
          <c:tx>
            <c:rich>
              <a:bodyPr/>
              <a:lstStyle/>
              <a:p>
                <a:pPr>
                  <a:defRPr sz="1000" b="0" i="0" u="none" strike="noStrike">
                    <a:solidFill>
                      <a:srgbClr val="B4BED3"/>
                    </a:solidFill>
                    <a:latin typeface="+mn-lt"/>
                  </a:defRPr>
                </a:pPr>
                <a:r>
                  <a:rPr sz="1000" b="0" i="0" u="none" strike="noStrike">
                    <a:solidFill>
                      <a:srgbClr val="B4BED3"/>
                    </a:solidFill>
                    <a:latin typeface="+mn-lt"/>
                  </a:rPr>
                  <a:t>Mean IR reading</a:t>
                </a:r>
              </a:p>
            </c:rich>
          </c:tx>
          <c:layout/>
          <c:overlay val="0"/>
        </c:title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B4BED3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B4BED3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Run as a slideshow so the links work. Each practical has four slides: Method, Sample results, Working scientifically, Conclusion &amp; improvements.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_DARK">
    <p:bg>
      <p:bgPr>
        <a:solidFill>
          <a:srgbClr val="0D13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737360"/>
            <a:ext cx="7863840" cy="20116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54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algn="l" indent="0" marL="0">
              <a:buNone/>
            </a:pPr>
            <a:endParaRPr lang="en-US" sz="54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ENU">
    <p:bg>
      <p:bgPr>
        <a:solidFill>
          <a:srgbClr val="0D13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868680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4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algn="l" indent="0" marL="0">
              <a:buNone/>
            </a:pPr>
            <a:endParaRPr lang="en-US" sz="3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4465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B4BED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0D13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868680"/>
            <a:ext cx="11094415" cy="6858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8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algn="l" indent="0" marL="0">
              <a:buNone/>
            </a:pPr>
            <a:endParaRPr lang="en-US" sz="2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4465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B4BED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4465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B4BED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image" Target="../media/image-1-1.png"/><Relationship Id="rId3" Type="http://schemas.openxmlformats.org/officeDocument/2006/relationships/image" Target="../media/image-1-2.png"/><Relationship Id="rId4" Type="http://schemas.openxmlformats.org/officeDocument/2006/relationships/image" Target="../media/image-1-3.png"/><Relationship Id="rId5" Type="http://schemas.openxmlformats.org/officeDocument/2006/relationships/image" Target="../media/image-1-4.png"/><Relationship Id="rId6" Type="http://schemas.openxmlformats.org/officeDocument/2006/relationships/image" Target="../media/image-1-5.png"/><Relationship Id="rId7" Type="http://schemas.openxmlformats.org/officeDocument/2006/relationships/slideLayout" Target="../slideLayouts/slideLayout2.xml"/><Relationship Id="rId8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" Target="slide3.xml"/><Relationship Id="rId2" Type="http://schemas.openxmlformats.org/officeDocument/2006/relationships/slide" Target="slide4.xml"/><Relationship Id="rId3" Type="http://schemas.openxmlformats.org/officeDocument/2006/relationships/slide" Target="slide8.xml"/><Relationship Id="rId4" Type="http://schemas.openxmlformats.org/officeDocument/2006/relationships/slide" Target="slide12.xml"/><Relationship Id="rId5" Type="http://schemas.openxmlformats.org/officeDocument/2006/relationships/slide" Target="slide16.xml"/><Relationship Id="rId6" Type="http://schemas.openxmlformats.org/officeDocument/2006/relationships/slide" Target="slide20.xml"/><Relationship Id="rId7" Type="http://schemas.openxmlformats.org/officeDocument/2006/relationships/slide" Target="slide24.xml"/><Relationship Id="rId8" Type="http://schemas.openxmlformats.org/officeDocument/2006/relationships/slide" Target="slide28.xml"/><Relationship Id="rId9" Type="http://schemas.openxmlformats.org/officeDocument/2006/relationships/slide" Target="slide32.xml"/><Relationship Id="rId10" Type="http://schemas.openxmlformats.org/officeDocument/2006/relationships/slide" Target="slide36.xml"/><Relationship Id="rId11" Type="http://schemas.openxmlformats.org/officeDocument/2006/relationships/slide" Target="slide40.xml"/><Relationship Id="rId12" Type="http://schemas.openxmlformats.org/officeDocument/2006/relationships/slideLayout" Target="../slideLayouts/slideLayout3.xml"/><Relationship Id="rId1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4.xml"/><Relationship Id="rId3" Type="http://schemas.openxmlformats.org/officeDocument/2006/relationships/slide" Target="slide5.xml"/><Relationship Id="rId4" Type="http://schemas.openxmlformats.org/officeDocument/2006/relationships/slide" Target="slide6.xml"/><Relationship Id="rId5" Type="http://schemas.openxmlformats.org/officeDocument/2006/relationships/slide" Target="slide7.xml"/><Relationship Id="rId6" Type="http://schemas.openxmlformats.org/officeDocument/2006/relationships/slideLayout" Target="../slideLayouts/slideLayout4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4.xml"/><Relationship Id="rId3" Type="http://schemas.openxmlformats.org/officeDocument/2006/relationships/slide" Target="slide5.xml"/><Relationship Id="rId4" Type="http://schemas.openxmlformats.org/officeDocument/2006/relationships/slide" Target="slide6.xml"/><Relationship Id="rId5" Type="http://schemas.openxmlformats.org/officeDocument/2006/relationships/slide" Target="slide7.xml"/><Relationship Id="rId7" Type="http://schemas.openxmlformats.org/officeDocument/2006/relationships/chart" Target="/ppt/charts/chart1.xml"/><Relationship Id="rId6" Type="http://schemas.openxmlformats.org/officeDocument/2006/relationships/image" Target="../media/image-5-1.png"/><Relationship Id="rId8" Type="http://schemas.openxmlformats.org/officeDocument/2006/relationships/slideLayout" Target="../slideLayouts/slideLayout4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4.xml"/><Relationship Id="rId3" Type="http://schemas.openxmlformats.org/officeDocument/2006/relationships/slide" Target="slide5.xml"/><Relationship Id="rId4" Type="http://schemas.openxmlformats.org/officeDocument/2006/relationships/slide" Target="slide6.xml"/><Relationship Id="rId5" Type="http://schemas.openxmlformats.org/officeDocument/2006/relationships/slide" Target="slide7.xml"/><Relationship Id="rId6" Type="http://schemas.openxmlformats.org/officeDocument/2006/relationships/image" Target="../media/image-6-1.png"/><Relationship Id="rId7" Type="http://schemas.openxmlformats.org/officeDocument/2006/relationships/image" Target="../media/image-6-2.png"/><Relationship Id="rId8" Type="http://schemas.openxmlformats.org/officeDocument/2006/relationships/image" Target="../media/image-6-3.png"/><Relationship Id="rId9" Type="http://schemas.openxmlformats.org/officeDocument/2006/relationships/image" Target="../media/image-6-4.png"/><Relationship Id="rId10" Type="http://schemas.openxmlformats.org/officeDocument/2006/relationships/image" Target="../media/image-6-5.png"/><Relationship Id="rId11" Type="http://schemas.openxmlformats.org/officeDocument/2006/relationships/image" Target="../media/image-6-6.png"/><Relationship Id="rId12" Type="http://schemas.openxmlformats.org/officeDocument/2006/relationships/slideLayout" Target="../slideLayouts/slideLayout4.xml"/><Relationship Id="rId1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4.xml"/><Relationship Id="rId3" Type="http://schemas.openxmlformats.org/officeDocument/2006/relationships/slide" Target="slide5.xml"/><Relationship Id="rId4" Type="http://schemas.openxmlformats.org/officeDocument/2006/relationships/slide" Target="slide6.xml"/><Relationship Id="rId5" Type="http://schemas.openxmlformats.org/officeDocument/2006/relationships/slide" Target="slide7.xml"/><Relationship Id="rId9" Type="http://schemas.openxmlformats.org/officeDocument/2006/relationships/slide" Target="slide8.xml"/><Relationship Id="rId6" Type="http://schemas.openxmlformats.org/officeDocument/2006/relationships/image" Target="../media/image-7-1.png"/><Relationship Id="rId7" Type="http://schemas.openxmlformats.org/officeDocument/2006/relationships/image" Target="../media/image-7-2.png"/><Relationship Id="rId8" Type="http://schemas.openxmlformats.org/officeDocument/2006/relationships/image" Target="../media/image-7-3.png"/><Relationship Id="rId10" Type="http://schemas.openxmlformats.org/officeDocument/2006/relationships/slideLayout" Target="../slideLayouts/slideLayout4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8.xml"/><Relationship Id="rId3" Type="http://schemas.openxmlformats.org/officeDocument/2006/relationships/slide" Target="slide9.xml"/><Relationship Id="rId4" Type="http://schemas.openxmlformats.org/officeDocument/2006/relationships/slide" Target="slide10.xml"/><Relationship Id="rId5" Type="http://schemas.openxmlformats.org/officeDocument/2006/relationships/slide" Target="slide11.xml"/><Relationship Id="rId6" Type="http://schemas.openxmlformats.org/officeDocument/2006/relationships/slideLayout" Target="../slideLayouts/slideLayout4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8.xml"/><Relationship Id="rId3" Type="http://schemas.openxmlformats.org/officeDocument/2006/relationships/slide" Target="slide9.xml"/><Relationship Id="rId4" Type="http://schemas.openxmlformats.org/officeDocument/2006/relationships/slide" Target="slide10.xml"/><Relationship Id="rId5" Type="http://schemas.openxmlformats.org/officeDocument/2006/relationships/slide" Target="slide11.xml"/><Relationship Id="rId7" Type="http://schemas.openxmlformats.org/officeDocument/2006/relationships/chart" Target="/ppt/charts/chart2.xml"/><Relationship Id="rId6" Type="http://schemas.openxmlformats.org/officeDocument/2006/relationships/image" Target="../media/image-9-1.png"/><Relationship Id="rId8" Type="http://schemas.openxmlformats.org/officeDocument/2006/relationships/slideLayout" Target="../slideLayouts/slideLayout4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8.xml"/><Relationship Id="rId3" Type="http://schemas.openxmlformats.org/officeDocument/2006/relationships/slide" Target="slide9.xml"/><Relationship Id="rId4" Type="http://schemas.openxmlformats.org/officeDocument/2006/relationships/slide" Target="slide10.xml"/><Relationship Id="rId5" Type="http://schemas.openxmlformats.org/officeDocument/2006/relationships/slide" Target="slide11.xml"/><Relationship Id="rId6" Type="http://schemas.openxmlformats.org/officeDocument/2006/relationships/image" Target="../media/image-10-1.png"/><Relationship Id="rId7" Type="http://schemas.openxmlformats.org/officeDocument/2006/relationships/image" Target="../media/image-10-2.png"/><Relationship Id="rId8" Type="http://schemas.openxmlformats.org/officeDocument/2006/relationships/image" Target="../media/image-10-3.png"/><Relationship Id="rId9" Type="http://schemas.openxmlformats.org/officeDocument/2006/relationships/image" Target="../media/image-10-4.png"/><Relationship Id="rId10" Type="http://schemas.openxmlformats.org/officeDocument/2006/relationships/image" Target="../media/image-10-5.png"/><Relationship Id="rId11" Type="http://schemas.openxmlformats.org/officeDocument/2006/relationships/image" Target="../media/image-10-6.png"/><Relationship Id="rId12" Type="http://schemas.openxmlformats.org/officeDocument/2006/relationships/slideLayout" Target="../slideLayouts/slideLayout4.xml"/><Relationship Id="rId1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8.xml"/><Relationship Id="rId3" Type="http://schemas.openxmlformats.org/officeDocument/2006/relationships/slide" Target="slide9.xml"/><Relationship Id="rId4" Type="http://schemas.openxmlformats.org/officeDocument/2006/relationships/slide" Target="slide10.xml"/><Relationship Id="rId5" Type="http://schemas.openxmlformats.org/officeDocument/2006/relationships/slide" Target="slide11.xml"/><Relationship Id="rId9" Type="http://schemas.openxmlformats.org/officeDocument/2006/relationships/slide" Target="slide12.xml"/><Relationship Id="rId6" Type="http://schemas.openxmlformats.org/officeDocument/2006/relationships/image" Target="../media/image-11-1.png"/><Relationship Id="rId7" Type="http://schemas.openxmlformats.org/officeDocument/2006/relationships/image" Target="../media/image-11-2.png"/><Relationship Id="rId8" Type="http://schemas.openxmlformats.org/officeDocument/2006/relationships/image" Target="../media/image-11-3.png"/><Relationship Id="rId10" Type="http://schemas.openxmlformats.org/officeDocument/2006/relationships/slideLayout" Target="../slideLayouts/slideLayout4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12.xml"/><Relationship Id="rId3" Type="http://schemas.openxmlformats.org/officeDocument/2006/relationships/slide" Target="slide13.xml"/><Relationship Id="rId4" Type="http://schemas.openxmlformats.org/officeDocument/2006/relationships/slide" Target="slide14.xml"/><Relationship Id="rId5" Type="http://schemas.openxmlformats.org/officeDocument/2006/relationships/slide" Target="slide15.xml"/><Relationship Id="rId6" Type="http://schemas.openxmlformats.org/officeDocument/2006/relationships/slideLayout" Target="../slideLayouts/slideLayout4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12.xml"/><Relationship Id="rId3" Type="http://schemas.openxmlformats.org/officeDocument/2006/relationships/slide" Target="slide13.xml"/><Relationship Id="rId4" Type="http://schemas.openxmlformats.org/officeDocument/2006/relationships/slide" Target="slide14.xml"/><Relationship Id="rId5" Type="http://schemas.openxmlformats.org/officeDocument/2006/relationships/slide" Target="slide15.xml"/><Relationship Id="rId7" Type="http://schemas.openxmlformats.org/officeDocument/2006/relationships/chart" Target="/ppt/charts/chart3.xml"/><Relationship Id="rId6" Type="http://schemas.openxmlformats.org/officeDocument/2006/relationships/image" Target="../media/image-13-1.png"/><Relationship Id="rId8" Type="http://schemas.openxmlformats.org/officeDocument/2006/relationships/slideLayout" Target="../slideLayouts/slideLayout4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12.xml"/><Relationship Id="rId3" Type="http://schemas.openxmlformats.org/officeDocument/2006/relationships/slide" Target="slide13.xml"/><Relationship Id="rId4" Type="http://schemas.openxmlformats.org/officeDocument/2006/relationships/slide" Target="slide14.xml"/><Relationship Id="rId5" Type="http://schemas.openxmlformats.org/officeDocument/2006/relationships/slide" Target="slide15.xml"/><Relationship Id="rId6" Type="http://schemas.openxmlformats.org/officeDocument/2006/relationships/image" Target="../media/image-14-1.png"/><Relationship Id="rId7" Type="http://schemas.openxmlformats.org/officeDocument/2006/relationships/image" Target="../media/image-14-2.png"/><Relationship Id="rId8" Type="http://schemas.openxmlformats.org/officeDocument/2006/relationships/image" Target="../media/image-14-3.png"/><Relationship Id="rId9" Type="http://schemas.openxmlformats.org/officeDocument/2006/relationships/image" Target="../media/image-14-4.png"/><Relationship Id="rId10" Type="http://schemas.openxmlformats.org/officeDocument/2006/relationships/image" Target="../media/image-14-5.png"/><Relationship Id="rId11" Type="http://schemas.openxmlformats.org/officeDocument/2006/relationships/image" Target="../media/image-14-6.png"/><Relationship Id="rId12" Type="http://schemas.openxmlformats.org/officeDocument/2006/relationships/slideLayout" Target="../slideLayouts/slideLayout4.xml"/><Relationship Id="rId1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12.xml"/><Relationship Id="rId3" Type="http://schemas.openxmlformats.org/officeDocument/2006/relationships/slide" Target="slide13.xml"/><Relationship Id="rId4" Type="http://schemas.openxmlformats.org/officeDocument/2006/relationships/slide" Target="slide14.xml"/><Relationship Id="rId5" Type="http://schemas.openxmlformats.org/officeDocument/2006/relationships/slide" Target="slide15.xml"/><Relationship Id="rId9" Type="http://schemas.openxmlformats.org/officeDocument/2006/relationships/slide" Target="slide16.xml"/><Relationship Id="rId6" Type="http://schemas.openxmlformats.org/officeDocument/2006/relationships/image" Target="../media/image-15-1.png"/><Relationship Id="rId7" Type="http://schemas.openxmlformats.org/officeDocument/2006/relationships/image" Target="../media/image-15-2.png"/><Relationship Id="rId8" Type="http://schemas.openxmlformats.org/officeDocument/2006/relationships/image" Target="../media/image-15-3.png"/><Relationship Id="rId10" Type="http://schemas.openxmlformats.org/officeDocument/2006/relationships/slideLayout" Target="../slideLayouts/slideLayout4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16.xml"/><Relationship Id="rId3" Type="http://schemas.openxmlformats.org/officeDocument/2006/relationships/slide" Target="slide17.xml"/><Relationship Id="rId4" Type="http://schemas.openxmlformats.org/officeDocument/2006/relationships/slide" Target="slide18.xml"/><Relationship Id="rId5" Type="http://schemas.openxmlformats.org/officeDocument/2006/relationships/slide" Target="slide19.xml"/><Relationship Id="rId6" Type="http://schemas.openxmlformats.org/officeDocument/2006/relationships/slideLayout" Target="../slideLayouts/slideLayout4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16.xml"/><Relationship Id="rId3" Type="http://schemas.openxmlformats.org/officeDocument/2006/relationships/slide" Target="slide17.xml"/><Relationship Id="rId4" Type="http://schemas.openxmlformats.org/officeDocument/2006/relationships/slide" Target="slide18.xml"/><Relationship Id="rId5" Type="http://schemas.openxmlformats.org/officeDocument/2006/relationships/slide" Target="slide19.xml"/><Relationship Id="rId7" Type="http://schemas.openxmlformats.org/officeDocument/2006/relationships/chart" Target="/ppt/charts/chart4.xml"/><Relationship Id="rId6" Type="http://schemas.openxmlformats.org/officeDocument/2006/relationships/image" Target="../media/image-17-1.png"/><Relationship Id="rId8" Type="http://schemas.openxmlformats.org/officeDocument/2006/relationships/slideLayout" Target="../slideLayouts/slideLayout4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16.xml"/><Relationship Id="rId3" Type="http://schemas.openxmlformats.org/officeDocument/2006/relationships/slide" Target="slide17.xml"/><Relationship Id="rId4" Type="http://schemas.openxmlformats.org/officeDocument/2006/relationships/slide" Target="slide18.xml"/><Relationship Id="rId5" Type="http://schemas.openxmlformats.org/officeDocument/2006/relationships/slide" Target="slide19.xml"/><Relationship Id="rId6" Type="http://schemas.openxmlformats.org/officeDocument/2006/relationships/image" Target="../media/image-18-1.png"/><Relationship Id="rId7" Type="http://schemas.openxmlformats.org/officeDocument/2006/relationships/image" Target="../media/image-18-2.png"/><Relationship Id="rId8" Type="http://schemas.openxmlformats.org/officeDocument/2006/relationships/image" Target="../media/image-18-3.png"/><Relationship Id="rId9" Type="http://schemas.openxmlformats.org/officeDocument/2006/relationships/image" Target="../media/image-18-4.png"/><Relationship Id="rId10" Type="http://schemas.openxmlformats.org/officeDocument/2006/relationships/image" Target="../media/image-18-5.png"/><Relationship Id="rId11" Type="http://schemas.openxmlformats.org/officeDocument/2006/relationships/image" Target="../media/image-18-6.png"/><Relationship Id="rId12" Type="http://schemas.openxmlformats.org/officeDocument/2006/relationships/slideLayout" Target="../slideLayouts/slideLayout4.xml"/><Relationship Id="rId1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16.xml"/><Relationship Id="rId3" Type="http://schemas.openxmlformats.org/officeDocument/2006/relationships/slide" Target="slide17.xml"/><Relationship Id="rId4" Type="http://schemas.openxmlformats.org/officeDocument/2006/relationships/slide" Target="slide18.xml"/><Relationship Id="rId5" Type="http://schemas.openxmlformats.org/officeDocument/2006/relationships/slide" Target="slide19.xml"/><Relationship Id="rId9" Type="http://schemas.openxmlformats.org/officeDocument/2006/relationships/slide" Target="slide20.xml"/><Relationship Id="rId6" Type="http://schemas.openxmlformats.org/officeDocument/2006/relationships/image" Target="../media/image-19-1.png"/><Relationship Id="rId7" Type="http://schemas.openxmlformats.org/officeDocument/2006/relationships/image" Target="../media/image-19-2.png"/><Relationship Id="rId8" Type="http://schemas.openxmlformats.org/officeDocument/2006/relationships/image" Target="../media/image-19-3.png"/><Relationship Id="rId10" Type="http://schemas.openxmlformats.org/officeDocument/2006/relationships/slideLayout" Target="../slideLayouts/slideLayout4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20.xml"/><Relationship Id="rId3" Type="http://schemas.openxmlformats.org/officeDocument/2006/relationships/slide" Target="slide21.xml"/><Relationship Id="rId4" Type="http://schemas.openxmlformats.org/officeDocument/2006/relationships/slide" Target="slide22.xml"/><Relationship Id="rId5" Type="http://schemas.openxmlformats.org/officeDocument/2006/relationships/slide" Target="slide23.xml"/><Relationship Id="rId6" Type="http://schemas.openxmlformats.org/officeDocument/2006/relationships/slideLayout" Target="../slideLayouts/slideLayout4.xml"/><Relationship Id="rId7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20.xml"/><Relationship Id="rId3" Type="http://schemas.openxmlformats.org/officeDocument/2006/relationships/slide" Target="slide21.xml"/><Relationship Id="rId4" Type="http://schemas.openxmlformats.org/officeDocument/2006/relationships/slide" Target="slide22.xml"/><Relationship Id="rId5" Type="http://schemas.openxmlformats.org/officeDocument/2006/relationships/slide" Target="slide23.xml"/><Relationship Id="rId6" Type="http://schemas.openxmlformats.org/officeDocument/2006/relationships/image" Target="../media/image-21-1.png"/><Relationship Id="rId7" Type="http://schemas.openxmlformats.org/officeDocument/2006/relationships/slideLayout" Target="../slideLayouts/slideLayout4.xml"/><Relationship Id="rId8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20.xml"/><Relationship Id="rId3" Type="http://schemas.openxmlformats.org/officeDocument/2006/relationships/slide" Target="slide21.xml"/><Relationship Id="rId4" Type="http://schemas.openxmlformats.org/officeDocument/2006/relationships/slide" Target="slide22.xml"/><Relationship Id="rId5" Type="http://schemas.openxmlformats.org/officeDocument/2006/relationships/slide" Target="slide23.xml"/><Relationship Id="rId6" Type="http://schemas.openxmlformats.org/officeDocument/2006/relationships/image" Target="../media/image-22-1.png"/><Relationship Id="rId7" Type="http://schemas.openxmlformats.org/officeDocument/2006/relationships/image" Target="../media/image-22-2.png"/><Relationship Id="rId8" Type="http://schemas.openxmlformats.org/officeDocument/2006/relationships/image" Target="../media/image-22-3.png"/><Relationship Id="rId9" Type="http://schemas.openxmlformats.org/officeDocument/2006/relationships/image" Target="../media/image-22-4.png"/><Relationship Id="rId10" Type="http://schemas.openxmlformats.org/officeDocument/2006/relationships/image" Target="../media/image-22-5.png"/><Relationship Id="rId11" Type="http://schemas.openxmlformats.org/officeDocument/2006/relationships/image" Target="../media/image-22-6.png"/><Relationship Id="rId12" Type="http://schemas.openxmlformats.org/officeDocument/2006/relationships/slideLayout" Target="../slideLayouts/slideLayout4.xml"/><Relationship Id="rId1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20.xml"/><Relationship Id="rId3" Type="http://schemas.openxmlformats.org/officeDocument/2006/relationships/slide" Target="slide21.xml"/><Relationship Id="rId4" Type="http://schemas.openxmlformats.org/officeDocument/2006/relationships/slide" Target="slide22.xml"/><Relationship Id="rId5" Type="http://schemas.openxmlformats.org/officeDocument/2006/relationships/slide" Target="slide23.xml"/><Relationship Id="rId9" Type="http://schemas.openxmlformats.org/officeDocument/2006/relationships/slide" Target="slide24.xml"/><Relationship Id="rId6" Type="http://schemas.openxmlformats.org/officeDocument/2006/relationships/image" Target="../media/image-23-1.png"/><Relationship Id="rId7" Type="http://schemas.openxmlformats.org/officeDocument/2006/relationships/image" Target="../media/image-23-2.png"/><Relationship Id="rId8" Type="http://schemas.openxmlformats.org/officeDocument/2006/relationships/image" Target="../media/image-23-3.png"/><Relationship Id="rId10" Type="http://schemas.openxmlformats.org/officeDocument/2006/relationships/slideLayout" Target="../slideLayouts/slideLayout4.xml"/><Relationship Id="rId11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24.xml"/><Relationship Id="rId3" Type="http://schemas.openxmlformats.org/officeDocument/2006/relationships/slide" Target="slide25.xml"/><Relationship Id="rId4" Type="http://schemas.openxmlformats.org/officeDocument/2006/relationships/slide" Target="slide26.xml"/><Relationship Id="rId5" Type="http://schemas.openxmlformats.org/officeDocument/2006/relationships/slide" Target="slide27.xml"/><Relationship Id="rId6" Type="http://schemas.openxmlformats.org/officeDocument/2006/relationships/slideLayout" Target="../slideLayouts/slideLayout4.xml"/><Relationship Id="rId7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24.xml"/><Relationship Id="rId3" Type="http://schemas.openxmlformats.org/officeDocument/2006/relationships/slide" Target="slide25.xml"/><Relationship Id="rId4" Type="http://schemas.openxmlformats.org/officeDocument/2006/relationships/slide" Target="slide26.xml"/><Relationship Id="rId5" Type="http://schemas.openxmlformats.org/officeDocument/2006/relationships/slide" Target="slide27.xml"/><Relationship Id="rId7" Type="http://schemas.openxmlformats.org/officeDocument/2006/relationships/chart" Target="/ppt/charts/chart5.xml"/><Relationship Id="rId6" Type="http://schemas.openxmlformats.org/officeDocument/2006/relationships/image" Target="../media/image-25-1.png"/><Relationship Id="rId8" Type="http://schemas.openxmlformats.org/officeDocument/2006/relationships/slideLayout" Target="../slideLayouts/slideLayout4.xml"/><Relationship Id="rId9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24.xml"/><Relationship Id="rId3" Type="http://schemas.openxmlformats.org/officeDocument/2006/relationships/slide" Target="slide25.xml"/><Relationship Id="rId4" Type="http://schemas.openxmlformats.org/officeDocument/2006/relationships/slide" Target="slide26.xml"/><Relationship Id="rId5" Type="http://schemas.openxmlformats.org/officeDocument/2006/relationships/slide" Target="slide27.xml"/><Relationship Id="rId6" Type="http://schemas.openxmlformats.org/officeDocument/2006/relationships/image" Target="../media/image-26-1.png"/><Relationship Id="rId7" Type="http://schemas.openxmlformats.org/officeDocument/2006/relationships/image" Target="../media/image-26-2.png"/><Relationship Id="rId8" Type="http://schemas.openxmlformats.org/officeDocument/2006/relationships/image" Target="../media/image-26-3.png"/><Relationship Id="rId9" Type="http://schemas.openxmlformats.org/officeDocument/2006/relationships/image" Target="../media/image-26-4.png"/><Relationship Id="rId10" Type="http://schemas.openxmlformats.org/officeDocument/2006/relationships/image" Target="../media/image-26-5.png"/><Relationship Id="rId11" Type="http://schemas.openxmlformats.org/officeDocument/2006/relationships/image" Target="../media/image-26-6.png"/><Relationship Id="rId12" Type="http://schemas.openxmlformats.org/officeDocument/2006/relationships/slideLayout" Target="../slideLayouts/slideLayout4.xml"/><Relationship Id="rId13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24.xml"/><Relationship Id="rId3" Type="http://schemas.openxmlformats.org/officeDocument/2006/relationships/slide" Target="slide25.xml"/><Relationship Id="rId4" Type="http://schemas.openxmlformats.org/officeDocument/2006/relationships/slide" Target="slide26.xml"/><Relationship Id="rId5" Type="http://schemas.openxmlformats.org/officeDocument/2006/relationships/slide" Target="slide27.xml"/><Relationship Id="rId9" Type="http://schemas.openxmlformats.org/officeDocument/2006/relationships/slide" Target="slide28.xml"/><Relationship Id="rId6" Type="http://schemas.openxmlformats.org/officeDocument/2006/relationships/image" Target="../media/image-27-1.png"/><Relationship Id="rId7" Type="http://schemas.openxmlformats.org/officeDocument/2006/relationships/image" Target="../media/image-27-2.png"/><Relationship Id="rId8" Type="http://schemas.openxmlformats.org/officeDocument/2006/relationships/image" Target="../media/image-27-3.png"/><Relationship Id="rId10" Type="http://schemas.openxmlformats.org/officeDocument/2006/relationships/slideLayout" Target="../slideLayouts/slideLayout4.xml"/><Relationship Id="rId11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28.xml"/><Relationship Id="rId3" Type="http://schemas.openxmlformats.org/officeDocument/2006/relationships/slide" Target="slide29.xml"/><Relationship Id="rId4" Type="http://schemas.openxmlformats.org/officeDocument/2006/relationships/slide" Target="slide30.xml"/><Relationship Id="rId5" Type="http://schemas.openxmlformats.org/officeDocument/2006/relationships/slide" Target="slide31.xml"/><Relationship Id="rId6" Type="http://schemas.openxmlformats.org/officeDocument/2006/relationships/slideLayout" Target="../slideLayouts/slideLayout4.xml"/><Relationship Id="rId7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28.xml"/><Relationship Id="rId3" Type="http://schemas.openxmlformats.org/officeDocument/2006/relationships/slide" Target="slide29.xml"/><Relationship Id="rId4" Type="http://schemas.openxmlformats.org/officeDocument/2006/relationships/slide" Target="slide30.xml"/><Relationship Id="rId5" Type="http://schemas.openxmlformats.org/officeDocument/2006/relationships/slide" Target="slide31.xml"/><Relationship Id="rId7" Type="http://schemas.openxmlformats.org/officeDocument/2006/relationships/chart" Target="/ppt/charts/chart6.xml"/><Relationship Id="rId6" Type="http://schemas.openxmlformats.org/officeDocument/2006/relationships/image" Target="../media/image-29-1.png"/><Relationship Id="rId8" Type="http://schemas.openxmlformats.org/officeDocument/2006/relationships/slideLayout" Target="../slideLayouts/slideLayout4.xml"/><Relationship Id="rId9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28.xml"/><Relationship Id="rId3" Type="http://schemas.openxmlformats.org/officeDocument/2006/relationships/slide" Target="slide29.xml"/><Relationship Id="rId4" Type="http://schemas.openxmlformats.org/officeDocument/2006/relationships/slide" Target="slide30.xml"/><Relationship Id="rId5" Type="http://schemas.openxmlformats.org/officeDocument/2006/relationships/slide" Target="slide31.xml"/><Relationship Id="rId6" Type="http://schemas.openxmlformats.org/officeDocument/2006/relationships/image" Target="../media/image-30-1.png"/><Relationship Id="rId7" Type="http://schemas.openxmlformats.org/officeDocument/2006/relationships/image" Target="../media/image-30-2.png"/><Relationship Id="rId8" Type="http://schemas.openxmlformats.org/officeDocument/2006/relationships/image" Target="../media/image-30-3.png"/><Relationship Id="rId9" Type="http://schemas.openxmlformats.org/officeDocument/2006/relationships/image" Target="../media/image-30-4.png"/><Relationship Id="rId10" Type="http://schemas.openxmlformats.org/officeDocument/2006/relationships/image" Target="../media/image-30-5.png"/><Relationship Id="rId11" Type="http://schemas.openxmlformats.org/officeDocument/2006/relationships/image" Target="../media/image-30-6.png"/><Relationship Id="rId12" Type="http://schemas.openxmlformats.org/officeDocument/2006/relationships/slideLayout" Target="../slideLayouts/slideLayout4.xml"/><Relationship Id="rId13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28.xml"/><Relationship Id="rId3" Type="http://schemas.openxmlformats.org/officeDocument/2006/relationships/slide" Target="slide29.xml"/><Relationship Id="rId4" Type="http://schemas.openxmlformats.org/officeDocument/2006/relationships/slide" Target="slide30.xml"/><Relationship Id="rId5" Type="http://schemas.openxmlformats.org/officeDocument/2006/relationships/slide" Target="slide31.xml"/><Relationship Id="rId9" Type="http://schemas.openxmlformats.org/officeDocument/2006/relationships/slide" Target="slide32.xml"/><Relationship Id="rId6" Type="http://schemas.openxmlformats.org/officeDocument/2006/relationships/image" Target="../media/image-31-1.png"/><Relationship Id="rId7" Type="http://schemas.openxmlformats.org/officeDocument/2006/relationships/image" Target="../media/image-31-2.png"/><Relationship Id="rId8" Type="http://schemas.openxmlformats.org/officeDocument/2006/relationships/image" Target="../media/image-31-3.png"/><Relationship Id="rId10" Type="http://schemas.openxmlformats.org/officeDocument/2006/relationships/slideLayout" Target="../slideLayouts/slideLayout4.xml"/><Relationship Id="rId11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32.xml"/><Relationship Id="rId3" Type="http://schemas.openxmlformats.org/officeDocument/2006/relationships/slide" Target="slide33.xml"/><Relationship Id="rId4" Type="http://schemas.openxmlformats.org/officeDocument/2006/relationships/slide" Target="slide34.xml"/><Relationship Id="rId5" Type="http://schemas.openxmlformats.org/officeDocument/2006/relationships/slide" Target="slide35.xml"/><Relationship Id="rId6" Type="http://schemas.openxmlformats.org/officeDocument/2006/relationships/slideLayout" Target="../slideLayouts/slideLayout4.xml"/><Relationship Id="rId7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32.xml"/><Relationship Id="rId3" Type="http://schemas.openxmlformats.org/officeDocument/2006/relationships/slide" Target="slide33.xml"/><Relationship Id="rId4" Type="http://schemas.openxmlformats.org/officeDocument/2006/relationships/slide" Target="slide34.xml"/><Relationship Id="rId5" Type="http://schemas.openxmlformats.org/officeDocument/2006/relationships/slide" Target="slide35.xml"/><Relationship Id="rId6" Type="http://schemas.openxmlformats.org/officeDocument/2006/relationships/image" Target="../media/image-33-1.png"/><Relationship Id="rId7" Type="http://schemas.openxmlformats.org/officeDocument/2006/relationships/slideLayout" Target="../slideLayouts/slideLayout4.xml"/><Relationship Id="rId8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32.xml"/><Relationship Id="rId3" Type="http://schemas.openxmlformats.org/officeDocument/2006/relationships/slide" Target="slide33.xml"/><Relationship Id="rId4" Type="http://schemas.openxmlformats.org/officeDocument/2006/relationships/slide" Target="slide34.xml"/><Relationship Id="rId5" Type="http://schemas.openxmlformats.org/officeDocument/2006/relationships/slide" Target="slide35.xml"/><Relationship Id="rId6" Type="http://schemas.openxmlformats.org/officeDocument/2006/relationships/image" Target="../media/image-34-1.png"/><Relationship Id="rId7" Type="http://schemas.openxmlformats.org/officeDocument/2006/relationships/image" Target="../media/image-34-2.png"/><Relationship Id="rId8" Type="http://schemas.openxmlformats.org/officeDocument/2006/relationships/image" Target="../media/image-34-3.png"/><Relationship Id="rId9" Type="http://schemas.openxmlformats.org/officeDocument/2006/relationships/image" Target="../media/image-34-4.png"/><Relationship Id="rId10" Type="http://schemas.openxmlformats.org/officeDocument/2006/relationships/image" Target="../media/image-34-5.png"/><Relationship Id="rId11" Type="http://schemas.openxmlformats.org/officeDocument/2006/relationships/image" Target="../media/image-34-6.png"/><Relationship Id="rId12" Type="http://schemas.openxmlformats.org/officeDocument/2006/relationships/slideLayout" Target="../slideLayouts/slideLayout4.xml"/><Relationship Id="rId13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32.xml"/><Relationship Id="rId3" Type="http://schemas.openxmlformats.org/officeDocument/2006/relationships/slide" Target="slide33.xml"/><Relationship Id="rId4" Type="http://schemas.openxmlformats.org/officeDocument/2006/relationships/slide" Target="slide34.xml"/><Relationship Id="rId5" Type="http://schemas.openxmlformats.org/officeDocument/2006/relationships/slide" Target="slide35.xml"/><Relationship Id="rId9" Type="http://schemas.openxmlformats.org/officeDocument/2006/relationships/slide" Target="slide36.xml"/><Relationship Id="rId6" Type="http://schemas.openxmlformats.org/officeDocument/2006/relationships/image" Target="../media/image-35-1.png"/><Relationship Id="rId7" Type="http://schemas.openxmlformats.org/officeDocument/2006/relationships/image" Target="../media/image-35-2.png"/><Relationship Id="rId8" Type="http://schemas.openxmlformats.org/officeDocument/2006/relationships/image" Target="../media/image-35-3.png"/><Relationship Id="rId10" Type="http://schemas.openxmlformats.org/officeDocument/2006/relationships/slideLayout" Target="../slideLayouts/slideLayout4.xml"/><Relationship Id="rId11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36.xml"/><Relationship Id="rId3" Type="http://schemas.openxmlformats.org/officeDocument/2006/relationships/slide" Target="slide37.xml"/><Relationship Id="rId4" Type="http://schemas.openxmlformats.org/officeDocument/2006/relationships/slide" Target="slide38.xml"/><Relationship Id="rId5" Type="http://schemas.openxmlformats.org/officeDocument/2006/relationships/slide" Target="slide39.xml"/><Relationship Id="rId6" Type="http://schemas.openxmlformats.org/officeDocument/2006/relationships/slideLayout" Target="../slideLayouts/slideLayout4.xml"/><Relationship Id="rId7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36.xml"/><Relationship Id="rId3" Type="http://schemas.openxmlformats.org/officeDocument/2006/relationships/slide" Target="slide37.xml"/><Relationship Id="rId4" Type="http://schemas.openxmlformats.org/officeDocument/2006/relationships/slide" Target="slide38.xml"/><Relationship Id="rId5" Type="http://schemas.openxmlformats.org/officeDocument/2006/relationships/slide" Target="slide39.xml"/><Relationship Id="rId7" Type="http://schemas.openxmlformats.org/officeDocument/2006/relationships/chart" Target="/ppt/charts/chart7.xml"/><Relationship Id="rId6" Type="http://schemas.openxmlformats.org/officeDocument/2006/relationships/image" Target="../media/image-37-1.png"/><Relationship Id="rId8" Type="http://schemas.openxmlformats.org/officeDocument/2006/relationships/slideLayout" Target="../slideLayouts/slideLayout4.xml"/><Relationship Id="rId9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36.xml"/><Relationship Id="rId3" Type="http://schemas.openxmlformats.org/officeDocument/2006/relationships/slide" Target="slide37.xml"/><Relationship Id="rId4" Type="http://schemas.openxmlformats.org/officeDocument/2006/relationships/slide" Target="slide38.xml"/><Relationship Id="rId5" Type="http://schemas.openxmlformats.org/officeDocument/2006/relationships/slide" Target="slide39.xml"/><Relationship Id="rId6" Type="http://schemas.openxmlformats.org/officeDocument/2006/relationships/image" Target="../media/image-38-1.png"/><Relationship Id="rId7" Type="http://schemas.openxmlformats.org/officeDocument/2006/relationships/image" Target="../media/image-38-2.png"/><Relationship Id="rId8" Type="http://schemas.openxmlformats.org/officeDocument/2006/relationships/image" Target="../media/image-38-3.png"/><Relationship Id="rId9" Type="http://schemas.openxmlformats.org/officeDocument/2006/relationships/image" Target="../media/image-38-4.png"/><Relationship Id="rId10" Type="http://schemas.openxmlformats.org/officeDocument/2006/relationships/image" Target="../media/image-38-5.png"/><Relationship Id="rId11" Type="http://schemas.openxmlformats.org/officeDocument/2006/relationships/image" Target="../media/image-38-6.png"/><Relationship Id="rId12" Type="http://schemas.openxmlformats.org/officeDocument/2006/relationships/slideLayout" Target="../slideLayouts/slideLayout4.xml"/><Relationship Id="rId13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36.xml"/><Relationship Id="rId3" Type="http://schemas.openxmlformats.org/officeDocument/2006/relationships/slide" Target="slide37.xml"/><Relationship Id="rId4" Type="http://schemas.openxmlformats.org/officeDocument/2006/relationships/slide" Target="slide38.xml"/><Relationship Id="rId5" Type="http://schemas.openxmlformats.org/officeDocument/2006/relationships/slide" Target="slide39.xml"/><Relationship Id="rId9" Type="http://schemas.openxmlformats.org/officeDocument/2006/relationships/slide" Target="slide40.xml"/><Relationship Id="rId6" Type="http://schemas.openxmlformats.org/officeDocument/2006/relationships/image" Target="../media/image-39-1.png"/><Relationship Id="rId7" Type="http://schemas.openxmlformats.org/officeDocument/2006/relationships/image" Target="../media/image-39-2.png"/><Relationship Id="rId8" Type="http://schemas.openxmlformats.org/officeDocument/2006/relationships/image" Target="../media/image-39-3.png"/><Relationship Id="rId10" Type="http://schemas.openxmlformats.org/officeDocument/2006/relationships/slideLayout" Target="../slideLayouts/slideLayout4.xml"/><Relationship Id="rId11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40.xml"/><Relationship Id="rId3" Type="http://schemas.openxmlformats.org/officeDocument/2006/relationships/slide" Target="slide41.xml"/><Relationship Id="rId4" Type="http://schemas.openxmlformats.org/officeDocument/2006/relationships/slide" Target="slide42.xml"/><Relationship Id="rId5" Type="http://schemas.openxmlformats.org/officeDocument/2006/relationships/slide" Target="slide43.xml"/><Relationship Id="rId6" Type="http://schemas.openxmlformats.org/officeDocument/2006/relationships/slideLayout" Target="../slideLayouts/slideLayout4.xml"/><Relationship Id="rId7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40.xml"/><Relationship Id="rId3" Type="http://schemas.openxmlformats.org/officeDocument/2006/relationships/slide" Target="slide41.xml"/><Relationship Id="rId4" Type="http://schemas.openxmlformats.org/officeDocument/2006/relationships/slide" Target="slide42.xml"/><Relationship Id="rId5" Type="http://schemas.openxmlformats.org/officeDocument/2006/relationships/slide" Target="slide43.xml"/><Relationship Id="rId7" Type="http://schemas.openxmlformats.org/officeDocument/2006/relationships/chart" Target="/ppt/charts/chart8.xml"/><Relationship Id="rId6" Type="http://schemas.openxmlformats.org/officeDocument/2006/relationships/image" Target="../media/image-41-1.png"/><Relationship Id="rId8" Type="http://schemas.openxmlformats.org/officeDocument/2006/relationships/slideLayout" Target="../slideLayouts/slideLayout4.xml"/><Relationship Id="rId9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40.xml"/><Relationship Id="rId3" Type="http://schemas.openxmlformats.org/officeDocument/2006/relationships/slide" Target="slide41.xml"/><Relationship Id="rId4" Type="http://schemas.openxmlformats.org/officeDocument/2006/relationships/slide" Target="slide42.xml"/><Relationship Id="rId5" Type="http://schemas.openxmlformats.org/officeDocument/2006/relationships/slide" Target="slide43.xml"/><Relationship Id="rId6" Type="http://schemas.openxmlformats.org/officeDocument/2006/relationships/image" Target="../media/image-42-1.png"/><Relationship Id="rId7" Type="http://schemas.openxmlformats.org/officeDocument/2006/relationships/image" Target="../media/image-42-2.png"/><Relationship Id="rId8" Type="http://schemas.openxmlformats.org/officeDocument/2006/relationships/image" Target="../media/image-42-3.png"/><Relationship Id="rId9" Type="http://schemas.openxmlformats.org/officeDocument/2006/relationships/image" Target="../media/image-42-4.png"/><Relationship Id="rId10" Type="http://schemas.openxmlformats.org/officeDocument/2006/relationships/image" Target="../media/image-42-5.png"/><Relationship Id="rId11" Type="http://schemas.openxmlformats.org/officeDocument/2006/relationships/image" Target="../media/image-42-6.png"/><Relationship Id="rId12" Type="http://schemas.openxmlformats.org/officeDocument/2006/relationships/slideLayout" Target="../slideLayouts/slideLayout4.xml"/><Relationship Id="rId13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40.xml"/><Relationship Id="rId3" Type="http://schemas.openxmlformats.org/officeDocument/2006/relationships/slide" Target="slide41.xml"/><Relationship Id="rId4" Type="http://schemas.openxmlformats.org/officeDocument/2006/relationships/slide" Target="slide42.xml"/><Relationship Id="rId5" Type="http://schemas.openxmlformats.org/officeDocument/2006/relationships/slide" Target="slide43.xml"/><Relationship Id="rId6" Type="http://schemas.openxmlformats.org/officeDocument/2006/relationships/image" Target="../media/image-43-1.png"/><Relationship Id="rId7" Type="http://schemas.openxmlformats.org/officeDocument/2006/relationships/image" Target="../media/image-43-2.png"/><Relationship Id="rId8" Type="http://schemas.openxmlformats.org/officeDocument/2006/relationships/image" Target="../media/image-43-3.png"/><Relationship Id="rId9" Type="http://schemas.openxmlformats.org/officeDocument/2006/relationships/slideLayout" Target="../slideLayouts/slideLayout4.xml"/><Relationship Id="rId10" Type="http://schemas.openxmlformats.org/officeDocument/2006/relationships/notesSlide" Target="../notesSlides/notesSlide4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188720"/>
            <a:ext cx="8229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spc="300" kern="0" dirty="0">
                <a:solidFill>
                  <a:schemeClr val="accent5"/>
                </a:solidFill>
              </a:rPr>
              <a:t>AQA GCSE PHYSICS  ·  COMBINED SCIENCE: TRILOGY</a:t>
            </a:r>
            <a:endParaRPr lang="en-US" sz="18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548640" y="1737360"/>
            <a:ext cx="78638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54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Required Practicals</a:t>
            </a:r>
            <a:endParaRPr lang="en-US" sz="5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3611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bg2"/>
                </a:solidFill>
              </a:rPr>
              <a:t>Method  •  Sample results  •  Working scientifically  •  Conclusion &amp; improvements</a:t>
            </a:r>
            <a:endParaRPr lang="en-US" sz="1600" dirty="0"/>
          </a:p>
        </p:txBody>
      </p:sp>
      <p:sp>
        <p:nvSpPr>
          <p:cNvPr id="5" name="Button: ALL PRACTICALS  →"/>
          <p:cNvSpPr txBox="1"/>
          <p:nvPr/>
        </p:nvSpPr>
        <p:spPr>
          <a:xfrm>
            <a:off x="548640" y="4480560"/>
            <a:ext cx="3108960" cy="685800"/>
          </a:xfrm>
          <a:prstGeom prst="roundRect">
            <a:avLst>
              <a:gd name="adj" fmla="val 16000"/>
            </a:avLst>
          </a:prstGeom>
          <a:solidFill>
            <a:schemeClr val="accent5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ALL PRACTICALS  →</a:t>
            </a:r>
            <a:endParaRPr lang="en-US" sz="2000" dirty="0"/>
          </a:p>
        </p:txBody>
      </p:sp>
      <p:sp>
        <p:nvSpPr>
          <p:cNvPr id="6" name="Link: ALL PRACTICALS  →">
            <a:hlinkClick r:id="rId1" tooltip="ALL PRACTICALS  →" action="ppaction://hlinksldjump"/>
          </p:cNvPr>
          <p:cNvSpPr/>
          <p:nvPr/>
        </p:nvSpPr>
        <p:spPr>
          <a:xfrm>
            <a:off x="548640" y="4480560"/>
            <a:ext cx="3108960" cy="68580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7" name="Topic tile energy"/>
          <p:cNvSpPr/>
          <p:nvPr/>
        </p:nvSpPr>
        <p:spPr>
          <a:xfrm>
            <a:off x="8778240" y="1188720"/>
            <a:ext cx="1298448" cy="1298448"/>
          </a:xfrm>
          <a:prstGeom prst="roundRect">
            <a:avLst>
              <a:gd name="adj" fmla="val 9859"/>
            </a:avLst>
          </a:prstGeom>
          <a:solidFill>
            <a:schemeClr val="accent1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71432" y="1444752"/>
            <a:ext cx="512064" cy="512064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8778240" y="2029968"/>
            <a:ext cx="129844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Energy</a:t>
            </a:r>
            <a:endParaRPr lang="en-US" sz="1100" dirty="0"/>
          </a:p>
        </p:txBody>
      </p:sp>
      <p:sp>
        <p:nvSpPr>
          <p:cNvPr id="10" name="Topic tile elec"/>
          <p:cNvSpPr/>
          <p:nvPr/>
        </p:nvSpPr>
        <p:spPr>
          <a:xfrm>
            <a:off x="10241280" y="1188720"/>
            <a:ext cx="1298448" cy="1298448"/>
          </a:xfrm>
          <a:prstGeom prst="roundRect">
            <a:avLst>
              <a:gd name="adj" fmla="val 9859"/>
            </a:avLst>
          </a:prstGeom>
          <a:solidFill>
            <a:schemeClr val="accent2"/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34472" y="1444752"/>
            <a:ext cx="512064" cy="512064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10241280" y="2029968"/>
            <a:ext cx="129844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Electricity</a:t>
            </a:r>
            <a:endParaRPr lang="en-US" sz="1100" dirty="0"/>
          </a:p>
        </p:txBody>
      </p:sp>
      <p:sp>
        <p:nvSpPr>
          <p:cNvPr id="13" name="Topic tile particle"/>
          <p:cNvSpPr/>
          <p:nvPr/>
        </p:nvSpPr>
        <p:spPr>
          <a:xfrm>
            <a:off x="8778240" y="2651760"/>
            <a:ext cx="1298448" cy="1298448"/>
          </a:xfrm>
          <a:prstGeom prst="roundRect">
            <a:avLst>
              <a:gd name="adj" fmla="val 9859"/>
            </a:avLst>
          </a:prstGeom>
          <a:solidFill>
            <a:schemeClr val="accent3"/>
          </a:solidFill>
          <a:ln/>
        </p:spPr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71432" y="2907792"/>
            <a:ext cx="512064" cy="512064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8778240" y="3493008"/>
            <a:ext cx="129844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Particle model</a:t>
            </a:r>
            <a:endParaRPr lang="en-US" sz="1100" dirty="0"/>
          </a:p>
        </p:txBody>
      </p:sp>
      <p:sp>
        <p:nvSpPr>
          <p:cNvPr id="16" name="Topic tile forces"/>
          <p:cNvSpPr/>
          <p:nvPr/>
        </p:nvSpPr>
        <p:spPr>
          <a:xfrm>
            <a:off x="10241280" y="2651760"/>
            <a:ext cx="1298448" cy="1298448"/>
          </a:xfrm>
          <a:prstGeom prst="roundRect">
            <a:avLst>
              <a:gd name="adj" fmla="val 9859"/>
            </a:avLst>
          </a:prstGeom>
          <a:solidFill>
            <a:schemeClr val="accent4"/>
          </a:solidFill>
          <a:ln/>
        </p:spPr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34472" y="2907792"/>
            <a:ext cx="512064" cy="512064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10241280" y="3493008"/>
            <a:ext cx="129844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Forces</a:t>
            </a:r>
            <a:endParaRPr lang="en-US" sz="1100" dirty="0"/>
          </a:p>
        </p:txBody>
      </p:sp>
      <p:sp>
        <p:nvSpPr>
          <p:cNvPr id="19" name="Topic tile waves"/>
          <p:cNvSpPr/>
          <p:nvPr/>
        </p:nvSpPr>
        <p:spPr>
          <a:xfrm>
            <a:off x="8778240" y="4114800"/>
            <a:ext cx="1298448" cy="1298448"/>
          </a:xfrm>
          <a:prstGeom prst="roundRect">
            <a:avLst>
              <a:gd name="adj" fmla="val 9859"/>
            </a:avLst>
          </a:prstGeom>
          <a:solidFill>
            <a:schemeClr val="accent6"/>
          </a:solidFill>
          <a:ln/>
        </p:spPr>
      </p:sp>
      <p:pic>
        <p:nvPicPr>
          <p:cNvPr id="20" name="Image 4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71432" y="4370832"/>
            <a:ext cx="512064" cy="512064"/>
          </a:xfrm>
          <a:prstGeom prst="rect">
            <a:avLst/>
          </a:prstGeom>
        </p:spPr>
      </p:pic>
      <p:sp>
        <p:nvSpPr>
          <p:cNvPr id="21" name="Text 14"/>
          <p:cNvSpPr txBox="1"/>
          <p:nvPr/>
        </p:nvSpPr>
        <p:spPr>
          <a:xfrm>
            <a:off x="8778240" y="4956048"/>
            <a:ext cx="129844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Waves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8686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 required practicals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97280"/>
            <a:ext cx="8686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bg2"/>
                </a:solidFill>
              </a:rPr>
              <a:t>Tap a practical to open it.   </a:t>
            </a:r>
            <a:pPr indent="0" marL="0">
              <a:buNone/>
            </a:pPr>
            <a:r>
              <a:rPr lang="en-US" sz="1500" b="1" dirty="0">
                <a:solidFill>
                  <a:schemeClr val="accent5"/>
                </a:solidFill>
              </a:rPr>
              <a:t>PHYSICS ONLY</a:t>
            </a:r>
            <a:pPr indent="0" marL="0">
              <a:buNone/>
            </a:pPr>
            <a:r>
              <a:rPr lang="en-US" sz="1500" dirty="0">
                <a:solidFill>
                  <a:schemeClr val="bg2"/>
                </a:solidFill>
              </a:rPr>
              <a:t> = not done in Combined Science.</a:t>
            </a:r>
            <a:endParaRPr lang="en-US" sz="1500" dirty="0"/>
          </a:p>
        </p:txBody>
      </p:sp>
      <p:sp>
        <p:nvSpPr>
          <p:cNvPr id="4" name="Button: KEY WORDS  →"/>
          <p:cNvSpPr txBox="1"/>
          <p:nvPr/>
        </p:nvSpPr>
        <p:spPr>
          <a:xfrm>
            <a:off x="9692640" y="502920"/>
            <a:ext cx="1947672" cy="457200"/>
          </a:xfrm>
          <a:prstGeom prst="roundRect">
            <a:avLst>
              <a:gd name="adj" fmla="val 24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KEY WORDS  →</a:t>
            </a:r>
            <a:endParaRPr lang="en-US" sz="1200" dirty="0"/>
          </a:p>
        </p:txBody>
      </p:sp>
      <p:sp>
        <p:nvSpPr>
          <p:cNvPr id="5" name="Link: KEY WORDS  →">
            <a:hlinkClick r:id="rId1" tooltip="KEY WORDS  →" action="ppaction://hlinksldjump"/>
          </p:cNvPr>
          <p:cNvSpPr/>
          <p:nvPr/>
        </p:nvSpPr>
        <p:spPr>
          <a:xfrm>
            <a:off x="9692640" y="502920"/>
            <a:ext cx="1947672" cy="45720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6" name="Practical tile 1"/>
          <p:cNvSpPr/>
          <p:nvPr/>
        </p:nvSpPr>
        <p:spPr>
          <a:xfrm>
            <a:off x="548640" y="1627632"/>
            <a:ext cx="5410048" cy="841248"/>
          </a:xfrm>
          <a:prstGeom prst="roundRect">
            <a:avLst>
              <a:gd name="adj" fmla="val 15217"/>
            </a:avLst>
          </a:prstGeom>
          <a:solidFill>
            <a:schemeClr val="tx2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685800" y="1755648"/>
            <a:ext cx="585216" cy="585216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1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417320" y="1700784"/>
            <a:ext cx="440420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Specific heat capacity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1417320" y="2103120"/>
            <a:ext cx="44042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PHYSICS RP1</a:t>
            </a:r>
            <a:pPr indent="0" marL="0">
              <a:buNone/>
            </a:pPr>
            <a:r>
              <a:rPr lang="en-US" sz="1200" dirty="0">
                <a:solidFill>
                  <a:schemeClr val="bg2"/>
                </a:solidFill>
              </a:rPr>
              <a:t>   |   </a:t>
            </a:r>
            <a:pPr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COMBINED SCIENCE RP14</a:t>
            </a:r>
            <a:pPr indent="0" marL="0">
              <a:buNone/>
            </a:pPr>
            <a:r>
              <a:rPr lang="en-US" sz="1200" dirty="0">
                <a:solidFill>
                  <a:schemeClr val="bg2"/>
                </a:solidFill>
              </a:rPr>
              <a:t>   |   PAPER 1</a:t>
            </a:r>
            <a:endParaRPr lang="en-US" sz="1200" dirty="0"/>
          </a:p>
        </p:txBody>
      </p:sp>
      <p:sp>
        <p:nvSpPr>
          <p:cNvPr id="10" name="Link: Specific heat capacity">
            <a:hlinkClick r:id="rId2" tooltip="Specific heat capacity" action="ppaction://hlinksldjump"/>
          </p:cNvPr>
          <p:cNvSpPr/>
          <p:nvPr/>
        </p:nvSpPr>
        <p:spPr>
          <a:xfrm>
            <a:off x="548640" y="1627632"/>
            <a:ext cx="5410048" cy="84124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1" name="Practical tile 2"/>
          <p:cNvSpPr/>
          <p:nvPr/>
        </p:nvSpPr>
        <p:spPr>
          <a:xfrm>
            <a:off x="6233008" y="1627632"/>
            <a:ext cx="5410048" cy="841248"/>
          </a:xfrm>
          <a:prstGeom prst="roundRect">
            <a:avLst>
              <a:gd name="adj" fmla="val 15217"/>
            </a:avLst>
          </a:prstGeom>
          <a:solidFill>
            <a:schemeClr val="tx2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6370168" y="1755648"/>
            <a:ext cx="585216" cy="585216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2</a:t>
            </a:r>
            <a:endParaRPr lang="en-US" sz="2200" dirty="0"/>
          </a:p>
        </p:txBody>
      </p:sp>
      <p:sp>
        <p:nvSpPr>
          <p:cNvPr id="13" name="Text 11"/>
          <p:cNvSpPr txBox="1"/>
          <p:nvPr/>
        </p:nvSpPr>
        <p:spPr>
          <a:xfrm>
            <a:off x="7101688" y="1700784"/>
            <a:ext cx="440420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Thermal insulation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7101688" y="2103120"/>
            <a:ext cx="44042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PHYSICS RP2</a:t>
            </a:r>
            <a:pPr indent="0" marL="0">
              <a:buNone/>
            </a:pPr>
            <a:r>
              <a:rPr lang="en-US" sz="1200" dirty="0">
                <a:solidFill>
                  <a:schemeClr val="bg2"/>
                </a:solidFill>
              </a:rPr>
              <a:t>   |   </a:t>
            </a:r>
            <a:pPr indent="0" marL="0">
              <a:buNone/>
            </a:pPr>
            <a:r>
              <a:rPr lang="en-US" sz="1200" b="1" dirty="0">
                <a:solidFill>
                  <a:schemeClr val="accent5"/>
                </a:solidFill>
              </a:rPr>
              <a:t>PHYSICS ONLY</a:t>
            </a:r>
            <a:pPr indent="0" marL="0">
              <a:buNone/>
            </a:pPr>
            <a:r>
              <a:rPr lang="en-US" sz="1200" dirty="0">
                <a:solidFill>
                  <a:schemeClr val="bg2"/>
                </a:solidFill>
              </a:rPr>
              <a:t>   |   PAPER 1</a:t>
            </a:r>
            <a:endParaRPr lang="en-US" sz="1200" dirty="0"/>
          </a:p>
        </p:txBody>
      </p:sp>
      <p:sp>
        <p:nvSpPr>
          <p:cNvPr id="15" name="Link: Thermal insulation">
            <a:hlinkClick r:id="rId3" tooltip="Thermal insulation" action="ppaction://hlinksldjump"/>
          </p:cNvPr>
          <p:cNvSpPr/>
          <p:nvPr/>
        </p:nvSpPr>
        <p:spPr>
          <a:xfrm>
            <a:off x="6233008" y="1627632"/>
            <a:ext cx="5410048" cy="84124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6" name="Practical tile 3"/>
          <p:cNvSpPr/>
          <p:nvPr/>
        </p:nvSpPr>
        <p:spPr>
          <a:xfrm>
            <a:off x="548640" y="2578608"/>
            <a:ext cx="5410048" cy="841248"/>
          </a:xfrm>
          <a:prstGeom prst="roundRect">
            <a:avLst>
              <a:gd name="adj" fmla="val 15217"/>
            </a:avLst>
          </a:prstGeom>
          <a:solidFill>
            <a:schemeClr val="tx2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685800" y="2706624"/>
            <a:ext cx="585216" cy="585216"/>
          </a:xfrm>
          <a:prstGeom prst="ellipse">
            <a:avLst/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3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1417320" y="2651760"/>
            <a:ext cx="440420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Resistance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1417320" y="3054096"/>
            <a:ext cx="44042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2"/>
                </a:solidFill>
              </a:rPr>
              <a:t>PHYSICS RP3</a:t>
            </a:r>
            <a:pPr indent="0" marL="0">
              <a:buNone/>
            </a:pPr>
            <a:r>
              <a:rPr lang="en-US" sz="1200" dirty="0">
                <a:solidFill>
                  <a:schemeClr val="bg2"/>
                </a:solidFill>
              </a:rPr>
              <a:t>   |   </a:t>
            </a:r>
            <a:pPr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COMBINED SCIENCE RP15</a:t>
            </a:r>
            <a:pPr indent="0" marL="0">
              <a:buNone/>
            </a:pPr>
            <a:r>
              <a:rPr lang="en-US" sz="1200" dirty="0">
                <a:solidFill>
                  <a:schemeClr val="bg2"/>
                </a:solidFill>
              </a:rPr>
              <a:t>   |   PAPER 1</a:t>
            </a:r>
            <a:endParaRPr lang="en-US" sz="1200" dirty="0"/>
          </a:p>
        </p:txBody>
      </p:sp>
      <p:sp>
        <p:nvSpPr>
          <p:cNvPr id="20" name="Link: Resistance">
            <a:hlinkClick r:id="rId4" tooltip="Resistance" action="ppaction://hlinksldjump"/>
          </p:cNvPr>
          <p:cNvSpPr/>
          <p:nvPr/>
        </p:nvSpPr>
        <p:spPr>
          <a:xfrm>
            <a:off x="548640" y="2578608"/>
            <a:ext cx="5410048" cy="84124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21" name="Practical tile 4"/>
          <p:cNvSpPr/>
          <p:nvPr/>
        </p:nvSpPr>
        <p:spPr>
          <a:xfrm>
            <a:off x="6233008" y="2578608"/>
            <a:ext cx="5410048" cy="841248"/>
          </a:xfrm>
          <a:prstGeom prst="roundRect">
            <a:avLst>
              <a:gd name="adj" fmla="val 15217"/>
            </a:avLst>
          </a:prstGeom>
          <a:solidFill>
            <a:schemeClr val="tx2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6370168" y="2706624"/>
            <a:ext cx="585216" cy="585216"/>
          </a:xfrm>
          <a:prstGeom prst="ellipse">
            <a:avLst/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4</a:t>
            </a:r>
            <a:endParaRPr lang="en-US" sz="2200" dirty="0"/>
          </a:p>
        </p:txBody>
      </p:sp>
      <p:sp>
        <p:nvSpPr>
          <p:cNvPr id="23" name="Text 21"/>
          <p:cNvSpPr txBox="1"/>
          <p:nvPr/>
        </p:nvSpPr>
        <p:spPr>
          <a:xfrm>
            <a:off x="7101688" y="2651760"/>
            <a:ext cx="440420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I–V characteristics</a:t>
            </a:r>
            <a:endParaRPr lang="en-US" sz="1800" dirty="0"/>
          </a:p>
        </p:txBody>
      </p:sp>
      <p:sp>
        <p:nvSpPr>
          <p:cNvPr id="24" name="Text 22"/>
          <p:cNvSpPr txBox="1"/>
          <p:nvPr/>
        </p:nvSpPr>
        <p:spPr>
          <a:xfrm>
            <a:off x="7101688" y="3054096"/>
            <a:ext cx="44042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2"/>
                </a:solidFill>
              </a:rPr>
              <a:t>PHYSICS RP4</a:t>
            </a:r>
            <a:pPr indent="0" marL="0">
              <a:buNone/>
            </a:pPr>
            <a:r>
              <a:rPr lang="en-US" sz="1200" dirty="0">
                <a:solidFill>
                  <a:schemeClr val="bg2"/>
                </a:solidFill>
              </a:rPr>
              <a:t>   |   </a:t>
            </a:r>
            <a:pPr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COMBINED SCIENCE RP16</a:t>
            </a:r>
            <a:pPr indent="0" marL="0">
              <a:buNone/>
            </a:pPr>
            <a:r>
              <a:rPr lang="en-US" sz="1200" dirty="0">
                <a:solidFill>
                  <a:schemeClr val="bg2"/>
                </a:solidFill>
              </a:rPr>
              <a:t>   |   PAPER 1</a:t>
            </a:r>
            <a:endParaRPr lang="en-US" sz="1200" dirty="0"/>
          </a:p>
        </p:txBody>
      </p:sp>
      <p:sp>
        <p:nvSpPr>
          <p:cNvPr id="25" name="Link: I–V characteristics">
            <a:hlinkClick r:id="rId5" tooltip="I–V characteristics" action="ppaction://hlinksldjump"/>
          </p:cNvPr>
          <p:cNvSpPr/>
          <p:nvPr/>
        </p:nvSpPr>
        <p:spPr>
          <a:xfrm>
            <a:off x="6233008" y="2578608"/>
            <a:ext cx="5410048" cy="84124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26" name="Practical tile 5"/>
          <p:cNvSpPr/>
          <p:nvPr/>
        </p:nvSpPr>
        <p:spPr>
          <a:xfrm>
            <a:off x="548640" y="3529584"/>
            <a:ext cx="5410048" cy="841248"/>
          </a:xfrm>
          <a:prstGeom prst="roundRect">
            <a:avLst>
              <a:gd name="adj" fmla="val 15217"/>
            </a:avLst>
          </a:prstGeom>
          <a:solidFill>
            <a:schemeClr val="tx2"/>
          </a:solidFill>
          <a:ln/>
        </p:spPr>
      </p:sp>
      <p:sp>
        <p:nvSpPr>
          <p:cNvPr id="27" name="Text 25"/>
          <p:cNvSpPr txBox="1"/>
          <p:nvPr/>
        </p:nvSpPr>
        <p:spPr>
          <a:xfrm>
            <a:off x="685800" y="3657600"/>
            <a:ext cx="585216" cy="585216"/>
          </a:xfrm>
          <a:prstGeom prst="ellipse">
            <a:avLst/>
          </a:prstGeom>
          <a:solidFill>
            <a:schemeClr val="accent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5</a:t>
            </a:r>
            <a:endParaRPr lang="en-US" sz="2200" dirty="0"/>
          </a:p>
        </p:txBody>
      </p:sp>
      <p:sp>
        <p:nvSpPr>
          <p:cNvPr id="28" name="Text 26"/>
          <p:cNvSpPr txBox="1"/>
          <p:nvPr/>
        </p:nvSpPr>
        <p:spPr>
          <a:xfrm>
            <a:off x="1417320" y="3602736"/>
            <a:ext cx="440420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Density</a:t>
            </a:r>
            <a:endParaRPr lang="en-US" sz="1800" dirty="0"/>
          </a:p>
        </p:txBody>
      </p:sp>
      <p:sp>
        <p:nvSpPr>
          <p:cNvPr id="29" name="Text 27"/>
          <p:cNvSpPr txBox="1"/>
          <p:nvPr/>
        </p:nvSpPr>
        <p:spPr>
          <a:xfrm>
            <a:off x="1417320" y="4005072"/>
            <a:ext cx="44042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3"/>
                </a:solidFill>
              </a:rPr>
              <a:t>PHYSICS RP5</a:t>
            </a:r>
            <a:pPr indent="0" marL="0">
              <a:buNone/>
            </a:pPr>
            <a:r>
              <a:rPr lang="en-US" sz="1200" dirty="0">
                <a:solidFill>
                  <a:schemeClr val="bg2"/>
                </a:solidFill>
              </a:rPr>
              <a:t>   |   </a:t>
            </a:r>
            <a:pPr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COMBINED SCIENCE RP17</a:t>
            </a:r>
            <a:pPr indent="0" marL="0">
              <a:buNone/>
            </a:pPr>
            <a:r>
              <a:rPr lang="en-US" sz="1200" dirty="0">
                <a:solidFill>
                  <a:schemeClr val="bg2"/>
                </a:solidFill>
              </a:rPr>
              <a:t>   |   PAPER 1</a:t>
            </a:r>
            <a:endParaRPr lang="en-US" sz="1200" dirty="0"/>
          </a:p>
        </p:txBody>
      </p:sp>
      <p:sp>
        <p:nvSpPr>
          <p:cNvPr id="30" name="Link: Density">
            <a:hlinkClick r:id="rId6" tooltip="Density" action="ppaction://hlinksldjump"/>
          </p:cNvPr>
          <p:cNvSpPr/>
          <p:nvPr/>
        </p:nvSpPr>
        <p:spPr>
          <a:xfrm>
            <a:off x="548640" y="3529584"/>
            <a:ext cx="5410048" cy="84124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31" name="Practical tile 6"/>
          <p:cNvSpPr/>
          <p:nvPr/>
        </p:nvSpPr>
        <p:spPr>
          <a:xfrm>
            <a:off x="6233008" y="3529584"/>
            <a:ext cx="5410048" cy="841248"/>
          </a:xfrm>
          <a:prstGeom prst="roundRect">
            <a:avLst>
              <a:gd name="adj" fmla="val 15217"/>
            </a:avLst>
          </a:prstGeom>
          <a:solidFill>
            <a:schemeClr val="tx2"/>
          </a:solidFill>
          <a:ln/>
        </p:spPr>
      </p:sp>
      <p:sp>
        <p:nvSpPr>
          <p:cNvPr id="32" name="Text 30"/>
          <p:cNvSpPr txBox="1"/>
          <p:nvPr/>
        </p:nvSpPr>
        <p:spPr>
          <a:xfrm>
            <a:off x="6370168" y="3657600"/>
            <a:ext cx="585216" cy="585216"/>
          </a:xfrm>
          <a:prstGeom prst="ellipse">
            <a:avLst/>
          </a:prstGeom>
          <a:solidFill>
            <a:schemeClr val="accent4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6</a:t>
            </a:r>
            <a:endParaRPr lang="en-US" sz="2200" dirty="0"/>
          </a:p>
        </p:txBody>
      </p:sp>
      <p:sp>
        <p:nvSpPr>
          <p:cNvPr id="33" name="Text 31"/>
          <p:cNvSpPr txBox="1"/>
          <p:nvPr/>
        </p:nvSpPr>
        <p:spPr>
          <a:xfrm>
            <a:off x="7101688" y="3602736"/>
            <a:ext cx="440420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Force and extension</a:t>
            </a:r>
            <a:endParaRPr lang="en-US" sz="1800" dirty="0"/>
          </a:p>
        </p:txBody>
      </p:sp>
      <p:sp>
        <p:nvSpPr>
          <p:cNvPr id="34" name="Text 32"/>
          <p:cNvSpPr txBox="1"/>
          <p:nvPr/>
        </p:nvSpPr>
        <p:spPr>
          <a:xfrm>
            <a:off x="7101688" y="4005072"/>
            <a:ext cx="44042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4"/>
                </a:solidFill>
              </a:rPr>
              <a:t>PHYSICS RP6</a:t>
            </a:r>
            <a:pPr indent="0" marL="0">
              <a:buNone/>
            </a:pPr>
            <a:r>
              <a:rPr lang="en-US" sz="1200" dirty="0">
                <a:solidFill>
                  <a:schemeClr val="bg2"/>
                </a:solidFill>
              </a:rPr>
              <a:t>   |   </a:t>
            </a:r>
            <a:pPr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COMBINED SCIENCE RP18</a:t>
            </a:r>
            <a:pPr indent="0" marL="0">
              <a:buNone/>
            </a:pPr>
            <a:r>
              <a:rPr lang="en-US" sz="1200" dirty="0">
                <a:solidFill>
                  <a:schemeClr val="bg2"/>
                </a:solidFill>
              </a:rPr>
              <a:t>   |   PAPER 2</a:t>
            </a:r>
            <a:endParaRPr lang="en-US" sz="1200" dirty="0"/>
          </a:p>
        </p:txBody>
      </p:sp>
      <p:sp>
        <p:nvSpPr>
          <p:cNvPr id="35" name="Link: Force and extension">
            <a:hlinkClick r:id="rId7" tooltip="Force and extension" action="ppaction://hlinksldjump"/>
          </p:cNvPr>
          <p:cNvSpPr/>
          <p:nvPr/>
        </p:nvSpPr>
        <p:spPr>
          <a:xfrm>
            <a:off x="6233008" y="3529584"/>
            <a:ext cx="5410048" cy="84124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36" name="Practical tile 7"/>
          <p:cNvSpPr/>
          <p:nvPr/>
        </p:nvSpPr>
        <p:spPr>
          <a:xfrm>
            <a:off x="548640" y="4480560"/>
            <a:ext cx="5410048" cy="841248"/>
          </a:xfrm>
          <a:prstGeom prst="roundRect">
            <a:avLst>
              <a:gd name="adj" fmla="val 15217"/>
            </a:avLst>
          </a:prstGeom>
          <a:solidFill>
            <a:schemeClr val="tx2"/>
          </a:solidFill>
          <a:ln/>
        </p:spPr>
      </p:sp>
      <p:sp>
        <p:nvSpPr>
          <p:cNvPr id="37" name="Text 35"/>
          <p:cNvSpPr txBox="1"/>
          <p:nvPr/>
        </p:nvSpPr>
        <p:spPr>
          <a:xfrm>
            <a:off x="685800" y="4608576"/>
            <a:ext cx="585216" cy="585216"/>
          </a:xfrm>
          <a:prstGeom prst="ellipse">
            <a:avLst/>
          </a:prstGeom>
          <a:solidFill>
            <a:schemeClr val="accent4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7</a:t>
            </a:r>
            <a:endParaRPr lang="en-US" sz="2200" dirty="0"/>
          </a:p>
        </p:txBody>
      </p:sp>
      <p:sp>
        <p:nvSpPr>
          <p:cNvPr id="38" name="Text 36"/>
          <p:cNvSpPr txBox="1"/>
          <p:nvPr/>
        </p:nvSpPr>
        <p:spPr>
          <a:xfrm>
            <a:off x="1417320" y="4553712"/>
            <a:ext cx="440420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Acceleration</a:t>
            </a:r>
            <a:endParaRPr lang="en-US" sz="1800" dirty="0"/>
          </a:p>
        </p:txBody>
      </p:sp>
      <p:sp>
        <p:nvSpPr>
          <p:cNvPr id="39" name="Text 37"/>
          <p:cNvSpPr txBox="1"/>
          <p:nvPr/>
        </p:nvSpPr>
        <p:spPr>
          <a:xfrm>
            <a:off x="1417320" y="4956048"/>
            <a:ext cx="44042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4"/>
                </a:solidFill>
              </a:rPr>
              <a:t>PHYSICS RP7</a:t>
            </a:r>
            <a:pPr indent="0" marL="0">
              <a:buNone/>
            </a:pPr>
            <a:r>
              <a:rPr lang="en-US" sz="1200" dirty="0">
                <a:solidFill>
                  <a:schemeClr val="bg2"/>
                </a:solidFill>
              </a:rPr>
              <a:t>   |   </a:t>
            </a:r>
            <a:pPr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COMBINED SCIENCE RP19</a:t>
            </a:r>
            <a:pPr indent="0" marL="0">
              <a:buNone/>
            </a:pPr>
            <a:r>
              <a:rPr lang="en-US" sz="1200" dirty="0">
                <a:solidFill>
                  <a:schemeClr val="bg2"/>
                </a:solidFill>
              </a:rPr>
              <a:t>   |   PAPER 2</a:t>
            </a:r>
            <a:endParaRPr lang="en-US" sz="1200" dirty="0"/>
          </a:p>
        </p:txBody>
      </p:sp>
      <p:sp>
        <p:nvSpPr>
          <p:cNvPr id="40" name="Link: Acceleration">
            <a:hlinkClick r:id="rId8" tooltip="Acceleration" action="ppaction://hlinksldjump"/>
          </p:cNvPr>
          <p:cNvSpPr/>
          <p:nvPr/>
        </p:nvSpPr>
        <p:spPr>
          <a:xfrm>
            <a:off x="548640" y="4480560"/>
            <a:ext cx="5410048" cy="84124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41" name="Practical tile 8"/>
          <p:cNvSpPr/>
          <p:nvPr/>
        </p:nvSpPr>
        <p:spPr>
          <a:xfrm>
            <a:off x="6233008" y="4480560"/>
            <a:ext cx="5410048" cy="841248"/>
          </a:xfrm>
          <a:prstGeom prst="roundRect">
            <a:avLst>
              <a:gd name="adj" fmla="val 15217"/>
            </a:avLst>
          </a:prstGeom>
          <a:solidFill>
            <a:schemeClr val="tx2"/>
          </a:solidFill>
          <a:ln/>
        </p:spPr>
      </p:sp>
      <p:sp>
        <p:nvSpPr>
          <p:cNvPr id="42" name="Text 40"/>
          <p:cNvSpPr txBox="1"/>
          <p:nvPr/>
        </p:nvSpPr>
        <p:spPr>
          <a:xfrm>
            <a:off x="6370168" y="4608576"/>
            <a:ext cx="585216" cy="585216"/>
          </a:xfrm>
          <a:prstGeom prst="ellipse">
            <a:avLst/>
          </a:prstGeom>
          <a:solidFill>
            <a:schemeClr val="accent6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8</a:t>
            </a:r>
            <a:endParaRPr lang="en-US" sz="2200" dirty="0"/>
          </a:p>
        </p:txBody>
      </p:sp>
      <p:sp>
        <p:nvSpPr>
          <p:cNvPr id="43" name="Text 41"/>
          <p:cNvSpPr txBox="1"/>
          <p:nvPr/>
        </p:nvSpPr>
        <p:spPr>
          <a:xfrm>
            <a:off x="7101688" y="4553712"/>
            <a:ext cx="440420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Waves</a:t>
            </a:r>
            <a:endParaRPr lang="en-US" sz="1800" dirty="0"/>
          </a:p>
        </p:txBody>
      </p:sp>
      <p:sp>
        <p:nvSpPr>
          <p:cNvPr id="44" name="Text 42"/>
          <p:cNvSpPr txBox="1"/>
          <p:nvPr/>
        </p:nvSpPr>
        <p:spPr>
          <a:xfrm>
            <a:off x="7101688" y="4956048"/>
            <a:ext cx="44042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6"/>
                </a:solidFill>
              </a:rPr>
              <a:t>PHYSICS RP8</a:t>
            </a:r>
            <a:pPr indent="0" marL="0">
              <a:buNone/>
            </a:pPr>
            <a:r>
              <a:rPr lang="en-US" sz="1200" dirty="0">
                <a:solidFill>
                  <a:schemeClr val="bg2"/>
                </a:solidFill>
              </a:rPr>
              <a:t>   |   </a:t>
            </a:r>
            <a:pPr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COMBINED SCIENCE RP20</a:t>
            </a:r>
            <a:pPr indent="0" marL="0">
              <a:buNone/>
            </a:pPr>
            <a:r>
              <a:rPr lang="en-US" sz="1200" dirty="0">
                <a:solidFill>
                  <a:schemeClr val="bg2"/>
                </a:solidFill>
              </a:rPr>
              <a:t>   |   PAPER 2</a:t>
            </a:r>
            <a:endParaRPr lang="en-US" sz="1200" dirty="0"/>
          </a:p>
        </p:txBody>
      </p:sp>
      <p:sp>
        <p:nvSpPr>
          <p:cNvPr id="45" name="Link: Waves">
            <a:hlinkClick r:id="rId9" tooltip="Waves" action="ppaction://hlinksldjump"/>
          </p:cNvPr>
          <p:cNvSpPr/>
          <p:nvPr/>
        </p:nvSpPr>
        <p:spPr>
          <a:xfrm>
            <a:off x="6233008" y="4480560"/>
            <a:ext cx="5410048" cy="84124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46" name="Practical tile 9"/>
          <p:cNvSpPr/>
          <p:nvPr/>
        </p:nvSpPr>
        <p:spPr>
          <a:xfrm>
            <a:off x="548640" y="5431536"/>
            <a:ext cx="5410048" cy="841248"/>
          </a:xfrm>
          <a:prstGeom prst="roundRect">
            <a:avLst>
              <a:gd name="adj" fmla="val 15217"/>
            </a:avLst>
          </a:prstGeom>
          <a:solidFill>
            <a:schemeClr val="tx2"/>
          </a:solidFill>
          <a:ln/>
        </p:spPr>
      </p:sp>
      <p:sp>
        <p:nvSpPr>
          <p:cNvPr id="47" name="Text 45"/>
          <p:cNvSpPr txBox="1"/>
          <p:nvPr/>
        </p:nvSpPr>
        <p:spPr>
          <a:xfrm>
            <a:off x="685800" y="5559552"/>
            <a:ext cx="585216" cy="585216"/>
          </a:xfrm>
          <a:prstGeom prst="ellipse">
            <a:avLst/>
          </a:prstGeom>
          <a:solidFill>
            <a:schemeClr val="accent6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9</a:t>
            </a:r>
            <a:endParaRPr lang="en-US" sz="2200" dirty="0"/>
          </a:p>
        </p:txBody>
      </p:sp>
      <p:sp>
        <p:nvSpPr>
          <p:cNvPr id="48" name="Text 46"/>
          <p:cNvSpPr txBox="1"/>
          <p:nvPr/>
        </p:nvSpPr>
        <p:spPr>
          <a:xfrm>
            <a:off x="1417320" y="5504688"/>
            <a:ext cx="440420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Light: reflection and refraction</a:t>
            </a:r>
            <a:endParaRPr lang="en-US" sz="1800" dirty="0"/>
          </a:p>
        </p:txBody>
      </p:sp>
      <p:sp>
        <p:nvSpPr>
          <p:cNvPr id="49" name="Text 47"/>
          <p:cNvSpPr txBox="1"/>
          <p:nvPr/>
        </p:nvSpPr>
        <p:spPr>
          <a:xfrm>
            <a:off x="1417320" y="5907024"/>
            <a:ext cx="44042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6"/>
                </a:solidFill>
              </a:rPr>
              <a:t>PHYSICS RP9</a:t>
            </a:r>
            <a:pPr indent="0" marL="0">
              <a:buNone/>
            </a:pPr>
            <a:r>
              <a:rPr lang="en-US" sz="1200" dirty="0">
                <a:solidFill>
                  <a:schemeClr val="bg2"/>
                </a:solidFill>
              </a:rPr>
              <a:t>   |   </a:t>
            </a:r>
            <a:pPr indent="0" marL="0">
              <a:buNone/>
            </a:pPr>
            <a:r>
              <a:rPr lang="en-US" sz="1200" b="1" dirty="0">
                <a:solidFill>
                  <a:schemeClr val="accent5"/>
                </a:solidFill>
              </a:rPr>
              <a:t>PHYSICS ONLY</a:t>
            </a:r>
            <a:pPr indent="0" marL="0">
              <a:buNone/>
            </a:pPr>
            <a:r>
              <a:rPr lang="en-US" sz="1200" dirty="0">
                <a:solidFill>
                  <a:schemeClr val="bg2"/>
                </a:solidFill>
              </a:rPr>
              <a:t>   |   PAPER 2</a:t>
            </a:r>
            <a:endParaRPr lang="en-US" sz="1200" dirty="0"/>
          </a:p>
        </p:txBody>
      </p:sp>
      <p:sp>
        <p:nvSpPr>
          <p:cNvPr id="50" name="Link: Light: reflection and refraction">
            <a:hlinkClick r:id="rId10" tooltip="Light: reflection and refraction" action="ppaction://hlinksldjump"/>
          </p:cNvPr>
          <p:cNvSpPr/>
          <p:nvPr/>
        </p:nvSpPr>
        <p:spPr>
          <a:xfrm>
            <a:off x="548640" y="5431536"/>
            <a:ext cx="5410048" cy="84124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51" name="Practical tile 10"/>
          <p:cNvSpPr/>
          <p:nvPr/>
        </p:nvSpPr>
        <p:spPr>
          <a:xfrm>
            <a:off x="6233008" y="5431536"/>
            <a:ext cx="5410048" cy="841248"/>
          </a:xfrm>
          <a:prstGeom prst="roundRect">
            <a:avLst>
              <a:gd name="adj" fmla="val 15217"/>
            </a:avLst>
          </a:prstGeom>
          <a:solidFill>
            <a:schemeClr val="tx2"/>
          </a:solidFill>
          <a:ln/>
        </p:spPr>
      </p:sp>
      <p:sp>
        <p:nvSpPr>
          <p:cNvPr id="52" name="Text 50"/>
          <p:cNvSpPr txBox="1"/>
          <p:nvPr/>
        </p:nvSpPr>
        <p:spPr>
          <a:xfrm>
            <a:off x="6370168" y="5559552"/>
            <a:ext cx="585216" cy="585216"/>
          </a:xfrm>
          <a:prstGeom prst="ellipse">
            <a:avLst/>
          </a:prstGeom>
          <a:solidFill>
            <a:schemeClr val="accent6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10</a:t>
            </a:r>
            <a:endParaRPr lang="en-US" sz="2200" dirty="0"/>
          </a:p>
        </p:txBody>
      </p:sp>
      <p:sp>
        <p:nvSpPr>
          <p:cNvPr id="53" name="Text 51"/>
          <p:cNvSpPr txBox="1"/>
          <p:nvPr/>
        </p:nvSpPr>
        <p:spPr>
          <a:xfrm>
            <a:off x="7101688" y="5504688"/>
            <a:ext cx="440420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Infrared radiation</a:t>
            </a:r>
            <a:endParaRPr lang="en-US" sz="1800" dirty="0"/>
          </a:p>
        </p:txBody>
      </p:sp>
      <p:sp>
        <p:nvSpPr>
          <p:cNvPr id="54" name="Text 52"/>
          <p:cNvSpPr txBox="1"/>
          <p:nvPr/>
        </p:nvSpPr>
        <p:spPr>
          <a:xfrm>
            <a:off x="7101688" y="5907024"/>
            <a:ext cx="44042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6"/>
                </a:solidFill>
              </a:rPr>
              <a:t>PHYSICS RP10</a:t>
            </a:r>
            <a:pPr indent="0" marL="0">
              <a:buNone/>
            </a:pPr>
            <a:r>
              <a:rPr lang="en-US" sz="1200" dirty="0">
                <a:solidFill>
                  <a:schemeClr val="bg2"/>
                </a:solidFill>
              </a:rPr>
              <a:t>   |   </a:t>
            </a:r>
            <a:pPr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COMBINED SCIENCE RP21</a:t>
            </a:r>
            <a:pPr indent="0" marL="0">
              <a:buNone/>
            </a:pPr>
            <a:r>
              <a:rPr lang="en-US" sz="1200" dirty="0">
                <a:solidFill>
                  <a:schemeClr val="bg2"/>
                </a:solidFill>
              </a:rPr>
              <a:t>   |   PAPER 2</a:t>
            </a:r>
            <a:endParaRPr lang="en-US" sz="1200" dirty="0"/>
          </a:p>
        </p:txBody>
      </p:sp>
      <p:sp>
        <p:nvSpPr>
          <p:cNvPr id="55" name="Link: Infrared radiation">
            <a:hlinkClick r:id="rId11" tooltip="Infrared radiation" action="ppaction://hlinksldjump"/>
          </p:cNvPr>
          <p:cNvSpPr/>
          <p:nvPr/>
        </p:nvSpPr>
        <p:spPr>
          <a:xfrm>
            <a:off x="6233008" y="5431536"/>
            <a:ext cx="5410048" cy="84124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4465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B4BED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65760"/>
            <a:ext cx="8686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Working scientifically: key words</a:t>
            </a:r>
            <a:endParaRPr lang="en-US" sz="3400" dirty="0"/>
          </a:p>
        </p:txBody>
      </p:sp>
      <p:sp>
        <p:nvSpPr>
          <p:cNvPr id="3" name="Button: ←  ALL PRACTICALS"/>
          <p:cNvSpPr txBox="1"/>
          <p:nvPr/>
        </p:nvSpPr>
        <p:spPr>
          <a:xfrm>
            <a:off x="9692640" y="502920"/>
            <a:ext cx="1947672" cy="457200"/>
          </a:xfrm>
          <a:prstGeom prst="roundRect">
            <a:avLst>
              <a:gd name="adj" fmla="val 24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←  ALL PRACTICALS</a:t>
            </a:r>
            <a:endParaRPr lang="en-US" sz="1200" dirty="0"/>
          </a:p>
        </p:txBody>
      </p:sp>
      <p:sp>
        <p:nvSpPr>
          <p:cNvPr id="4" name="Link: ←  ALL PRACTICALS">
            <a:hlinkClick r:id="rId1" tooltip="←  ALL PRACTICALS" action="ppaction://hlinksldjump"/>
          </p:cNvPr>
          <p:cNvSpPr/>
          <p:nvPr/>
        </p:nvSpPr>
        <p:spPr>
          <a:xfrm>
            <a:off x="9692640" y="502920"/>
            <a:ext cx="1947672" cy="45720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5" name="Key word Independent variable"/>
          <p:cNvSpPr/>
          <p:nvPr/>
        </p:nvSpPr>
        <p:spPr>
          <a:xfrm>
            <a:off x="548640" y="1325880"/>
            <a:ext cx="3545738" cy="1024128"/>
          </a:xfrm>
          <a:prstGeom prst="roundRect">
            <a:avLst>
              <a:gd name="adj" fmla="val 12500"/>
            </a:avLst>
          </a:prstGeom>
          <a:solidFill>
            <a:schemeClr val="tx2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777240" y="1435608"/>
            <a:ext cx="308853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accent5"/>
                </a:solidFill>
              </a:rPr>
              <a:t>Independent variable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1801368"/>
            <a:ext cx="308853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The one YOU change.</a:t>
            </a:r>
            <a:endParaRPr lang="en-US" sz="1400" dirty="0"/>
          </a:p>
        </p:txBody>
      </p:sp>
      <p:sp>
        <p:nvSpPr>
          <p:cNvPr id="8" name="Key word Dependent variable"/>
          <p:cNvSpPr/>
          <p:nvPr/>
        </p:nvSpPr>
        <p:spPr>
          <a:xfrm>
            <a:off x="4322978" y="1325880"/>
            <a:ext cx="3545738" cy="1024128"/>
          </a:xfrm>
          <a:prstGeom prst="roundRect">
            <a:avLst>
              <a:gd name="adj" fmla="val 12500"/>
            </a:avLst>
          </a:prstGeom>
          <a:solidFill>
            <a:schemeClr val="tx2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4551578" y="1435608"/>
            <a:ext cx="308853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accent5"/>
                </a:solidFill>
              </a:rPr>
              <a:t>Dependent variable</a:t>
            </a:r>
            <a:endParaRPr lang="en-US" sz="1700" dirty="0"/>
          </a:p>
        </p:txBody>
      </p:sp>
      <p:sp>
        <p:nvSpPr>
          <p:cNvPr id="10" name="Text 8"/>
          <p:cNvSpPr txBox="1"/>
          <p:nvPr/>
        </p:nvSpPr>
        <p:spPr>
          <a:xfrm>
            <a:off x="4551578" y="1801368"/>
            <a:ext cx="308853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The one you MEASURE.</a:t>
            </a:r>
            <a:endParaRPr lang="en-US" sz="1400" dirty="0"/>
          </a:p>
        </p:txBody>
      </p:sp>
      <p:sp>
        <p:nvSpPr>
          <p:cNvPr id="11" name="Key word Control variable"/>
          <p:cNvSpPr/>
          <p:nvPr/>
        </p:nvSpPr>
        <p:spPr>
          <a:xfrm>
            <a:off x="8097317" y="1325880"/>
            <a:ext cx="3545738" cy="1024128"/>
          </a:xfrm>
          <a:prstGeom prst="roundRect">
            <a:avLst>
              <a:gd name="adj" fmla="val 12500"/>
            </a:avLst>
          </a:prstGeom>
          <a:solidFill>
            <a:schemeClr val="tx2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8325917" y="1435608"/>
            <a:ext cx="308853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accent5"/>
                </a:solidFill>
              </a:rPr>
              <a:t>Control variable</a:t>
            </a:r>
            <a:endParaRPr lang="en-US" sz="1700" dirty="0"/>
          </a:p>
        </p:txBody>
      </p:sp>
      <p:sp>
        <p:nvSpPr>
          <p:cNvPr id="13" name="Text 11"/>
          <p:cNvSpPr txBox="1"/>
          <p:nvPr/>
        </p:nvSpPr>
        <p:spPr>
          <a:xfrm>
            <a:off x="8325917" y="1801368"/>
            <a:ext cx="308853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Kept the SAME to make it a fair test.</a:t>
            </a:r>
            <a:endParaRPr lang="en-US" sz="1400" dirty="0"/>
          </a:p>
        </p:txBody>
      </p:sp>
      <p:sp>
        <p:nvSpPr>
          <p:cNvPr id="14" name="Key word Accurate"/>
          <p:cNvSpPr/>
          <p:nvPr/>
        </p:nvSpPr>
        <p:spPr>
          <a:xfrm>
            <a:off x="548640" y="2487168"/>
            <a:ext cx="3545738" cy="1024128"/>
          </a:xfrm>
          <a:prstGeom prst="roundRect">
            <a:avLst>
              <a:gd name="adj" fmla="val 12500"/>
            </a:avLst>
          </a:prstGeom>
          <a:solidFill>
            <a:schemeClr val="tx2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777240" y="2596896"/>
            <a:ext cx="308853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accent5"/>
                </a:solidFill>
              </a:rPr>
              <a:t>Accurate</a:t>
            </a:r>
            <a:endParaRPr lang="en-US" sz="1700" dirty="0"/>
          </a:p>
        </p:txBody>
      </p:sp>
      <p:sp>
        <p:nvSpPr>
          <p:cNvPr id="16" name="Text 14"/>
          <p:cNvSpPr txBox="1"/>
          <p:nvPr/>
        </p:nvSpPr>
        <p:spPr>
          <a:xfrm>
            <a:off x="777240" y="2962656"/>
            <a:ext cx="308853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Close to the TRUE value.</a:t>
            </a:r>
            <a:endParaRPr lang="en-US" sz="1400" dirty="0"/>
          </a:p>
        </p:txBody>
      </p:sp>
      <p:sp>
        <p:nvSpPr>
          <p:cNvPr id="17" name="Key word Precise"/>
          <p:cNvSpPr/>
          <p:nvPr/>
        </p:nvSpPr>
        <p:spPr>
          <a:xfrm>
            <a:off x="4322978" y="2487168"/>
            <a:ext cx="3545738" cy="1024128"/>
          </a:xfrm>
          <a:prstGeom prst="roundRect">
            <a:avLst>
              <a:gd name="adj" fmla="val 12500"/>
            </a:avLst>
          </a:prstGeom>
          <a:solidFill>
            <a:schemeClr val="tx2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4551578" y="2596896"/>
            <a:ext cx="308853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accent5"/>
                </a:solidFill>
              </a:rPr>
              <a:t>Precise</a:t>
            </a:r>
            <a:endParaRPr lang="en-US" sz="1700" dirty="0"/>
          </a:p>
        </p:txBody>
      </p:sp>
      <p:sp>
        <p:nvSpPr>
          <p:cNvPr id="19" name="Text 17"/>
          <p:cNvSpPr txBox="1"/>
          <p:nvPr/>
        </p:nvSpPr>
        <p:spPr>
          <a:xfrm>
            <a:off x="4551578" y="2962656"/>
            <a:ext cx="308853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Repeat readings are CLOSE TOGETHER.</a:t>
            </a:r>
            <a:endParaRPr lang="en-US" sz="1400" dirty="0"/>
          </a:p>
        </p:txBody>
      </p:sp>
      <p:sp>
        <p:nvSpPr>
          <p:cNvPr id="20" name="Key word Resolution"/>
          <p:cNvSpPr/>
          <p:nvPr/>
        </p:nvSpPr>
        <p:spPr>
          <a:xfrm>
            <a:off x="8097317" y="2487168"/>
            <a:ext cx="3545738" cy="1024128"/>
          </a:xfrm>
          <a:prstGeom prst="roundRect">
            <a:avLst>
              <a:gd name="adj" fmla="val 12500"/>
            </a:avLst>
          </a:prstGeom>
          <a:solidFill>
            <a:schemeClr val="tx2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8325917" y="2596896"/>
            <a:ext cx="308853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accent5"/>
                </a:solidFill>
              </a:rPr>
              <a:t>Resolution</a:t>
            </a:r>
            <a:endParaRPr lang="en-US" sz="1700" dirty="0"/>
          </a:p>
        </p:txBody>
      </p:sp>
      <p:sp>
        <p:nvSpPr>
          <p:cNvPr id="22" name="Text 20"/>
          <p:cNvSpPr txBox="1"/>
          <p:nvPr/>
        </p:nvSpPr>
        <p:spPr>
          <a:xfrm>
            <a:off x="8325917" y="2962656"/>
            <a:ext cx="308853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The smallest change an instrument can show.</a:t>
            </a:r>
            <a:endParaRPr lang="en-US" sz="1400" dirty="0"/>
          </a:p>
        </p:txBody>
      </p:sp>
      <p:sp>
        <p:nvSpPr>
          <p:cNvPr id="23" name="Key word Repeatable"/>
          <p:cNvSpPr/>
          <p:nvPr/>
        </p:nvSpPr>
        <p:spPr>
          <a:xfrm>
            <a:off x="548640" y="3648456"/>
            <a:ext cx="3545738" cy="1024128"/>
          </a:xfrm>
          <a:prstGeom prst="roundRect">
            <a:avLst>
              <a:gd name="adj" fmla="val 12500"/>
            </a:avLst>
          </a:prstGeom>
          <a:solidFill>
            <a:schemeClr val="tx2"/>
          </a:solidFill>
          <a:ln/>
        </p:spPr>
      </p:sp>
      <p:sp>
        <p:nvSpPr>
          <p:cNvPr id="24" name="Text 22"/>
          <p:cNvSpPr txBox="1"/>
          <p:nvPr/>
        </p:nvSpPr>
        <p:spPr>
          <a:xfrm>
            <a:off x="777240" y="3758184"/>
            <a:ext cx="308853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accent5"/>
                </a:solidFill>
              </a:rPr>
              <a:t>Repeatable</a:t>
            </a:r>
            <a:endParaRPr lang="en-US" sz="1700" dirty="0"/>
          </a:p>
        </p:txBody>
      </p:sp>
      <p:sp>
        <p:nvSpPr>
          <p:cNvPr id="25" name="Text 23"/>
          <p:cNvSpPr txBox="1"/>
          <p:nvPr/>
        </p:nvSpPr>
        <p:spPr>
          <a:xfrm>
            <a:off x="777240" y="4123944"/>
            <a:ext cx="308853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Same person, same method → similar results.</a:t>
            </a:r>
            <a:endParaRPr lang="en-US" sz="1400" dirty="0"/>
          </a:p>
        </p:txBody>
      </p:sp>
      <p:sp>
        <p:nvSpPr>
          <p:cNvPr id="26" name="Key word Reproducible"/>
          <p:cNvSpPr/>
          <p:nvPr/>
        </p:nvSpPr>
        <p:spPr>
          <a:xfrm>
            <a:off x="4322978" y="3648456"/>
            <a:ext cx="3545738" cy="1024128"/>
          </a:xfrm>
          <a:prstGeom prst="roundRect">
            <a:avLst>
              <a:gd name="adj" fmla="val 12500"/>
            </a:avLst>
          </a:prstGeom>
          <a:solidFill>
            <a:schemeClr val="tx2"/>
          </a:solidFill>
          <a:ln/>
        </p:spPr>
      </p:sp>
      <p:sp>
        <p:nvSpPr>
          <p:cNvPr id="27" name="Text 25"/>
          <p:cNvSpPr txBox="1"/>
          <p:nvPr/>
        </p:nvSpPr>
        <p:spPr>
          <a:xfrm>
            <a:off x="4551578" y="3758184"/>
            <a:ext cx="308853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accent5"/>
                </a:solidFill>
              </a:rPr>
              <a:t>Reproducible</a:t>
            </a:r>
            <a:endParaRPr lang="en-US" sz="1700" dirty="0"/>
          </a:p>
        </p:txBody>
      </p:sp>
      <p:sp>
        <p:nvSpPr>
          <p:cNvPr id="28" name="Text 26"/>
          <p:cNvSpPr txBox="1"/>
          <p:nvPr/>
        </p:nvSpPr>
        <p:spPr>
          <a:xfrm>
            <a:off x="4551578" y="4123944"/>
            <a:ext cx="308853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Different person or method → similar results.</a:t>
            </a:r>
            <a:endParaRPr lang="en-US" sz="1400" dirty="0"/>
          </a:p>
        </p:txBody>
      </p:sp>
      <p:sp>
        <p:nvSpPr>
          <p:cNvPr id="29" name="Key word Anomalous result"/>
          <p:cNvSpPr/>
          <p:nvPr/>
        </p:nvSpPr>
        <p:spPr>
          <a:xfrm>
            <a:off x="8097317" y="3648456"/>
            <a:ext cx="3545738" cy="1024128"/>
          </a:xfrm>
          <a:prstGeom prst="roundRect">
            <a:avLst>
              <a:gd name="adj" fmla="val 12500"/>
            </a:avLst>
          </a:prstGeom>
          <a:solidFill>
            <a:schemeClr val="tx2"/>
          </a:solidFill>
          <a:ln/>
        </p:spPr>
      </p:sp>
      <p:sp>
        <p:nvSpPr>
          <p:cNvPr id="30" name="Text 28"/>
          <p:cNvSpPr txBox="1"/>
          <p:nvPr/>
        </p:nvSpPr>
        <p:spPr>
          <a:xfrm>
            <a:off x="8325917" y="3758184"/>
            <a:ext cx="308853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accent5"/>
                </a:solidFill>
              </a:rPr>
              <a:t>Anomalous result</a:t>
            </a:r>
            <a:endParaRPr lang="en-US" sz="1700" dirty="0"/>
          </a:p>
        </p:txBody>
      </p:sp>
      <p:sp>
        <p:nvSpPr>
          <p:cNvPr id="31" name="Text 29"/>
          <p:cNvSpPr txBox="1"/>
          <p:nvPr/>
        </p:nvSpPr>
        <p:spPr>
          <a:xfrm>
            <a:off x="8325917" y="4123944"/>
            <a:ext cx="308853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Doesn't fit the pattern — leave it out of the mean.</a:t>
            </a:r>
            <a:endParaRPr lang="en-US" sz="1400" dirty="0"/>
          </a:p>
        </p:txBody>
      </p:sp>
      <p:sp>
        <p:nvSpPr>
          <p:cNvPr id="32" name="Key word Random error"/>
          <p:cNvSpPr/>
          <p:nvPr/>
        </p:nvSpPr>
        <p:spPr>
          <a:xfrm>
            <a:off x="548640" y="4809744"/>
            <a:ext cx="3545738" cy="1024128"/>
          </a:xfrm>
          <a:prstGeom prst="roundRect">
            <a:avLst>
              <a:gd name="adj" fmla="val 12500"/>
            </a:avLst>
          </a:prstGeom>
          <a:solidFill>
            <a:schemeClr val="tx2"/>
          </a:solidFill>
          <a:ln/>
        </p:spPr>
      </p:sp>
      <p:sp>
        <p:nvSpPr>
          <p:cNvPr id="33" name="Text 31"/>
          <p:cNvSpPr txBox="1"/>
          <p:nvPr/>
        </p:nvSpPr>
        <p:spPr>
          <a:xfrm>
            <a:off x="777240" y="4919472"/>
            <a:ext cx="308853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accent5"/>
                </a:solidFill>
              </a:rPr>
              <a:t>Random error</a:t>
            </a:r>
            <a:endParaRPr lang="en-US" sz="1700" dirty="0"/>
          </a:p>
        </p:txBody>
      </p:sp>
      <p:sp>
        <p:nvSpPr>
          <p:cNvPr id="34" name="Text 32"/>
          <p:cNvSpPr txBox="1"/>
          <p:nvPr/>
        </p:nvSpPr>
        <p:spPr>
          <a:xfrm>
            <a:off x="777240" y="5285232"/>
            <a:ext cx="308853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Unpredictable scatter. Reduce it: repeat and find a mean.</a:t>
            </a:r>
            <a:endParaRPr lang="en-US" sz="1400" dirty="0"/>
          </a:p>
        </p:txBody>
      </p:sp>
      <p:sp>
        <p:nvSpPr>
          <p:cNvPr id="35" name="Key word Systematic error"/>
          <p:cNvSpPr/>
          <p:nvPr/>
        </p:nvSpPr>
        <p:spPr>
          <a:xfrm>
            <a:off x="4322978" y="4809744"/>
            <a:ext cx="3545738" cy="1024128"/>
          </a:xfrm>
          <a:prstGeom prst="roundRect">
            <a:avLst>
              <a:gd name="adj" fmla="val 12500"/>
            </a:avLst>
          </a:prstGeom>
          <a:solidFill>
            <a:schemeClr val="tx2"/>
          </a:solidFill>
          <a:ln/>
        </p:spPr>
      </p:sp>
      <p:sp>
        <p:nvSpPr>
          <p:cNvPr id="36" name="Text 34"/>
          <p:cNvSpPr txBox="1"/>
          <p:nvPr/>
        </p:nvSpPr>
        <p:spPr>
          <a:xfrm>
            <a:off x="4551578" y="4919472"/>
            <a:ext cx="308853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accent5"/>
                </a:solidFill>
              </a:rPr>
              <a:t>Systematic error</a:t>
            </a:r>
            <a:endParaRPr lang="en-US" sz="1700" dirty="0"/>
          </a:p>
        </p:txBody>
      </p:sp>
      <p:sp>
        <p:nvSpPr>
          <p:cNvPr id="37" name="Text 35"/>
          <p:cNvSpPr txBox="1"/>
          <p:nvPr/>
        </p:nvSpPr>
        <p:spPr>
          <a:xfrm>
            <a:off x="4551578" y="5285232"/>
            <a:ext cx="308853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Every reading is out by the same amount or the same way.</a:t>
            </a:r>
            <a:endParaRPr lang="en-US" sz="1400" dirty="0"/>
          </a:p>
        </p:txBody>
      </p:sp>
      <p:sp>
        <p:nvSpPr>
          <p:cNvPr id="38" name="Key word Zero error"/>
          <p:cNvSpPr/>
          <p:nvPr/>
        </p:nvSpPr>
        <p:spPr>
          <a:xfrm>
            <a:off x="8097317" y="4809744"/>
            <a:ext cx="3545738" cy="1024128"/>
          </a:xfrm>
          <a:prstGeom prst="roundRect">
            <a:avLst>
              <a:gd name="adj" fmla="val 12500"/>
            </a:avLst>
          </a:prstGeom>
          <a:solidFill>
            <a:schemeClr val="tx2"/>
          </a:solidFill>
          <a:ln/>
        </p:spPr>
      </p:sp>
      <p:sp>
        <p:nvSpPr>
          <p:cNvPr id="39" name="Text 37"/>
          <p:cNvSpPr txBox="1"/>
          <p:nvPr/>
        </p:nvSpPr>
        <p:spPr>
          <a:xfrm>
            <a:off x="8325917" y="4919472"/>
            <a:ext cx="308853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accent5"/>
                </a:solidFill>
              </a:rPr>
              <a:t>Zero error</a:t>
            </a:r>
            <a:endParaRPr lang="en-US" sz="1700" dirty="0"/>
          </a:p>
        </p:txBody>
      </p:sp>
      <p:sp>
        <p:nvSpPr>
          <p:cNvPr id="40" name="Text 38"/>
          <p:cNvSpPr txBox="1"/>
          <p:nvPr/>
        </p:nvSpPr>
        <p:spPr>
          <a:xfrm>
            <a:off x="8325917" y="5285232"/>
            <a:ext cx="308853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Instrument doesn't read zero at the start (a systematic error).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4465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B4BED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868680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accent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·  Specific heat capacity: </a:t>
            </a:r>
            <a:pPr algn="l" indent="0" marL="0">
              <a:buNone/>
            </a:pPr>
            <a:r>
              <a:rPr lang="en-US" sz="28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</a:t>
            </a:r>
            <a:endParaRPr lang="en-US" sz="2800" dirty="0"/>
          </a:p>
        </p:txBody>
      </p:sp>
      <p:sp>
        <p:nvSpPr>
          <p:cNvPr id="3" name="Label: PHYSICS RP1"/>
          <p:cNvSpPr txBox="1"/>
          <p:nvPr/>
        </p:nvSpPr>
        <p:spPr>
          <a:xfrm>
            <a:off x="548640" y="384048"/>
            <a:ext cx="1737360" cy="34747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PHYSICS RP1</a:t>
            </a:r>
            <a:endParaRPr lang="en-US" sz="1100" dirty="0"/>
          </a:p>
        </p:txBody>
      </p:sp>
      <p:sp>
        <p:nvSpPr>
          <p:cNvPr id="4" name="Label: COMBINED SCIENCE RP14"/>
          <p:cNvSpPr txBox="1"/>
          <p:nvPr/>
        </p:nvSpPr>
        <p:spPr>
          <a:xfrm>
            <a:off x="2377440" y="384048"/>
            <a:ext cx="2880360" cy="347472"/>
          </a:xfrm>
          <a:prstGeom prst="roundRect">
            <a:avLst>
              <a:gd name="adj" fmla="val 50000"/>
            </a:avLst>
          </a:prstGeom>
          <a:solidFill>
            <a:srgbClr val="0D1321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1"/>
                </a:solidFill>
              </a:rPr>
              <a:t>COMBINED SCIENCE RP14</a:t>
            </a:r>
            <a:endParaRPr lang="en-US" sz="1100" dirty="0"/>
          </a:p>
        </p:txBody>
      </p:sp>
      <p:sp>
        <p:nvSpPr>
          <p:cNvPr id="5" name="Label: PAPER 1"/>
          <p:cNvSpPr txBox="1"/>
          <p:nvPr/>
        </p:nvSpPr>
        <p:spPr>
          <a:xfrm>
            <a:off x="5349240" y="384048"/>
            <a:ext cx="1097280" cy="347472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2"/>
                </a:solidFill>
              </a:rPr>
              <a:t>PAPER 1</a:t>
            </a:r>
            <a:endParaRPr lang="en-US" sz="1100" dirty="0"/>
          </a:p>
        </p:txBody>
      </p:sp>
      <p:sp>
        <p:nvSpPr>
          <p:cNvPr id="6" name="Button: ☰  ALL PRACTICALS"/>
          <p:cNvSpPr txBox="1"/>
          <p:nvPr/>
        </p:nvSpPr>
        <p:spPr>
          <a:xfrm>
            <a:off x="9601200" y="384048"/>
            <a:ext cx="2039112" cy="411480"/>
          </a:xfrm>
          <a:prstGeom prst="roundRect">
            <a:avLst>
              <a:gd name="adj" fmla="val 26667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☰  ALL PRACTICALS</a:t>
            </a:r>
            <a:endParaRPr lang="en-US" sz="1200" dirty="0"/>
          </a:p>
        </p:txBody>
      </p:sp>
      <p:sp>
        <p:nvSpPr>
          <p:cNvPr id="7" name="Link: ☰  ALL PRACTICALS">
            <a:hlinkClick r:id="rId1" tooltip="☰  ALL PRACTICALS" action="ppaction://hlinksldjump"/>
          </p:cNvPr>
          <p:cNvSpPr/>
          <p:nvPr/>
        </p:nvSpPr>
        <p:spPr>
          <a:xfrm>
            <a:off x="9601200" y="384048"/>
            <a:ext cx="2039112" cy="41148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8" name="Tab 1  METHOD"/>
          <p:cNvSpPr txBox="1"/>
          <p:nvPr/>
        </p:nvSpPr>
        <p:spPr>
          <a:xfrm>
            <a:off x="548640" y="6400800"/>
            <a:ext cx="1664208" cy="292608"/>
          </a:xfrm>
          <a:prstGeom prst="roundRect">
            <a:avLst>
              <a:gd name="adj" fmla="val 50000"/>
            </a:avLst>
          </a:prstGeom>
          <a:solidFill>
            <a:srgbClr val="FF7A2F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D1321"/>
                </a:solidFill>
              </a:rPr>
              <a:t>1  METHOD</a:t>
            </a:r>
            <a:endParaRPr lang="en-US" sz="1000" dirty="0"/>
          </a:p>
        </p:txBody>
      </p:sp>
      <p:sp>
        <p:nvSpPr>
          <p:cNvPr id="9" name="Link: 1  METHOD">
            <a:hlinkClick r:id="rId2" tooltip="1  METHOD" action="ppaction://hlinksldjump"/>
          </p:cNvPr>
          <p:cNvSpPr/>
          <p:nvPr/>
        </p:nvSpPr>
        <p:spPr>
          <a:xfrm>
            <a:off x="548640" y="6400800"/>
            <a:ext cx="166420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0" name="Tab 2  RESULTS"/>
          <p:cNvSpPr txBox="1"/>
          <p:nvPr/>
        </p:nvSpPr>
        <p:spPr>
          <a:xfrm>
            <a:off x="2331720" y="6400800"/>
            <a:ext cx="1664208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2  RESULTS</a:t>
            </a:r>
            <a:endParaRPr lang="en-US" sz="1000" dirty="0"/>
          </a:p>
        </p:txBody>
      </p:sp>
      <p:sp>
        <p:nvSpPr>
          <p:cNvPr id="11" name="Link: 2  RESULTS">
            <a:hlinkClick r:id="rId3" tooltip="2  RESULTS" action="ppaction://hlinksldjump"/>
          </p:cNvPr>
          <p:cNvSpPr/>
          <p:nvPr/>
        </p:nvSpPr>
        <p:spPr>
          <a:xfrm>
            <a:off x="2331720" y="6400800"/>
            <a:ext cx="166420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2" name="Tab 3  WORKING SCI."/>
          <p:cNvSpPr txBox="1"/>
          <p:nvPr/>
        </p:nvSpPr>
        <p:spPr>
          <a:xfrm>
            <a:off x="4114800" y="6400800"/>
            <a:ext cx="1664208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3  WORKING SCI.</a:t>
            </a:r>
            <a:endParaRPr lang="en-US" sz="1000" dirty="0"/>
          </a:p>
        </p:txBody>
      </p:sp>
      <p:sp>
        <p:nvSpPr>
          <p:cNvPr id="13" name="Link: 3  WORKING SCI.">
            <a:hlinkClick r:id="rId4" tooltip="3  WORKING SCI." action="ppaction://hlinksldjump"/>
          </p:cNvPr>
          <p:cNvSpPr/>
          <p:nvPr/>
        </p:nvSpPr>
        <p:spPr>
          <a:xfrm>
            <a:off x="4114800" y="6400800"/>
            <a:ext cx="166420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4" name="Tab 4  CONCLUSION"/>
          <p:cNvSpPr txBox="1"/>
          <p:nvPr/>
        </p:nvSpPr>
        <p:spPr>
          <a:xfrm>
            <a:off x="5897880" y="6400800"/>
            <a:ext cx="1664208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4  CONCLUSION</a:t>
            </a:r>
            <a:endParaRPr lang="en-US" sz="1000" dirty="0"/>
          </a:p>
        </p:txBody>
      </p:sp>
      <p:sp>
        <p:nvSpPr>
          <p:cNvPr id="15" name="Link: 4  CONCLUSION">
            <a:hlinkClick r:id="rId5" tooltip="4  CONCLUSION" action="ppaction://hlinksldjump"/>
          </p:cNvPr>
          <p:cNvSpPr/>
          <p:nvPr/>
        </p:nvSpPr>
        <p:spPr>
          <a:xfrm>
            <a:off x="5897880" y="6400800"/>
            <a:ext cx="166420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6" name="Step 1"/>
          <p:cNvSpPr/>
          <p:nvPr/>
        </p:nvSpPr>
        <p:spPr>
          <a:xfrm>
            <a:off x="548640" y="1737360"/>
            <a:ext cx="7223760" cy="568234"/>
          </a:xfrm>
          <a:prstGeom prst="roundRect">
            <a:avLst>
              <a:gd name="adj" fmla="val 22529"/>
            </a:avLst>
          </a:prstGeom>
          <a:solidFill>
            <a:schemeClr val="tx2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685800" y="1820309"/>
            <a:ext cx="402336" cy="402336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1</a:t>
            </a:r>
            <a:endParaRPr lang="en-US" sz="1500" dirty="0"/>
          </a:p>
        </p:txBody>
      </p:sp>
      <p:sp>
        <p:nvSpPr>
          <p:cNvPr id="18" name="Step text 1"/>
          <p:cNvSpPr txBox="1"/>
          <p:nvPr/>
        </p:nvSpPr>
        <p:spPr>
          <a:xfrm>
            <a:off x="1234440" y="1737360"/>
            <a:ext cx="6400800" cy="5682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Measure the mass of the block on a balance.</a:t>
            </a:r>
            <a:endParaRPr lang="en-US" sz="1500" dirty="0"/>
          </a:p>
        </p:txBody>
      </p:sp>
      <p:sp>
        <p:nvSpPr>
          <p:cNvPr id="19" name="Step 2"/>
          <p:cNvSpPr/>
          <p:nvPr/>
        </p:nvSpPr>
        <p:spPr>
          <a:xfrm>
            <a:off x="548640" y="2397034"/>
            <a:ext cx="7223760" cy="568234"/>
          </a:xfrm>
          <a:prstGeom prst="roundRect">
            <a:avLst>
              <a:gd name="adj" fmla="val 22529"/>
            </a:avLst>
          </a:prstGeom>
          <a:solidFill>
            <a:schemeClr val="tx2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685800" y="2479983"/>
            <a:ext cx="402336" cy="402336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2</a:t>
            </a:r>
            <a:endParaRPr lang="en-US" sz="1500" dirty="0"/>
          </a:p>
        </p:txBody>
      </p:sp>
      <p:sp>
        <p:nvSpPr>
          <p:cNvPr id="21" name="Step text 2"/>
          <p:cNvSpPr txBox="1"/>
          <p:nvPr/>
        </p:nvSpPr>
        <p:spPr>
          <a:xfrm>
            <a:off x="1234440" y="2397034"/>
            <a:ext cx="6400800" cy="5682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Wrap the block in insulation. Put the heater in one hole and the thermometer in the other (add a drop of water for good contact).</a:t>
            </a:r>
            <a:endParaRPr lang="en-US" sz="1500" dirty="0"/>
          </a:p>
        </p:txBody>
      </p:sp>
      <p:sp>
        <p:nvSpPr>
          <p:cNvPr id="22" name="Step 3"/>
          <p:cNvSpPr/>
          <p:nvPr/>
        </p:nvSpPr>
        <p:spPr>
          <a:xfrm>
            <a:off x="548640" y="3056709"/>
            <a:ext cx="7223760" cy="568234"/>
          </a:xfrm>
          <a:prstGeom prst="roundRect">
            <a:avLst>
              <a:gd name="adj" fmla="val 22529"/>
            </a:avLst>
          </a:prstGeom>
          <a:solidFill>
            <a:schemeClr val="tx2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685800" y="3139658"/>
            <a:ext cx="402336" cy="402336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3</a:t>
            </a:r>
            <a:endParaRPr lang="en-US" sz="1500" dirty="0"/>
          </a:p>
        </p:txBody>
      </p:sp>
      <p:sp>
        <p:nvSpPr>
          <p:cNvPr id="24" name="Step text 3"/>
          <p:cNvSpPr txBox="1"/>
          <p:nvPr/>
        </p:nvSpPr>
        <p:spPr>
          <a:xfrm>
            <a:off x="1234440" y="3056709"/>
            <a:ext cx="6400800" cy="5682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Connect the heater to the power supply through a joulemeter.</a:t>
            </a:r>
            <a:endParaRPr lang="en-US" sz="1500" dirty="0"/>
          </a:p>
        </p:txBody>
      </p:sp>
      <p:sp>
        <p:nvSpPr>
          <p:cNvPr id="25" name="Step 4"/>
          <p:cNvSpPr/>
          <p:nvPr/>
        </p:nvSpPr>
        <p:spPr>
          <a:xfrm>
            <a:off x="548640" y="3716383"/>
            <a:ext cx="7223760" cy="568234"/>
          </a:xfrm>
          <a:prstGeom prst="roundRect">
            <a:avLst>
              <a:gd name="adj" fmla="val 22529"/>
            </a:avLst>
          </a:prstGeom>
          <a:solidFill>
            <a:schemeClr val="tx2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685800" y="3799332"/>
            <a:ext cx="402336" cy="402336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4</a:t>
            </a:r>
            <a:endParaRPr lang="en-US" sz="1500" dirty="0"/>
          </a:p>
        </p:txBody>
      </p:sp>
      <p:sp>
        <p:nvSpPr>
          <p:cNvPr id="27" name="Step text 4"/>
          <p:cNvSpPr txBox="1"/>
          <p:nvPr/>
        </p:nvSpPr>
        <p:spPr>
          <a:xfrm>
            <a:off x="1234440" y="3716383"/>
            <a:ext cx="6400800" cy="5682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Record the starting temperature. Switch on and start the stopwatch.</a:t>
            </a:r>
            <a:endParaRPr lang="en-US" sz="1500" dirty="0"/>
          </a:p>
        </p:txBody>
      </p:sp>
      <p:sp>
        <p:nvSpPr>
          <p:cNvPr id="28" name="Step 5"/>
          <p:cNvSpPr/>
          <p:nvPr/>
        </p:nvSpPr>
        <p:spPr>
          <a:xfrm>
            <a:off x="548640" y="4376057"/>
            <a:ext cx="7223760" cy="568234"/>
          </a:xfrm>
          <a:prstGeom prst="roundRect">
            <a:avLst>
              <a:gd name="adj" fmla="val 22529"/>
            </a:avLst>
          </a:prstGeom>
          <a:solidFill>
            <a:schemeClr val="tx2"/>
          </a:solidFill>
          <a:ln/>
        </p:spPr>
      </p:sp>
      <p:sp>
        <p:nvSpPr>
          <p:cNvPr id="29" name="Text 27"/>
          <p:cNvSpPr txBox="1"/>
          <p:nvPr/>
        </p:nvSpPr>
        <p:spPr>
          <a:xfrm>
            <a:off x="685800" y="4459006"/>
            <a:ext cx="402336" cy="402336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5</a:t>
            </a:r>
            <a:endParaRPr lang="en-US" sz="1500" dirty="0"/>
          </a:p>
        </p:txBody>
      </p:sp>
      <p:sp>
        <p:nvSpPr>
          <p:cNvPr id="30" name="Step text 5"/>
          <p:cNvSpPr txBox="1"/>
          <p:nvPr/>
        </p:nvSpPr>
        <p:spPr>
          <a:xfrm>
            <a:off x="1234440" y="4376057"/>
            <a:ext cx="6400800" cy="5682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Record the temperature and the energy (joulemeter reading) every minute for 10 minutes.</a:t>
            </a:r>
            <a:endParaRPr lang="en-US" sz="1500" dirty="0"/>
          </a:p>
        </p:txBody>
      </p:sp>
      <p:sp>
        <p:nvSpPr>
          <p:cNvPr id="31" name="Step 6"/>
          <p:cNvSpPr/>
          <p:nvPr/>
        </p:nvSpPr>
        <p:spPr>
          <a:xfrm>
            <a:off x="548640" y="5035731"/>
            <a:ext cx="7223760" cy="568234"/>
          </a:xfrm>
          <a:prstGeom prst="roundRect">
            <a:avLst>
              <a:gd name="adj" fmla="val 22529"/>
            </a:avLst>
          </a:prstGeom>
          <a:solidFill>
            <a:schemeClr val="tx2"/>
          </a:solidFill>
          <a:ln/>
        </p:spPr>
      </p:sp>
      <p:sp>
        <p:nvSpPr>
          <p:cNvPr id="32" name="Text 30"/>
          <p:cNvSpPr txBox="1"/>
          <p:nvPr/>
        </p:nvSpPr>
        <p:spPr>
          <a:xfrm>
            <a:off x="685800" y="5118681"/>
            <a:ext cx="402336" cy="402336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6</a:t>
            </a:r>
            <a:endParaRPr lang="en-US" sz="1500" dirty="0"/>
          </a:p>
        </p:txBody>
      </p:sp>
      <p:sp>
        <p:nvSpPr>
          <p:cNvPr id="33" name="Step text 6"/>
          <p:cNvSpPr txBox="1"/>
          <p:nvPr/>
        </p:nvSpPr>
        <p:spPr>
          <a:xfrm>
            <a:off x="1234440" y="5035731"/>
            <a:ext cx="6400800" cy="5682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Plot temperature (y) against energy (x) and draw a line of best fit.</a:t>
            </a:r>
            <a:endParaRPr lang="en-US" sz="1500" dirty="0"/>
          </a:p>
        </p:txBody>
      </p:sp>
      <p:sp>
        <p:nvSpPr>
          <p:cNvPr id="34" name="Step 7"/>
          <p:cNvSpPr/>
          <p:nvPr/>
        </p:nvSpPr>
        <p:spPr>
          <a:xfrm>
            <a:off x="548640" y="5695406"/>
            <a:ext cx="7223760" cy="568234"/>
          </a:xfrm>
          <a:prstGeom prst="roundRect">
            <a:avLst>
              <a:gd name="adj" fmla="val 22529"/>
            </a:avLst>
          </a:prstGeom>
          <a:solidFill>
            <a:schemeClr val="tx2"/>
          </a:solidFill>
          <a:ln/>
        </p:spPr>
      </p:sp>
      <p:sp>
        <p:nvSpPr>
          <p:cNvPr id="35" name="Text 33"/>
          <p:cNvSpPr txBox="1"/>
          <p:nvPr/>
        </p:nvSpPr>
        <p:spPr>
          <a:xfrm>
            <a:off x="685800" y="5778355"/>
            <a:ext cx="402336" cy="402336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7</a:t>
            </a:r>
            <a:endParaRPr lang="en-US" sz="1500" dirty="0"/>
          </a:p>
        </p:txBody>
      </p:sp>
      <p:sp>
        <p:nvSpPr>
          <p:cNvPr id="36" name="Step text 7"/>
          <p:cNvSpPr txBox="1"/>
          <p:nvPr/>
        </p:nvSpPr>
        <p:spPr>
          <a:xfrm>
            <a:off x="1234440" y="5695406"/>
            <a:ext cx="6400800" cy="5682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c = 1 ÷ (gradient × mass).</a:t>
            </a:r>
            <a:endParaRPr lang="en-US" sz="1500" dirty="0"/>
          </a:p>
        </p:txBody>
      </p:sp>
      <p:sp>
        <p:nvSpPr>
          <p:cNvPr id="37" name="Aim card"/>
          <p:cNvSpPr/>
          <p:nvPr/>
        </p:nvSpPr>
        <p:spPr>
          <a:xfrm>
            <a:off x="8001000" y="1737360"/>
            <a:ext cx="3642055" cy="1188720"/>
          </a:xfrm>
          <a:prstGeom prst="roundRect">
            <a:avLst>
              <a:gd name="adj" fmla="val 10769"/>
            </a:avLst>
          </a:prstGeom>
          <a:solidFill>
            <a:schemeClr val="tx2"/>
          </a:solidFill>
          <a:ln/>
        </p:spPr>
      </p:sp>
      <p:sp>
        <p:nvSpPr>
          <p:cNvPr id="38" name="Text 36"/>
          <p:cNvSpPr txBox="1"/>
          <p:nvPr/>
        </p:nvSpPr>
        <p:spPr>
          <a:xfrm>
            <a:off x="8202168" y="182880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chemeClr val="accent1"/>
                </a:solidFill>
              </a:rPr>
              <a:t>AIM</a:t>
            </a:r>
            <a:endParaRPr lang="en-US" sz="1100" dirty="0"/>
          </a:p>
        </p:txBody>
      </p:sp>
      <p:sp>
        <p:nvSpPr>
          <p:cNvPr id="39" name="Text 37"/>
          <p:cNvSpPr txBox="1"/>
          <p:nvPr/>
        </p:nvSpPr>
        <p:spPr>
          <a:xfrm>
            <a:off x="8202168" y="2084832"/>
            <a:ext cx="327629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bg1"/>
                </a:solidFill>
              </a:rPr>
              <a:t>Find the specific heat capacity of a metal block by heating it and measuring its temperature rise.</a:t>
            </a:r>
            <a:endParaRPr lang="en-US" sz="1300" dirty="0"/>
          </a:p>
        </p:txBody>
      </p:sp>
      <p:sp>
        <p:nvSpPr>
          <p:cNvPr id="40" name="Equipment card"/>
          <p:cNvSpPr/>
          <p:nvPr/>
        </p:nvSpPr>
        <p:spPr>
          <a:xfrm>
            <a:off x="8001000" y="3035808"/>
            <a:ext cx="3642055" cy="2057400"/>
          </a:xfrm>
          <a:prstGeom prst="roundRect">
            <a:avLst>
              <a:gd name="adj" fmla="val 6222"/>
            </a:avLst>
          </a:prstGeom>
          <a:solidFill>
            <a:schemeClr val="tx2"/>
          </a:solidFill>
          <a:ln/>
        </p:spPr>
      </p:sp>
      <p:sp>
        <p:nvSpPr>
          <p:cNvPr id="41" name="Text 39"/>
          <p:cNvSpPr txBox="1"/>
          <p:nvPr/>
        </p:nvSpPr>
        <p:spPr>
          <a:xfrm>
            <a:off x="8202168" y="3127248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chemeClr val="accent1"/>
                </a:solidFill>
              </a:rPr>
              <a:t>EQUIPMENT</a:t>
            </a:r>
            <a:endParaRPr lang="en-US" sz="1100" dirty="0"/>
          </a:p>
        </p:txBody>
      </p:sp>
      <p:sp>
        <p:nvSpPr>
          <p:cNvPr id="42" name="Text 40"/>
          <p:cNvSpPr txBox="1"/>
          <p:nvPr/>
        </p:nvSpPr>
        <p:spPr>
          <a:xfrm>
            <a:off x="8202168" y="3401568"/>
            <a:ext cx="3322015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200"/>
              </a:spcAft>
              <a:buSzPct val="100000"/>
              <a:buChar char="•"/>
            </a:pPr>
            <a:r>
              <a:rPr lang="en-US" sz="1300" dirty="0">
                <a:solidFill>
                  <a:schemeClr val="bg1"/>
                </a:solidFill>
              </a:rPr>
              <a:t>1 kg metal block (aluminium) with 2 holes</a:t>
            </a:r>
            <a:endParaRPr lang="en-US" sz="1300" dirty="0"/>
          </a:p>
          <a:p>
            <a:pPr marL="152400" indent="-152400">
              <a:spcAft>
                <a:spcPts val="200"/>
              </a:spcAft>
              <a:buSzPct val="100000"/>
              <a:buChar char="•"/>
            </a:pPr>
            <a:r>
              <a:rPr lang="en-US" sz="1300" dirty="0">
                <a:solidFill>
                  <a:schemeClr val="bg1"/>
                </a:solidFill>
              </a:rPr>
              <a:t>Electric immersion heater</a:t>
            </a:r>
            <a:endParaRPr lang="en-US" sz="1300" dirty="0"/>
          </a:p>
          <a:p>
            <a:pPr marL="152400" indent="-152400">
              <a:spcAft>
                <a:spcPts val="200"/>
              </a:spcAft>
              <a:buSzPct val="100000"/>
              <a:buChar char="•"/>
            </a:pPr>
            <a:r>
              <a:rPr lang="en-US" sz="1300" dirty="0">
                <a:solidFill>
                  <a:schemeClr val="bg1"/>
                </a:solidFill>
              </a:rPr>
              <a:t>Thermometer (digital)</a:t>
            </a:r>
            <a:endParaRPr lang="en-US" sz="1300" dirty="0"/>
          </a:p>
          <a:p>
            <a:pPr marL="152400" indent="-152400">
              <a:spcAft>
                <a:spcPts val="200"/>
              </a:spcAft>
              <a:buSzPct val="100000"/>
              <a:buChar char="•"/>
            </a:pPr>
            <a:r>
              <a:rPr lang="en-US" sz="1300" dirty="0">
                <a:solidFill>
                  <a:schemeClr val="bg1"/>
                </a:solidFill>
              </a:rPr>
              <a:t>Joulemeter (or ammeter + voltmeter)</a:t>
            </a:r>
            <a:endParaRPr lang="en-US" sz="1300" dirty="0"/>
          </a:p>
          <a:p>
            <a:pPr marL="152400" indent="-152400">
              <a:spcAft>
                <a:spcPts val="200"/>
              </a:spcAft>
              <a:buSzPct val="100000"/>
              <a:buChar char="•"/>
            </a:pPr>
            <a:r>
              <a:rPr lang="en-US" sz="1300" dirty="0">
                <a:solidFill>
                  <a:schemeClr val="bg1"/>
                </a:solidFill>
              </a:rPr>
              <a:t>Stopwatch</a:t>
            </a:r>
            <a:endParaRPr lang="en-US" sz="1300" dirty="0"/>
          </a:p>
          <a:p>
            <a:pPr marL="152400" indent="-152400">
              <a:spcAft>
                <a:spcPts val="200"/>
              </a:spcAft>
              <a:buSzPct val="100000"/>
              <a:buChar char="•"/>
            </a:pPr>
            <a:r>
              <a:rPr lang="en-US" sz="1300" dirty="0">
                <a:solidFill>
                  <a:schemeClr val="bg1"/>
                </a:solidFill>
              </a:rPr>
              <a:t>Insulation, balance</a:t>
            </a:r>
            <a:endParaRPr lang="en-US" sz="1300" dirty="0"/>
          </a:p>
        </p:txBody>
      </p:sp>
      <p:sp>
        <p:nvSpPr>
          <p:cNvPr id="43" name="Key equation card"/>
          <p:cNvSpPr/>
          <p:nvPr/>
        </p:nvSpPr>
        <p:spPr>
          <a:xfrm>
            <a:off x="8001000" y="5202936"/>
            <a:ext cx="3642055" cy="1060704"/>
          </a:xfrm>
          <a:prstGeom prst="roundRect">
            <a:avLst>
              <a:gd name="adj" fmla="val 12069"/>
            </a:avLst>
          </a:prstGeom>
          <a:solidFill>
            <a:schemeClr val="accent1"/>
          </a:solidFill>
          <a:ln/>
        </p:spPr>
      </p:sp>
      <p:sp>
        <p:nvSpPr>
          <p:cNvPr id="44" name="Text 42"/>
          <p:cNvSpPr txBox="1"/>
          <p:nvPr/>
        </p:nvSpPr>
        <p:spPr>
          <a:xfrm>
            <a:off x="8202168" y="5276088"/>
            <a:ext cx="1828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chemeClr val="tx1"/>
                </a:solidFill>
              </a:rPr>
              <a:t>KEY IDEA</a:t>
            </a:r>
            <a:endParaRPr lang="en-US" sz="1000" dirty="0"/>
          </a:p>
        </p:txBody>
      </p:sp>
      <p:sp>
        <p:nvSpPr>
          <p:cNvPr id="45" name="Text 43"/>
          <p:cNvSpPr txBox="1"/>
          <p:nvPr/>
        </p:nvSpPr>
        <p:spPr>
          <a:xfrm>
            <a:off x="8202168" y="5513832"/>
            <a:ext cx="3276295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ΔE = m c Δθ</a:t>
            </a:r>
            <a:endParaRPr lang="en-US" sz="2000" dirty="0"/>
          </a:p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E = Pt = IVt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4465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B4BED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868680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accent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·  Specific heat capacity: </a:t>
            </a:r>
            <a:pPr algn="l" indent="0" marL="0">
              <a:buNone/>
            </a:pPr>
            <a:r>
              <a:rPr lang="en-US" sz="28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Sample results</a:t>
            </a:r>
            <a:endParaRPr lang="en-US" sz="2800" dirty="0"/>
          </a:p>
        </p:txBody>
      </p:sp>
      <p:sp>
        <p:nvSpPr>
          <p:cNvPr id="3" name="Label: PHYSICS RP1"/>
          <p:cNvSpPr txBox="1"/>
          <p:nvPr/>
        </p:nvSpPr>
        <p:spPr>
          <a:xfrm>
            <a:off x="548640" y="384048"/>
            <a:ext cx="1737360" cy="34747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PHYSICS RP1</a:t>
            </a:r>
            <a:endParaRPr lang="en-US" sz="1100" dirty="0"/>
          </a:p>
        </p:txBody>
      </p:sp>
      <p:sp>
        <p:nvSpPr>
          <p:cNvPr id="4" name="Label: COMBINED SCIENCE RP14"/>
          <p:cNvSpPr txBox="1"/>
          <p:nvPr/>
        </p:nvSpPr>
        <p:spPr>
          <a:xfrm>
            <a:off x="2377440" y="384048"/>
            <a:ext cx="2880360" cy="347472"/>
          </a:xfrm>
          <a:prstGeom prst="roundRect">
            <a:avLst>
              <a:gd name="adj" fmla="val 50000"/>
            </a:avLst>
          </a:prstGeom>
          <a:solidFill>
            <a:srgbClr val="0D1321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1"/>
                </a:solidFill>
              </a:rPr>
              <a:t>COMBINED SCIENCE RP14</a:t>
            </a:r>
            <a:endParaRPr lang="en-US" sz="1100" dirty="0"/>
          </a:p>
        </p:txBody>
      </p:sp>
      <p:sp>
        <p:nvSpPr>
          <p:cNvPr id="5" name="Label: PAPER 1"/>
          <p:cNvSpPr txBox="1"/>
          <p:nvPr/>
        </p:nvSpPr>
        <p:spPr>
          <a:xfrm>
            <a:off x="5349240" y="384048"/>
            <a:ext cx="1097280" cy="347472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2"/>
                </a:solidFill>
              </a:rPr>
              <a:t>PAPER 1</a:t>
            </a:r>
            <a:endParaRPr lang="en-US" sz="1100" dirty="0"/>
          </a:p>
        </p:txBody>
      </p:sp>
      <p:sp>
        <p:nvSpPr>
          <p:cNvPr id="6" name="Button: ☰  ALL PRACTICALS"/>
          <p:cNvSpPr txBox="1"/>
          <p:nvPr/>
        </p:nvSpPr>
        <p:spPr>
          <a:xfrm>
            <a:off x="9601200" y="384048"/>
            <a:ext cx="2039112" cy="411480"/>
          </a:xfrm>
          <a:prstGeom prst="roundRect">
            <a:avLst>
              <a:gd name="adj" fmla="val 26667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☰  ALL PRACTICALS</a:t>
            </a:r>
            <a:endParaRPr lang="en-US" sz="1200" dirty="0"/>
          </a:p>
        </p:txBody>
      </p:sp>
      <p:sp>
        <p:nvSpPr>
          <p:cNvPr id="7" name="Link: ☰  ALL PRACTICALS">
            <a:hlinkClick r:id="rId1" tooltip="☰  ALL PRACTICALS" action="ppaction://hlinksldjump"/>
          </p:cNvPr>
          <p:cNvSpPr/>
          <p:nvPr/>
        </p:nvSpPr>
        <p:spPr>
          <a:xfrm>
            <a:off x="9601200" y="384048"/>
            <a:ext cx="2039112" cy="41148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8" name="Tab 1  METHOD"/>
          <p:cNvSpPr txBox="1"/>
          <p:nvPr/>
        </p:nvSpPr>
        <p:spPr>
          <a:xfrm>
            <a:off x="548640" y="6400800"/>
            <a:ext cx="1664208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1  METHOD</a:t>
            </a:r>
            <a:endParaRPr lang="en-US" sz="1000" dirty="0"/>
          </a:p>
        </p:txBody>
      </p:sp>
      <p:sp>
        <p:nvSpPr>
          <p:cNvPr id="9" name="Link: 1  METHOD">
            <a:hlinkClick r:id="rId2" tooltip="1  METHOD" action="ppaction://hlinksldjump"/>
          </p:cNvPr>
          <p:cNvSpPr/>
          <p:nvPr/>
        </p:nvSpPr>
        <p:spPr>
          <a:xfrm>
            <a:off x="548640" y="6400800"/>
            <a:ext cx="166420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0" name="Tab 2  RESULTS"/>
          <p:cNvSpPr txBox="1"/>
          <p:nvPr/>
        </p:nvSpPr>
        <p:spPr>
          <a:xfrm>
            <a:off x="2331720" y="6400800"/>
            <a:ext cx="1664208" cy="292608"/>
          </a:xfrm>
          <a:prstGeom prst="roundRect">
            <a:avLst>
              <a:gd name="adj" fmla="val 50000"/>
            </a:avLst>
          </a:prstGeom>
          <a:solidFill>
            <a:srgbClr val="FF7A2F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D1321"/>
                </a:solidFill>
              </a:rPr>
              <a:t>2  RESULTS</a:t>
            </a:r>
            <a:endParaRPr lang="en-US" sz="1000" dirty="0"/>
          </a:p>
        </p:txBody>
      </p:sp>
      <p:sp>
        <p:nvSpPr>
          <p:cNvPr id="11" name="Link: 2  RESULTS">
            <a:hlinkClick r:id="rId3" tooltip="2  RESULTS" action="ppaction://hlinksldjump"/>
          </p:cNvPr>
          <p:cNvSpPr/>
          <p:nvPr/>
        </p:nvSpPr>
        <p:spPr>
          <a:xfrm>
            <a:off x="2331720" y="6400800"/>
            <a:ext cx="166420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2" name="Tab 3  WORKING SCI."/>
          <p:cNvSpPr txBox="1"/>
          <p:nvPr/>
        </p:nvSpPr>
        <p:spPr>
          <a:xfrm>
            <a:off x="4114800" y="6400800"/>
            <a:ext cx="1664208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3  WORKING SCI.</a:t>
            </a:r>
            <a:endParaRPr lang="en-US" sz="1000" dirty="0"/>
          </a:p>
        </p:txBody>
      </p:sp>
      <p:sp>
        <p:nvSpPr>
          <p:cNvPr id="13" name="Link: 3  WORKING SCI.">
            <a:hlinkClick r:id="rId4" tooltip="3  WORKING SCI." action="ppaction://hlinksldjump"/>
          </p:cNvPr>
          <p:cNvSpPr/>
          <p:nvPr/>
        </p:nvSpPr>
        <p:spPr>
          <a:xfrm>
            <a:off x="4114800" y="6400800"/>
            <a:ext cx="166420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4" name="Tab 4  CONCLUSION"/>
          <p:cNvSpPr txBox="1"/>
          <p:nvPr/>
        </p:nvSpPr>
        <p:spPr>
          <a:xfrm>
            <a:off x="5897880" y="6400800"/>
            <a:ext cx="1664208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4  CONCLUSION</a:t>
            </a:r>
            <a:endParaRPr lang="en-US" sz="1000" dirty="0"/>
          </a:p>
        </p:txBody>
      </p:sp>
      <p:sp>
        <p:nvSpPr>
          <p:cNvPr id="15" name="Link: 4  CONCLUSION">
            <a:hlinkClick r:id="rId5" tooltip="4  CONCLUSION" action="ppaction://hlinksldjump"/>
          </p:cNvPr>
          <p:cNvSpPr/>
          <p:nvPr/>
        </p:nvSpPr>
        <p:spPr>
          <a:xfrm>
            <a:off x="5897880" y="6400800"/>
            <a:ext cx="166420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graphicFrame>
        <p:nvGraphicFramePr>
          <p:cNvPr id="6" name="Results table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737360"/>
          <a:ext cx="6355080" cy="914400"/>
        </p:xfrm>
        <a:graphic>
          <a:graphicData uri="http://schemas.openxmlformats.org/drawingml/2006/table">
            <a:tbl>
              <a:tblPr/>
              <a:tblGrid>
                <a:gridCol w="1234440"/>
                <a:gridCol w="2560320"/>
                <a:gridCol w="2560320"/>
              </a:tblGrid>
              <a:tr h="3429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0D1321"/>
                          </a:solidFill>
                        </a:rPr>
                        <a:t>Time (min)</a:t>
                      </a:r>
                      <a:endParaRPr lang="en-US" sz="12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A2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0D1321"/>
                          </a:solidFill>
                        </a:rPr>
                        <a:t>Energy (J)</a:t>
                      </a:r>
                      <a:endParaRPr lang="en-US" sz="12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A2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0D1321"/>
                          </a:solidFill>
                        </a:rPr>
                        <a:t>Temp (°C)</a:t>
                      </a:r>
                      <a:endParaRPr lang="en-US" sz="12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A2F"/>
                    </a:solidFill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B4BED3"/>
                          </a:solidFill>
                        </a:rPr>
                        <a:t>0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74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B4BED3"/>
                          </a:solidFill>
                        </a:rPr>
                        <a:t>0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74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20.0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742"/>
                    </a:solidFill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B4BED3"/>
                          </a:solidFill>
                        </a:rPr>
                        <a:t>1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32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B4BED3"/>
                          </a:solidFill>
                        </a:rPr>
                        <a:t>3000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32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21.8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321"/>
                    </a:solidFill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B4BED3"/>
                          </a:solidFill>
                        </a:rPr>
                        <a:t>2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74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B4BED3"/>
                          </a:solidFill>
                        </a:rPr>
                        <a:t>6000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74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24.7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742"/>
                    </a:solidFill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B4BED3"/>
                          </a:solidFill>
                        </a:rPr>
                        <a:t>3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32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B4BED3"/>
                          </a:solidFill>
                        </a:rPr>
                        <a:t>9000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32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27.5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321"/>
                    </a:solidFill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B4BED3"/>
                          </a:solidFill>
                        </a:rPr>
                        <a:t>4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74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B4BED3"/>
                          </a:solidFill>
                        </a:rPr>
                        <a:t>12 000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74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30.4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742"/>
                    </a:solidFill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B4BED3"/>
                          </a:solidFill>
                        </a:rPr>
                        <a:t>5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32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B4BED3"/>
                          </a:solidFill>
                        </a:rPr>
                        <a:t>15 000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32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33.2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321"/>
                    </a:solidFill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B4BED3"/>
                          </a:solidFill>
                        </a:rPr>
                        <a:t>6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74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B4BED3"/>
                          </a:solidFill>
                        </a:rPr>
                        <a:t>18 000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74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36.1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742"/>
                    </a:solidFill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B4BED3"/>
                          </a:solidFill>
                        </a:rPr>
                        <a:t>7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32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B4BED3"/>
                          </a:solidFill>
                        </a:rPr>
                        <a:t>21 000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32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38.9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321"/>
                    </a:solidFill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B4BED3"/>
                          </a:solidFill>
                        </a:rPr>
                        <a:t>8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74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B4BED3"/>
                          </a:solidFill>
                        </a:rPr>
                        <a:t>24 000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74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41.8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742"/>
                    </a:solidFill>
                  </a:tcPr>
                </a:tc>
              </a:tr>
            </a:tbl>
          </a:graphicData>
        </a:graphic>
      </p:graphicFrame>
      <p:sp>
        <p:nvSpPr>
          <p:cNvPr id="17" name="Repeats note"/>
          <p:cNvSpPr/>
          <p:nvPr/>
        </p:nvSpPr>
        <p:spPr>
          <a:xfrm>
            <a:off x="548640" y="5330952"/>
            <a:ext cx="6355080" cy="932688"/>
          </a:xfrm>
          <a:prstGeom prst="roundRect">
            <a:avLst>
              <a:gd name="adj" fmla="val 13725"/>
            </a:avLst>
          </a:prstGeom>
          <a:solidFill>
            <a:schemeClr val="tx2"/>
          </a:solidFill>
          <a:ln/>
        </p:spPr>
      </p:sp>
      <p:sp>
        <p:nvSpPr>
          <p:cNvPr id="18" name="Repeats circle"/>
          <p:cNvSpPr/>
          <p:nvPr/>
        </p:nvSpPr>
        <p:spPr>
          <a:xfrm>
            <a:off x="713232" y="5568696"/>
            <a:ext cx="457200" cy="457200"/>
          </a:xfrm>
          <a:prstGeom prst="ellipse">
            <a:avLst/>
          </a:prstGeom>
          <a:solidFill>
            <a:schemeClr val="accent5"/>
          </a:solidFill>
          <a:ln/>
        </p:spPr>
      </p:sp>
      <p:pic>
        <p:nvPicPr>
          <p:cNvPr id="19" name="Repeats 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7532" y="5682996"/>
            <a:ext cx="228600" cy="228600"/>
          </a:xfrm>
          <a:prstGeom prst="rect">
            <a:avLst/>
          </a:prstGeom>
        </p:spPr>
      </p:pic>
      <p:sp>
        <p:nvSpPr>
          <p:cNvPr id="20" name="Text 16"/>
          <p:cNvSpPr txBox="1"/>
          <p:nvPr/>
        </p:nvSpPr>
        <p:spPr>
          <a:xfrm>
            <a:off x="1325880" y="5385816"/>
            <a:ext cx="5394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chemeClr val="accent5"/>
                </a:solidFill>
              </a:rPr>
              <a:t>REPEATS &amp; ANOMALIES   </a:t>
            </a:r>
            <a:endParaRPr lang="en-US" sz="1000" dirty="0"/>
          </a:p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One run gives many points — the line of best fit evens out random errors. Repeat the WHOLE experiment to check it is repeatable.</a:t>
            </a:r>
            <a:endParaRPr lang="en-US" sz="1000" dirty="0"/>
          </a:p>
        </p:txBody>
      </p:sp>
      <p:sp>
        <p:nvSpPr>
          <p:cNvPr id="21" name="Chart card"/>
          <p:cNvSpPr/>
          <p:nvPr/>
        </p:nvSpPr>
        <p:spPr>
          <a:xfrm>
            <a:off x="7132320" y="1737360"/>
            <a:ext cx="4510735" cy="2971800"/>
          </a:xfrm>
          <a:prstGeom prst="roundRect">
            <a:avLst>
              <a:gd name="adj" fmla="val 4308"/>
            </a:avLst>
          </a:prstGeom>
          <a:solidFill>
            <a:schemeClr val="tx2"/>
          </a:solidFill>
          <a:ln/>
        </p:spPr>
      </p:sp>
      <p:graphicFrame>
        <p:nvGraphicFramePr>
          <p:cNvPr id="22" name="Results chart" descr=""/>
          <p:cNvGraphicFramePr/>
          <p:nvPr/>
        </p:nvGraphicFramePr>
        <p:xfrm>
          <a:off x="7223760" y="1828800"/>
          <a:ext cx="4327855" cy="27889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7"/>
          </a:graphicData>
        </a:graphic>
      </p:graphicFrame>
      <p:sp>
        <p:nvSpPr>
          <p:cNvPr id="23" name="Calculation card"/>
          <p:cNvSpPr/>
          <p:nvPr/>
        </p:nvSpPr>
        <p:spPr>
          <a:xfrm>
            <a:off x="7132320" y="4818888"/>
            <a:ext cx="4510735" cy="1444752"/>
          </a:xfrm>
          <a:prstGeom prst="roundRect">
            <a:avLst>
              <a:gd name="adj" fmla="val 8861"/>
            </a:avLst>
          </a:prstGeom>
          <a:solidFill>
            <a:schemeClr val="tx2"/>
          </a:solidFill>
          <a:ln/>
        </p:spPr>
      </p:sp>
      <p:sp>
        <p:nvSpPr>
          <p:cNvPr id="24" name="Calculation"/>
          <p:cNvSpPr txBox="1"/>
          <p:nvPr/>
        </p:nvSpPr>
        <p:spPr>
          <a:xfrm>
            <a:off x="7333488" y="4892040"/>
            <a:ext cx="4144975" cy="13167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chemeClr val="accent1"/>
                </a:solidFill>
              </a:rPr>
              <a:t>ANALYSIS</a:t>
            </a:r>
            <a:endParaRPr lang="en-US" sz="1000" dirty="0"/>
          </a:p>
          <a:p>
            <a:pPr indent="0" marL="0">
              <a:buNone/>
            </a:pPr>
            <a:r>
              <a:rPr lang="en-US" sz="1300" dirty="0">
                <a:solidFill>
                  <a:schemeClr val="bg2"/>
                </a:solidFill>
              </a:rPr>
              <a:t>Gradient = (41.8 − 24.7) ÷ 18 000 = 9.5 × 10⁻⁴ °C/J</a:t>
            </a:r>
            <a:endParaRPr lang="en-US" sz="1000" dirty="0"/>
          </a:p>
          <a:p>
            <a:pPr indent="0" marL="0">
              <a:buNone/>
            </a:pPr>
            <a:r>
              <a:rPr lang="en-US" sz="1300" dirty="0">
                <a:solidFill>
                  <a:schemeClr val="bg2"/>
                </a:solidFill>
              </a:rPr>
              <a:t>c = 1 ÷ (9.5 × 10⁻⁴ × 1.00) ≈ </a:t>
            </a:r>
            <a:pPr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1050 J/kg °C</a:t>
            </a:r>
            <a:endParaRPr lang="en-US" sz="1000" dirty="0"/>
          </a:p>
          <a:p>
            <a:pPr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NOT through the origin</a:t>
            </a:r>
            <a:pPr indent="0" marL="0">
              <a:buNone/>
            </a:pPr>
            <a:r>
              <a:rPr lang="en-US" sz="1300" dirty="0">
                <a:solidFill>
                  <a:schemeClr val="bg2"/>
                </a:solidFill>
              </a:rPr>
              <a:t> — the block started at 20 °C, not 0 °C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4465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B4BED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868680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accent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·  Specific heat capacity: </a:t>
            </a:r>
            <a:pPr algn="l" indent="0" marL="0">
              <a:buNone/>
            </a:pPr>
            <a:r>
              <a:rPr lang="en-US" sz="28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Working scientifically</a:t>
            </a:r>
            <a:endParaRPr lang="en-US" sz="2800" dirty="0"/>
          </a:p>
        </p:txBody>
      </p:sp>
      <p:sp>
        <p:nvSpPr>
          <p:cNvPr id="3" name="Label: PHYSICS RP1"/>
          <p:cNvSpPr txBox="1"/>
          <p:nvPr/>
        </p:nvSpPr>
        <p:spPr>
          <a:xfrm>
            <a:off x="548640" y="384048"/>
            <a:ext cx="1737360" cy="34747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PHYSICS RP1</a:t>
            </a:r>
            <a:endParaRPr lang="en-US" sz="1100" dirty="0"/>
          </a:p>
        </p:txBody>
      </p:sp>
      <p:sp>
        <p:nvSpPr>
          <p:cNvPr id="4" name="Label: COMBINED SCIENCE RP14"/>
          <p:cNvSpPr txBox="1"/>
          <p:nvPr/>
        </p:nvSpPr>
        <p:spPr>
          <a:xfrm>
            <a:off x="2377440" y="384048"/>
            <a:ext cx="2880360" cy="347472"/>
          </a:xfrm>
          <a:prstGeom prst="roundRect">
            <a:avLst>
              <a:gd name="adj" fmla="val 50000"/>
            </a:avLst>
          </a:prstGeom>
          <a:solidFill>
            <a:srgbClr val="0D1321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1"/>
                </a:solidFill>
              </a:rPr>
              <a:t>COMBINED SCIENCE RP14</a:t>
            </a:r>
            <a:endParaRPr lang="en-US" sz="1100" dirty="0"/>
          </a:p>
        </p:txBody>
      </p:sp>
      <p:sp>
        <p:nvSpPr>
          <p:cNvPr id="5" name="Label: PAPER 1"/>
          <p:cNvSpPr txBox="1"/>
          <p:nvPr/>
        </p:nvSpPr>
        <p:spPr>
          <a:xfrm>
            <a:off x="5349240" y="384048"/>
            <a:ext cx="1097280" cy="347472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2"/>
                </a:solidFill>
              </a:rPr>
              <a:t>PAPER 1</a:t>
            </a:r>
            <a:endParaRPr lang="en-US" sz="1100" dirty="0"/>
          </a:p>
        </p:txBody>
      </p:sp>
      <p:sp>
        <p:nvSpPr>
          <p:cNvPr id="6" name="Button: ☰  ALL PRACTICALS"/>
          <p:cNvSpPr txBox="1"/>
          <p:nvPr/>
        </p:nvSpPr>
        <p:spPr>
          <a:xfrm>
            <a:off x="9601200" y="384048"/>
            <a:ext cx="2039112" cy="411480"/>
          </a:xfrm>
          <a:prstGeom prst="roundRect">
            <a:avLst>
              <a:gd name="adj" fmla="val 26667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☰  ALL PRACTICALS</a:t>
            </a:r>
            <a:endParaRPr lang="en-US" sz="1200" dirty="0"/>
          </a:p>
        </p:txBody>
      </p:sp>
      <p:sp>
        <p:nvSpPr>
          <p:cNvPr id="7" name="Link: ☰  ALL PRACTICALS">
            <a:hlinkClick r:id="rId1" tooltip="☰  ALL PRACTICALS" action="ppaction://hlinksldjump"/>
          </p:cNvPr>
          <p:cNvSpPr/>
          <p:nvPr/>
        </p:nvSpPr>
        <p:spPr>
          <a:xfrm>
            <a:off x="9601200" y="384048"/>
            <a:ext cx="2039112" cy="41148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8" name="Tab 1  METHOD"/>
          <p:cNvSpPr txBox="1"/>
          <p:nvPr/>
        </p:nvSpPr>
        <p:spPr>
          <a:xfrm>
            <a:off x="548640" y="6400800"/>
            <a:ext cx="1664208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1  METHOD</a:t>
            </a:r>
            <a:endParaRPr lang="en-US" sz="1000" dirty="0"/>
          </a:p>
        </p:txBody>
      </p:sp>
      <p:sp>
        <p:nvSpPr>
          <p:cNvPr id="9" name="Link: 1  METHOD">
            <a:hlinkClick r:id="rId2" tooltip="1  METHOD" action="ppaction://hlinksldjump"/>
          </p:cNvPr>
          <p:cNvSpPr/>
          <p:nvPr/>
        </p:nvSpPr>
        <p:spPr>
          <a:xfrm>
            <a:off x="548640" y="6400800"/>
            <a:ext cx="166420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0" name="Tab 2  RESULTS"/>
          <p:cNvSpPr txBox="1"/>
          <p:nvPr/>
        </p:nvSpPr>
        <p:spPr>
          <a:xfrm>
            <a:off x="2331720" y="6400800"/>
            <a:ext cx="1664208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2  RESULTS</a:t>
            </a:r>
            <a:endParaRPr lang="en-US" sz="1000" dirty="0"/>
          </a:p>
        </p:txBody>
      </p:sp>
      <p:sp>
        <p:nvSpPr>
          <p:cNvPr id="11" name="Link: 2  RESULTS">
            <a:hlinkClick r:id="rId3" tooltip="2  RESULTS" action="ppaction://hlinksldjump"/>
          </p:cNvPr>
          <p:cNvSpPr/>
          <p:nvPr/>
        </p:nvSpPr>
        <p:spPr>
          <a:xfrm>
            <a:off x="2331720" y="6400800"/>
            <a:ext cx="166420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2" name="Tab 3  WORKING SCI."/>
          <p:cNvSpPr txBox="1"/>
          <p:nvPr/>
        </p:nvSpPr>
        <p:spPr>
          <a:xfrm>
            <a:off x="4114800" y="6400800"/>
            <a:ext cx="1664208" cy="292608"/>
          </a:xfrm>
          <a:prstGeom prst="roundRect">
            <a:avLst>
              <a:gd name="adj" fmla="val 50000"/>
            </a:avLst>
          </a:prstGeom>
          <a:solidFill>
            <a:srgbClr val="FF7A2F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D1321"/>
                </a:solidFill>
              </a:rPr>
              <a:t>3  WORKING SCI.</a:t>
            </a:r>
            <a:endParaRPr lang="en-US" sz="1000" dirty="0"/>
          </a:p>
        </p:txBody>
      </p:sp>
      <p:sp>
        <p:nvSpPr>
          <p:cNvPr id="13" name="Link: 3  WORKING SCI.">
            <a:hlinkClick r:id="rId4" tooltip="3  WORKING SCI." action="ppaction://hlinksldjump"/>
          </p:cNvPr>
          <p:cNvSpPr/>
          <p:nvPr/>
        </p:nvSpPr>
        <p:spPr>
          <a:xfrm>
            <a:off x="4114800" y="6400800"/>
            <a:ext cx="166420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4" name="Tab 4  CONCLUSION"/>
          <p:cNvSpPr txBox="1"/>
          <p:nvPr/>
        </p:nvSpPr>
        <p:spPr>
          <a:xfrm>
            <a:off x="5897880" y="6400800"/>
            <a:ext cx="1664208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4  CONCLUSION</a:t>
            </a:r>
            <a:endParaRPr lang="en-US" sz="1000" dirty="0"/>
          </a:p>
        </p:txBody>
      </p:sp>
      <p:sp>
        <p:nvSpPr>
          <p:cNvPr id="15" name="Link: 4  CONCLUSION">
            <a:hlinkClick r:id="rId5" tooltip="4  CONCLUSION" action="ppaction://hlinksldjump"/>
          </p:cNvPr>
          <p:cNvSpPr/>
          <p:nvPr/>
        </p:nvSpPr>
        <p:spPr>
          <a:xfrm>
            <a:off x="5897880" y="6400800"/>
            <a:ext cx="166420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6" name="INDEPENDENT VARIABLE card"/>
          <p:cNvSpPr/>
          <p:nvPr/>
        </p:nvSpPr>
        <p:spPr>
          <a:xfrm>
            <a:off x="548640" y="1737360"/>
            <a:ext cx="3545738" cy="2148840"/>
          </a:xfrm>
          <a:prstGeom prst="roundRect">
            <a:avLst>
              <a:gd name="adj" fmla="val 5957"/>
            </a:avLst>
          </a:prstGeom>
          <a:solidFill>
            <a:schemeClr val="tx2"/>
          </a:solidFill>
          <a:ln/>
        </p:spPr>
      </p:sp>
      <p:sp>
        <p:nvSpPr>
          <p:cNvPr id="17" name="INDEPENDENT VARIABLE circle"/>
          <p:cNvSpPr/>
          <p:nvPr/>
        </p:nvSpPr>
        <p:spPr>
          <a:xfrm>
            <a:off x="731520" y="192024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8" name="INDEPENDENT VARIABLE 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8680" y="2057400"/>
            <a:ext cx="274320" cy="274320"/>
          </a:xfrm>
          <a:prstGeom prst="rect">
            <a:avLst/>
          </a:prstGeom>
        </p:spPr>
      </p:pic>
      <p:sp>
        <p:nvSpPr>
          <p:cNvPr id="19" name="Text 16"/>
          <p:cNvSpPr txBox="1"/>
          <p:nvPr/>
        </p:nvSpPr>
        <p:spPr>
          <a:xfrm>
            <a:off x="1417320" y="1901952"/>
            <a:ext cx="253989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INDEPENDENT VARIABLE</a:t>
            </a:r>
            <a:endParaRPr lang="en-US" sz="1300" dirty="0"/>
          </a:p>
        </p:txBody>
      </p:sp>
      <p:sp>
        <p:nvSpPr>
          <p:cNvPr id="20" name="Text 17"/>
          <p:cNvSpPr txBox="1"/>
          <p:nvPr/>
        </p:nvSpPr>
        <p:spPr>
          <a:xfrm>
            <a:off x="1417320" y="2194560"/>
            <a:ext cx="253989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chemeClr val="bg2"/>
                </a:solidFill>
              </a:rPr>
              <a:t>What you change</a:t>
            </a:r>
            <a:endParaRPr lang="en-US" sz="1100" dirty="0"/>
          </a:p>
        </p:txBody>
      </p:sp>
      <p:sp>
        <p:nvSpPr>
          <p:cNvPr id="21" name="INDEPENDENT VARIABLE text"/>
          <p:cNvSpPr txBox="1"/>
          <p:nvPr/>
        </p:nvSpPr>
        <p:spPr>
          <a:xfrm>
            <a:off x="749808" y="2606040"/>
            <a:ext cx="3143402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bg1"/>
                </a:solidFill>
              </a:rPr>
              <a:t>Energy transferred (or time heating)</a:t>
            </a:r>
            <a:endParaRPr lang="en-US" sz="1900" dirty="0"/>
          </a:p>
        </p:txBody>
      </p:sp>
      <p:sp>
        <p:nvSpPr>
          <p:cNvPr id="22" name="DEPENDENT VARIABLE card"/>
          <p:cNvSpPr/>
          <p:nvPr/>
        </p:nvSpPr>
        <p:spPr>
          <a:xfrm>
            <a:off x="4322978" y="1737360"/>
            <a:ext cx="3545738" cy="2148840"/>
          </a:xfrm>
          <a:prstGeom prst="roundRect">
            <a:avLst>
              <a:gd name="adj" fmla="val 5957"/>
            </a:avLst>
          </a:prstGeom>
          <a:solidFill>
            <a:schemeClr val="tx2"/>
          </a:solidFill>
          <a:ln/>
        </p:spPr>
      </p:sp>
      <p:sp>
        <p:nvSpPr>
          <p:cNvPr id="23" name="DEPENDENT VARIABLE circle"/>
          <p:cNvSpPr/>
          <p:nvPr/>
        </p:nvSpPr>
        <p:spPr>
          <a:xfrm>
            <a:off x="4505858" y="192024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4" name="DEPENDENT VARIABLE 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43018" y="2057400"/>
            <a:ext cx="274320" cy="274320"/>
          </a:xfrm>
          <a:prstGeom prst="rect">
            <a:avLst/>
          </a:prstGeom>
        </p:spPr>
      </p:pic>
      <p:sp>
        <p:nvSpPr>
          <p:cNvPr id="25" name="Text 21"/>
          <p:cNvSpPr txBox="1"/>
          <p:nvPr/>
        </p:nvSpPr>
        <p:spPr>
          <a:xfrm>
            <a:off x="5191658" y="1901952"/>
            <a:ext cx="253989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DEPENDENT VARIABLE</a:t>
            </a:r>
            <a:endParaRPr lang="en-US" sz="1300" dirty="0"/>
          </a:p>
        </p:txBody>
      </p:sp>
      <p:sp>
        <p:nvSpPr>
          <p:cNvPr id="26" name="Text 22"/>
          <p:cNvSpPr txBox="1"/>
          <p:nvPr/>
        </p:nvSpPr>
        <p:spPr>
          <a:xfrm>
            <a:off x="5191658" y="2194560"/>
            <a:ext cx="253989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chemeClr val="bg2"/>
                </a:solidFill>
              </a:rPr>
              <a:t>What you measure</a:t>
            </a:r>
            <a:endParaRPr lang="en-US" sz="1100" dirty="0"/>
          </a:p>
        </p:txBody>
      </p:sp>
      <p:sp>
        <p:nvSpPr>
          <p:cNvPr id="27" name="DEPENDENT VARIABLE text"/>
          <p:cNvSpPr txBox="1"/>
          <p:nvPr/>
        </p:nvSpPr>
        <p:spPr>
          <a:xfrm>
            <a:off x="4524146" y="2606040"/>
            <a:ext cx="3143402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bg1"/>
                </a:solidFill>
              </a:rPr>
              <a:t>Temperature of the block</a:t>
            </a:r>
            <a:endParaRPr lang="en-US" sz="1900" dirty="0"/>
          </a:p>
        </p:txBody>
      </p:sp>
      <p:sp>
        <p:nvSpPr>
          <p:cNvPr id="28" name="CONTROL VARIABLES card"/>
          <p:cNvSpPr/>
          <p:nvPr/>
        </p:nvSpPr>
        <p:spPr>
          <a:xfrm>
            <a:off x="8097317" y="1737360"/>
            <a:ext cx="3545738" cy="2148840"/>
          </a:xfrm>
          <a:prstGeom prst="roundRect">
            <a:avLst>
              <a:gd name="adj" fmla="val 5957"/>
            </a:avLst>
          </a:prstGeom>
          <a:solidFill>
            <a:schemeClr val="tx2"/>
          </a:solidFill>
          <a:ln/>
        </p:spPr>
      </p:sp>
      <p:sp>
        <p:nvSpPr>
          <p:cNvPr id="29" name="CONTROL VARIABLES circle"/>
          <p:cNvSpPr/>
          <p:nvPr/>
        </p:nvSpPr>
        <p:spPr>
          <a:xfrm>
            <a:off x="8280197" y="192024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30" name="CONTROL VARIABLES icon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17357" y="2057400"/>
            <a:ext cx="274320" cy="274320"/>
          </a:xfrm>
          <a:prstGeom prst="rect">
            <a:avLst/>
          </a:prstGeom>
        </p:spPr>
      </p:pic>
      <p:sp>
        <p:nvSpPr>
          <p:cNvPr id="31" name="Text 26"/>
          <p:cNvSpPr txBox="1"/>
          <p:nvPr/>
        </p:nvSpPr>
        <p:spPr>
          <a:xfrm>
            <a:off x="8965997" y="1901952"/>
            <a:ext cx="253989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CONTROL VARIABLES</a:t>
            </a:r>
            <a:endParaRPr lang="en-US" sz="1300" dirty="0"/>
          </a:p>
        </p:txBody>
      </p:sp>
      <p:sp>
        <p:nvSpPr>
          <p:cNvPr id="32" name="Text 27"/>
          <p:cNvSpPr txBox="1"/>
          <p:nvPr/>
        </p:nvSpPr>
        <p:spPr>
          <a:xfrm>
            <a:off x="8965997" y="2194560"/>
            <a:ext cx="253989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chemeClr val="bg2"/>
                </a:solidFill>
              </a:rPr>
              <a:t>Kept the same</a:t>
            </a:r>
            <a:endParaRPr lang="en-US" sz="1100" dirty="0"/>
          </a:p>
        </p:txBody>
      </p:sp>
      <p:sp>
        <p:nvSpPr>
          <p:cNvPr id="33" name="CONTROL VARIABLES text"/>
          <p:cNvSpPr txBox="1"/>
          <p:nvPr/>
        </p:nvSpPr>
        <p:spPr>
          <a:xfrm>
            <a:off x="8298485" y="2606040"/>
            <a:ext cx="3143402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• Mass of the block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• Power of the heater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• Amount of insulation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• Starting temperature</a:t>
            </a:r>
            <a:endParaRPr lang="en-US" sz="1400" dirty="0"/>
          </a:p>
        </p:txBody>
      </p:sp>
      <p:sp>
        <p:nvSpPr>
          <p:cNvPr id="34" name="SAFETY card"/>
          <p:cNvSpPr/>
          <p:nvPr/>
        </p:nvSpPr>
        <p:spPr>
          <a:xfrm>
            <a:off x="548640" y="4114800"/>
            <a:ext cx="3545738" cy="2148840"/>
          </a:xfrm>
          <a:prstGeom prst="roundRect">
            <a:avLst>
              <a:gd name="adj" fmla="val 5957"/>
            </a:avLst>
          </a:prstGeom>
          <a:solidFill>
            <a:schemeClr val="tx2"/>
          </a:solidFill>
          <a:ln/>
        </p:spPr>
      </p:sp>
      <p:sp>
        <p:nvSpPr>
          <p:cNvPr id="35" name="SAFETY circle"/>
          <p:cNvSpPr/>
          <p:nvPr/>
        </p:nvSpPr>
        <p:spPr>
          <a:xfrm>
            <a:off x="731520" y="4297680"/>
            <a:ext cx="548640" cy="548640"/>
          </a:xfrm>
          <a:prstGeom prst="ellipse">
            <a:avLst/>
          </a:prstGeom>
          <a:solidFill>
            <a:schemeClr val="accent5"/>
          </a:solidFill>
          <a:ln/>
        </p:spPr>
      </p:sp>
      <p:pic>
        <p:nvPicPr>
          <p:cNvPr id="36" name="SAFETY icon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68680" y="4434840"/>
            <a:ext cx="274320" cy="274320"/>
          </a:xfrm>
          <a:prstGeom prst="rect">
            <a:avLst/>
          </a:prstGeom>
        </p:spPr>
      </p:pic>
      <p:sp>
        <p:nvSpPr>
          <p:cNvPr id="37" name="Text 31"/>
          <p:cNvSpPr txBox="1"/>
          <p:nvPr/>
        </p:nvSpPr>
        <p:spPr>
          <a:xfrm>
            <a:off x="1417320" y="4279392"/>
            <a:ext cx="253989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5"/>
                </a:solidFill>
              </a:rPr>
              <a:t>SAFETY</a:t>
            </a:r>
            <a:endParaRPr lang="en-US" sz="1300" dirty="0"/>
          </a:p>
        </p:txBody>
      </p:sp>
      <p:sp>
        <p:nvSpPr>
          <p:cNvPr id="38" name="Text 32"/>
          <p:cNvSpPr txBox="1"/>
          <p:nvPr/>
        </p:nvSpPr>
        <p:spPr>
          <a:xfrm>
            <a:off x="1417320" y="4572000"/>
            <a:ext cx="253989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chemeClr val="bg2"/>
                </a:solidFill>
              </a:rPr>
              <a:t>Hazard → how to reduce the risk</a:t>
            </a:r>
            <a:endParaRPr lang="en-US" sz="1100" dirty="0"/>
          </a:p>
        </p:txBody>
      </p:sp>
      <p:sp>
        <p:nvSpPr>
          <p:cNvPr id="39" name="SAFETY text"/>
          <p:cNvSpPr txBox="1"/>
          <p:nvPr/>
        </p:nvSpPr>
        <p:spPr>
          <a:xfrm>
            <a:off x="749808" y="4983480"/>
            <a:ext cx="3143402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Hazard: the heater and block get very hot — burns. Don't touch them while on; let them cool before packing away.</a:t>
            </a:r>
            <a:endParaRPr lang="en-US" sz="1400" dirty="0"/>
          </a:p>
        </p:txBody>
      </p:sp>
      <p:sp>
        <p:nvSpPr>
          <p:cNvPr id="40" name="ACCURACY &amp; PRECISION card"/>
          <p:cNvSpPr/>
          <p:nvPr/>
        </p:nvSpPr>
        <p:spPr>
          <a:xfrm>
            <a:off x="4322978" y="4114800"/>
            <a:ext cx="3545738" cy="2148840"/>
          </a:xfrm>
          <a:prstGeom prst="roundRect">
            <a:avLst>
              <a:gd name="adj" fmla="val 5957"/>
            </a:avLst>
          </a:prstGeom>
          <a:solidFill>
            <a:schemeClr val="tx2"/>
          </a:solidFill>
          <a:ln/>
        </p:spPr>
      </p:sp>
      <p:sp>
        <p:nvSpPr>
          <p:cNvPr id="41" name="ACCURACY &amp; PRECISION circle"/>
          <p:cNvSpPr/>
          <p:nvPr/>
        </p:nvSpPr>
        <p:spPr>
          <a:xfrm>
            <a:off x="4505858" y="4297680"/>
            <a:ext cx="548640" cy="548640"/>
          </a:xfrm>
          <a:prstGeom prst="ellipse">
            <a:avLst/>
          </a:prstGeom>
          <a:solidFill>
            <a:schemeClr val="accent5"/>
          </a:solidFill>
          <a:ln/>
        </p:spPr>
      </p:sp>
      <p:pic>
        <p:nvPicPr>
          <p:cNvPr id="42" name="ACCURACY &amp; PRECISION icon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43018" y="4434840"/>
            <a:ext cx="274320" cy="274320"/>
          </a:xfrm>
          <a:prstGeom prst="rect">
            <a:avLst/>
          </a:prstGeom>
        </p:spPr>
      </p:pic>
      <p:sp>
        <p:nvSpPr>
          <p:cNvPr id="43" name="Text 36"/>
          <p:cNvSpPr txBox="1"/>
          <p:nvPr/>
        </p:nvSpPr>
        <p:spPr>
          <a:xfrm>
            <a:off x="5191658" y="4279392"/>
            <a:ext cx="253989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5"/>
                </a:solidFill>
              </a:rPr>
              <a:t>ACCURACY &amp; PRECISION</a:t>
            </a:r>
            <a:endParaRPr lang="en-US" sz="1300" dirty="0"/>
          </a:p>
        </p:txBody>
      </p:sp>
      <p:sp>
        <p:nvSpPr>
          <p:cNvPr id="44" name="Text 37"/>
          <p:cNvSpPr txBox="1"/>
          <p:nvPr/>
        </p:nvSpPr>
        <p:spPr>
          <a:xfrm>
            <a:off x="5191658" y="4572000"/>
            <a:ext cx="253989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chemeClr val="bg2"/>
                </a:solidFill>
              </a:rPr>
              <a:t>Getting good data</a:t>
            </a:r>
            <a:endParaRPr lang="en-US" sz="1100" dirty="0"/>
          </a:p>
        </p:txBody>
      </p:sp>
      <p:sp>
        <p:nvSpPr>
          <p:cNvPr id="45" name="ACCURACY &amp;amp; PRECISION text"/>
          <p:cNvSpPr txBox="1"/>
          <p:nvPr/>
        </p:nvSpPr>
        <p:spPr>
          <a:xfrm>
            <a:off x="4524146" y="4983480"/>
            <a:ext cx="3143402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Use a digital thermometer (better resolution, 0.1 °C). Use a drop of water in the thermometer hole so it reads the block's temperature.</a:t>
            </a:r>
            <a:endParaRPr lang="en-US" sz="1400" dirty="0"/>
          </a:p>
        </p:txBody>
      </p:sp>
      <p:sp>
        <p:nvSpPr>
          <p:cNvPr id="46" name="ERRORS card"/>
          <p:cNvSpPr/>
          <p:nvPr/>
        </p:nvSpPr>
        <p:spPr>
          <a:xfrm>
            <a:off x="8097317" y="4114800"/>
            <a:ext cx="3545738" cy="2148840"/>
          </a:xfrm>
          <a:prstGeom prst="roundRect">
            <a:avLst>
              <a:gd name="adj" fmla="val 5957"/>
            </a:avLst>
          </a:prstGeom>
          <a:solidFill>
            <a:schemeClr val="tx2"/>
          </a:solidFill>
          <a:ln/>
        </p:spPr>
      </p:sp>
      <p:sp>
        <p:nvSpPr>
          <p:cNvPr id="47" name="ERRORS circle"/>
          <p:cNvSpPr/>
          <p:nvPr/>
        </p:nvSpPr>
        <p:spPr>
          <a:xfrm>
            <a:off x="8280197" y="4297680"/>
            <a:ext cx="548640" cy="548640"/>
          </a:xfrm>
          <a:prstGeom prst="ellipse">
            <a:avLst/>
          </a:prstGeom>
          <a:solidFill>
            <a:schemeClr val="accent5"/>
          </a:solidFill>
          <a:ln/>
        </p:spPr>
      </p:sp>
      <p:pic>
        <p:nvPicPr>
          <p:cNvPr id="48" name="ERRORS icon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417357" y="4434840"/>
            <a:ext cx="274320" cy="274320"/>
          </a:xfrm>
          <a:prstGeom prst="rect">
            <a:avLst/>
          </a:prstGeom>
        </p:spPr>
      </p:pic>
      <p:sp>
        <p:nvSpPr>
          <p:cNvPr id="49" name="Text 41"/>
          <p:cNvSpPr txBox="1"/>
          <p:nvPr/>
        </p:nvSpPr>
        <p:spPr>
          <a:xfrm>
            <a:off x="8965997" y="4279392"/>
            <a:ext cx="253989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5"/>
                </a:solidFill>
              </a:rPr>
              <a:t>ERRORS</a:t>
            </a:r>
            <a:endParaRPr lang="en-US" sz="1300" dirty="0"/>
          </a:p>
        </p:txBody>
      </p:sp>
      <p:sp>
        <p:nvSpPr>
          <p:cNvPr id="50" name="Text 42"/>
          <p:cNvSpPr txBox="1"/>
          <p:nvPr/>
        </p:nvSpPr>
        <p:spPr>
          <a:xfrm>
            <a:off x="8965997" y="4572000"/>
            <a:ext cx="253989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chemeClr val="bg2"/>
                </a:solidFill>
              </a:rPr>
              <a:t>Random or systematic?</a:t>
            </a:r>
            <a:endParaRPr lang="en-US" sz="1100" dirty="0"/>
          </a:p>
        </p:txBody>
      </p:sp>
      <p:sp>
        <p:nvSpPr>
          <p:cNvPr id="51" name="ERRORS text"/>
          <p:cNvSpPr txBox="1"/>
          <p:nvPr/>
        </p:nvSpPr>
        <p:spPr>
          <a:xfrm>
            <a:off x="8298485" y="4983480"/>
            <a:ext cx="3143402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Energy lost to the surroundings is a SYSTEMATIC error — it always makes c too big. Misreading the thermometer is a RANDOM error.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4465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B4BED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868680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accent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·  Specific heat capacity: </a:t>
            </a:r>
            <a:pPr algn="l" indent="0" marL="0">
              <a:buNone/>
            </a:pPr>
            <a:r>
              <a:rPr lang="en-US" sz="28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 &amp; improvements</a:t>
            </a:r>
            <a:endParaRPr lang="en-US" sz="2800" dirty="0"/>
          </a:p>
        </p:txBody>
      </p:sp>
      <p:sp>
        <p:nvSpPr>
          <p:cNvPr id="3" name="Label: PHYSICS RP1"/>
          <p:cNvSpPr txBox="1"/>
          <p:nvPr/>
        </p:nvSpPr>
        <p:spPr>
          <a:xfrm>
            <a:off x="548640" y="384048"/>
            <a:ext cx="1737360" cy="34747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PHYSICS RP1</a:t>
            </a:r>
            <a:endParaRPr lang="en-US" sz="1100" dirty="0"/>
          </a:p>
        </p:txBody>
      </p:sp>
      <p:sp>
        <p:nvSpPr>
          <p:cNvPr id="4" name="Label: COMBINED SCIENCE RP14"/>
          <p:cNvSpPr txBox="1"/>
          <p:nvPr/>
        </p:nvSpPr>
        <p:spPr>
          <a:xfrm>
            <a:off x="2377440" y="384048"/>
            <a:ext cx="2880360" cy="347472"/>
          </a:xfrm>
          <a:prstGeom prst="roundRect">
            <a:avLst>
              <a:gd name="adj" fmla="val 50000"/>
            </a:avLst>
          </a:prstGeom>
          <a:solidFill>
            <a:srgbClr val="0D1321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1"/>
                </a:solidFill>
              </a:rPr>
              <a:t>COMBINED SCIENCE RP14</a:t>
            </a:r>
            <a:endParaRPr lang="en-US" sz="1100" dirty="0"/>
          </a:p>
        </p:txBody>
      </p:sp>
      <p:sp>
        <p:nvSpPr>
          <p:cNvPr id="5" name="Label: PAPER 1"/>
          <p:cNvSpPr txBox="1"/>
          <p:nvPr/>
        </p:nvSpPr>
        <p:spPr>
          <a:xfrm>
            <a:off x="5349240" y="384048"/>
            <a:ext cx="1097280" cy="347472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2"/>
                </a:solidFill>
              </a:rPr>
              <a:t>PAPER 1</a:t>
            </a:r>
            <a:endParaRPr lang="en-US" sz="1100" dirty="0"/>
          </a:p>
        </p:txBody>
      </p:sp>
      <p:sp>
        <p:nvSpPr>
          <p:cNvPr id="6" name="Button: ☰  ALL PRACTICALS"/>
          <p:cNvSpPr txBox="1"/>
          <p:nvPr/>
        </p:nvSpPr>
        <p:spPr>
          <a:xfrm>
            <a:off x="9601200" y="384048"/>
            <a:ext cx="2039112" cy="411480"/>
          </a:xfrm>
          <a:prstGeom prst="roundRect">
            <a:avLst>
              <a:gd name="adj" fmla="val 26667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☰  ALL PRACTICALS</a:t>
            </a:r>
            <a:endParaRPr lang="en-US" sz="1200" dirty="0"/>
          </a:p>
        </p:txBody>
      </p:sp>
      <p:sp>
        <p:nvSpPr>
          <p:cNvPr id="7" name="Link: ☰  ALL PRACTICALS">
            <a:hlinkClick r:id="rId1" tooltip="☰  ALL PRACTICALS" action="ppaction://hlinksldjump"/>
          </p:cNvPr>
          <p:cNvSpPr/>
          <p:nvPr/>
        </p:nvSpPr>
        <p:spPr>
          <a:xfrm>
            <a:off x="9601200" y="384048"/>
            <a:ext cx="2039112" cy="41148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8" name="Tab 1  METHOD"/>
          <p:cNvSpPr txBox="1"/>
          <p:nvPr/>
        </p:nvSpPr>
        <p:spPr>
          <a:xfrm>
            <a:off x="548640" y="6400800"/>
            <a:ext cx="1664208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1  METHOD</a:t>
            </a:r>
            <a:endParaRPr lang="en-US" sz="1000" dirty="0"/>
          </a:p>
        </p:txBody>
      </p:sp>
      <p:sp>
        <p:nvSpPr>
          <p:cNvPr id="9" name="Link: 1  METHOD">
            <a:hlinkClick r:id="rId2" tooltip="1  METHOD" action="ppaction://hlinksldjump"/>
          </p:cNvPr>
          <p:cNvSpPr/>
          <p:nvPr/>
        </p:nvSpPr>
        <p:spPr>
          <a:xfrm>
            <a:off x="548640" y="6400800"/>
            <a:ext cx="166420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0" name="Tab 2  RESULTS"/>
          <p:cNvSpPr txBox="1"/>
          <p:nvPr/>
        </p:nvSpPr>
        <p:spPr>
          <a:xfrm>
            <a:off x="2331720" y="6400800"/>
            <a:ext cx="1664208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2  RESULTS</a:t>
            </a:r>
            <a:endParaRPr lang="en-US" sz="1000" dirty="0"/>
          </a:p>
        </p:txBody>
      </p:sp>
      <p:sp>
        <p:nvSpPr>
          <p:cNvPr id="11" name="Link: 2  RESULTS">
            <a:hlinkClick r:id="rId3" tooltip="2  RESULTS" action="ppaction://hlinksldjump"/>
          </p:cNvPr>
          <p:cNvSpPr/>
          <p:nvPr/>
        </p:nvSpPr>
        <p:spPr>
          <a:xfrm>
            <a:off x="2331720" y="6400800"/>
            <a:ext cx="166420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2" name="Tab 3  WORKING SCI."/>
          <p:cNvSpPr txBox="1"/>
          <p:nvPr/>
        </p:nvSpPr>
        <p:spPr>
          <a:xfrm>
            <a:off x="4114800" y="6400800"/>
            <a:ext cx="1664208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3  WORKING SCI.</a:t>
            </a:r>
            <a:endParaRPr lang="en-US" sz="1000" dirty="0"/>
          </a:p>
        </p:txBody>
      </p:sp>
      <p:sp>
        <p:nvSpPr>
          <p:cNvPr id="13" name="Link: 3  WORKING SCI.">
            <a:hlinkClick r:id="rId4" tooltip="3  WORKING SCI." action="ppaction://hlinksldjump"/>
          </p:cNvPr>
          <p:cNvSpPr/>
          <p:nvPr/>
        </p:nvSpPr>
        <p:spPr>
          <a:xfrm>
            <a:off x="4114800" y="6400800"/>
            <a:ext cx="166420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4" name="Tab 4  CONCLUSION"/>
          <p:cNvSpPr txBox="1"/>
          <p:nvPr/>
        </p:nvSpPr>
        <p:spPr>
          <a:xfrm>
            <a:off x="5897880" y="6400800"/>
            <a:ext cx="1664208" cy="292608"/>
          </a:xfrm>
          <a:prstGeom prst="roundRect">
            <a:avLst>
              <a:gd name="adj" fmla="val 50000"/>
            </a:avLst>
          </a:prstGeom>
          <a:solidFill>
            <a:srgbClr val="FF7A2F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D1321"/>
                </a:solidFill>
              </a:rPr>
              <a:t>4  CONCLUSION</a:t>
            </a:r>
            <a:endParaRPr lang="en-US" sz="1000" dirty="0"/>
          </a:p>
        </p:txBody>
      </p:sp>
      <p:sp>
        <p:nvSpPr>
          <p:cNvPr id="15" name="Link: 4  CONCLUSION">
            <a:hlinkClick r:id="rId5" tooltip="4  CONCLUSION" action="ppaction://hlinksldjump"/>
          </p:cNvPr>
          <p:cNvSpPr/>
          <p:nvPr/>
        </p:nvSpPr>
        <p:spPr>
          <a:xfrm>
            <a:off x="5897880" y="6400800"/>
            <a:ext cx="166420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6" name="Conclusion card"/>
          <p:cNvSpPr/>
          <p:nvPr/>
        </p:nvSpPr>
        <p:spPr>
          <a:xfrm>
            <a:off x="548640" y="1737360"/>
            <a:ext cx="6400800" cy="1600200"/>
          </a:xfrm>
          <a:prstGeom prst="roundRect">
            <a:avLst>
              <a:gd name="adj" fmla="val 8000"/>
            </a:avLst>
          </a:prstGeom>
          <a:solidFill>
            <a:schemeClr val="accent1"/>
          </a:solidFill>
          <a:ln/>
        </p:spPr>
      </p:sp>
      <p:sp>
        <p:nvSpPr>
          <p:cNvPr id="17" name="Conclusion text"/>
          <p:cNvSpPr txBox="1"/>
          <p:nvPr/>
        </p:nvSpPr>
        <p:spPr>
          <a:xfrm>
            <a:off x="777240" y="1810512"/>
            <a:ext cx="59436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chemeClr val="tx1"/>
                </a:solidFill>
              </a:rPr>
              <a:t>CONCLUSION</a:t>
            </a:r>
            <a:endParaRPr lang="en-US" sz="1100" dirty="0"/>
          </a:p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The specific heat capacity of aluminium is about 1050 J/kg °C. The temperature rises steadily as energy is transferred.</a:t>
            </a:r>
            <a:endParaRPr lang="en-US" sz="1100" dirty="0"/>
          </a:p>
        </p:txBody>
      </p:sp>
      <p:sp>
        <p:nvSpPr>
          <p:cNvPr id="18" name="Theory card"/>
          <p:cNvSpPr/>
          <p:nvPr/>
        </p:nvSpPr>
        <p:spPr>
          <a:xfrm>
            <a:off x="548640" y="3447288"/>
            <a:ext cx="6400800" cy="1463040"/>
          </a:xfrm>
          <a:prstGeom prst="roundRect">
            <a:avLst>
              <a:gd name="adj" fmla="val 8750"/>
            </a:avLst>
          </a:prstGeom>
          <a:solidFill>
            <a:schemeClr val="tx2"/>
          </a:solidFill>
          <a:ln/>
        </p:spPr>
      </p:sp>
      <p:sp>
        <p:nvSpPr>
          <p:cNvPr id="19" name="Theory circle"/>
          <p:cNvSpPr/>
          <p:nvPr/>
        </p:nvSpPr>
        <p:spPr>
          <a:xfrm>
            <a:off x="731520" y="3584448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0" name="Theory 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7250" y="3710178"/>
            <a:ext cx="251460" cy="251460"/>
          </a:xfrm>
          <a:prstGeom prst="rect">
            <a:avLst/>
          </a:prstGeom>
        </p:spPr>
      </p:pic>
      <p:sp>
        <p:nvSpPr>
          <p:cNvPr id="21" name="Text 18"/>
          <p:cNvSpPr txBox="1"/>
          <p:nvPr/>
        </p:nvSpPr>
        <p:spPr>
          <a:xfrm>
            <a:off x="1371600" y="361188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accent1"/>
                </a:solidFill>
              </a:rPr>
              <a:t>EXPLAIN IT WITH SCIENCE</a:t>
            </a:r>
            <a:endParaRPr lang="en-US" sz="1100" dirty="0"/>
          </a:p>
        </p:txBody>
      </p:sp>
      <p:sp>
        <p:nvSpPr>
          <p:cNvPr id="22" name="Text 19"/>
          <p:cNvSpPr txBox="1"/>
          <p:nvPr/>
        </p:nvSpPr>
        <p:spPr>
          <a:xfrm>
            <a:off x="1371600" y="3913632"/>
            <a:ext cx="539496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The accepted value is 900 J/kg °C. Our value is too high because some energy heats the surroundings, not the block — so the temperature rise is smaller than it should be.</a:t>
            </a:r>
            <a:endParaRPr lang="en-US" sz="1400" dirty="0"/>
          </a:p>
        </p:txBody>
      </p:sp>
      <p:sp>
        <p:nvSpPr>
          <p:cNvPr id="23" name="Evaluation card"/>
          <p:cNvSpPr/>
          <p:nvPr/>
        </p:nvSpPr>
        <p:spPr>
          <a:xfrm>
            <a:off x="548640" y="5020056"/>
            <a:ext cx="6400800" cy="1243584"/>
          </a:xfrm>
          <a:prstGeom prst="roundRect">
            <a:avLst>
              <a:gd name="adj" fmla="val 10294"/>
            </a:avLst>
          </a:prstGeom>
          <a:solidFill>
            <a:schemeClr val="tx2"/>
          </a:solidFill>
          <a:ln/>
        </p:spPr>
      </p:sp>
      <p:sp>
        <p:nvSpPr>
          <p:cNvPr id="24" name="Evaluation circle"/>
          <p:cNvSpPr/>
          <p:nvPr/>
        </p:nvSpPr>
        <p:spPr>
          <a:xfrm>
            <a:off x="731520" y="5157216"/>
            <a:ext cx="502920" cy="502920"/>
          </a:xfrm>
          <a:prstGeom prst="ellipse">
            <a:avLst/>
          </a:prstGeom>
          <a:solidFill>
            <a:schemeClr val="accent5"/>
          </a:solidFill>
          <a:ln/>
        </p:spPr>
      </p:sp>
      <p:pic>
        <p:nvPicPr>
          <p:cNvPr id="25" name="Evaluation 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7250" y="5282946"/>
            <a:ext cx="251460" cy="251460"/>
          </a:xfrm>
          <a:prstGeom prst="rect">
            <a:avLst/>
          </a:prstGeom>
        </p:spPr>
      </p:pic>
      <p:sp>
        <p:nvSpPr>
          <p:cNvPr id="26" name="Text 22"/>
          <p:cNvSpPr txBox="1"/>
          <p:nvPr/>
        </p:nvSpPr>
        <p:spPr>
          <a:xfrm>
            <a:off x="1371600" y="5175504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accent5"/>
                </a:solidFill>
              </a:rPr>
              <a:t>EVALUATION</a:t>
            </a:r>
            <a:endParaRPr lang="en-US" sz="1100" dirty="0"/>
          </a:p>
        </p:txBody>
      </p:sp>
      <p:sp>
        <p:nvSpPr>
          <p:cNvPr id="27" name="Text 23"/>
          <p:cNvSpPr txBox="1"/>
          <p:nvPr/>
        </p:nvSpPr>
        <p:spPr>
          <a:xfrm>
            <a:off x="1371600" y="5468112"/>
            <a:ext cx="5394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The first minute is slow while the heater warms up, so only the straight part of the graph is used.</a:t>
            </a:r>
            <a:endParaRPr lang="en-US" sz="1400" dirty="0"/>
          </a:p>
        </p:txBody>
      </p:sp>
      <p:sp>
        <p:nvSpPr>
          <p:cNvPr id="28" name="Improvements card"/>
          <p:cNvSpPr/>
          <p:nvPr/>
        </p:nvSpPr>
        <p:spPr>
          <a:xfrm>
            <a:off x="7178040" y="1737360"/>
            <a:ext cx="4465015" cy="4526280"/>
          </a:xfrm>
          <a:prstGeom prst="roundRect">
            <a:avLst>
              <a:gd name="adj" fmla="val 2867"/>
            </a:avLst>
          </a:prstGeom>
          <a:solidFill>
            <a:schemeClr val="tx2"/>
          </a:solidFill>
          <a:ln/>
        </p:spPr>
      </p:sp>
      <p:sp>
        <p:nvSpPr>
          <p:cNvPr id="29" name="Improvements circle"/>
          <p:cNvSpPr/>
          <p:nvPr/>
        </p:nvSpPr>
        <p:spPr>
          <a:xfrm>
            <a:off x="7360920" y="1874520"/>
            <a:ext cx="548640" cy="548640"/>
          </a:xfrm>
          <a:prstGeom prst="ellipse">
            <a:avLst/>
          </a:prstGeom>
          <a:solidFill>
            <a:schemeClr val="accent4"/>
          </a:solidFill>
          <a:ln/>
        </p:spPr>
      </p:sp>
      <p:pic>
        <p:nvPicPr>
          <p:cNvPr id="30" name="Improvements icon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98080" y="2011680"/>
            <a:ext cx="274320" cy="274320"/>
          </a:xfrm>
          <a:prstGeom prst="rect">
            <a:avLst/>
          </a:prstGeom>
        </p:spPr>
      </p:pic>
      <p:sp>
        <p:nvSpPr>
          <p:cNvPr id="31" name="Text 26"/>
          <p:cNvSpPr txBox="1"/>
          <p:nvPr/>
        </p:nvSpPr>
        <p:spPr>
          <a:xfrm>
            <a:off x="8046720" y="192024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pc="200" kern="0" dirty="0">
                <a:solidFill>
                  <a:schemeClr val="accent4"/>
                </a:solidFill>
              </a:rPr>
              <a:t>IMPROVEMENTS</a:t>
            </a:r>
            <a:endParaRPr lang="en-US" sz="1500" dirty="0"/>
          </a:p>
        </p:txBody>
      </p:sp>
      <p:sp>
        <p:nvSpPr>
          <p:cNvPr id="32" name="Text 27"/>
          <p:cNvSpPr txBox="1"/>
          <p:nvPr/>
        </p:nvSpPr>
        <p:spPr>
          <a:xfrm>
            <a:off x="7406640" y="2651760"/>
            <a:ext cx="384048" cy="384048"/>
          </a:xfrm>
          <a:prstGeom prst="ellipse">
            <a:avLst/>
          </a:prstGeom>
          <a:solidFill>
            <a:schemeClr val="accent4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1</a:t>
            </a:r>
            <a:endParaRPr lang="en-US" sz="1400" dirty="0"/>
          </a:p>
        </p:txBody>
      </p:sp>
      <p:sp>
        <p:nvSpPr>
          <p:cNvPr id="33" name="Improvement 1"/>
          <p:cNvSpPr txBox="1"/>
          <p:nvPr/>
        </p:nvSpPr>
        <p:spPr>
          <a:xfrm>
            <a:off x="7955280" y="2606040"/>
            <a:ext cx="3504895" cy="811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Add more insulation, including a lid on top</a:t>
            </a:r>
            <a:endParaRPr lang="en-US" sz="1500" dirty="0"/>
          </a:p>
        </p:txBody>
      </p:sp>
      <p:sp>
        <p:nvSpPr>
          <p:cNvPr id="34" name="Text 29"/>
          <p:cNvSpPr txBox="1"/>
          <p:nvPr/>
        </p:nvSpPr>
        <p:spPr>
          <a:xfrm>
            <a:off x="7406640" y="3554730"/>
            <a:ext cx="384048" cy="384048"/>
          </a:xfrm>
          <a:prstGeom prst="ellipse">
            <a:avLst/>
          </a:prstGeom>
          <a:solidFill>
            <a:schemeClr val="accent4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2</a:t>
            </a:r>
            <a:endParaRPr lang="en-US" sz="1400" dirty="0"/>
          </a:p>
        </p:txBody>
      </p:sp>
      <p:sp>
        <p:nvSpPr>
          <p:cNvPr id="35" name="Improvement 2"/>
          <p:cNvSpPr txBox="1"/>
          <p:nvPr/>
        </p:nvSpPr>
        <p:spPr>
          <a:xfrm>
            <a:off x="7955280" y="3509010"/>
            <a:ext cx="3504895" cy="811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Use a digital thermometer or a data logger</a:t>
            </a:r>
            <a:endParaRPr lang="en-US" sz="1500" dirty="0"/>
          </a:p>
        </p:txBody>
      </p:sp>
      <p:sp>
        <p:nvSpPr>
          <p:cNvPr id="36" name="Text 31"/>
          <p:cNvSpPr txBox="1"/>
          <p:nvPr/>
        </p:nvSpPr>
        <p:spPr>
          <a:xfrm>
            <a:off x="7406640" y="4457700"/>
            <a:ext cx="384048" cy="384048"/>
          </a:xfrm>
          <a:prstGeom prst="ellipse">
            <a:avLst/>
          </a:prstGeom>
          <a:solidFill>
            <a:schemeClr val="accent4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3</a:t>
            </a:r>
            <a:endParaRPr lang="en-US" sz="1400" dirty="0"/>
          </a:p>
        </p:txBody>
      </p:sp>
      <p:sp>
        <p:nvSpPr>
          <p:cNvPr id="37" name="Improvement 3"/>
          <p:cNvSpPr txBox="1"/>
          <p:nvPr/>
        </p:nvSpPr>
        <p:spPr>
          <a:xfrm>
            <a:off x="7955280" y="4411980"/>
            <a:ext cx="3504895" cy="811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Put a drop of oil/water in the thermometer hole</a:t>
            </a:r>
            <a:endParaRPr lang="en-US" sz="1500" dirty="0"/>
          </a:p>
        </p:txBody>
      </p:sp>
      <p:sp>
        <p:nvSpPr>
          <p:cNvPr id="38" name="Text 33"/>
          <p:cNvSpPr txBox="1"/>
          <p:nvPr/>
        </p:nvSpPr>
        <p:spPr>
          <a:xfrm>
            <a:off x="7406640" y="5360670"/>
            <a:ext cx="384048" cy="384048"/>
          </a:xfrm>
          <a:prstGeom prst="ellipse">
            <a:avLst/>
          </a:prstGeom>
          <a:solidFill>
            <a:schemeClr val="accent4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4</a:t>
            </a:r>
            <a:endParaRPr lang="en-US" sz="1400" dirty="0"/>
          </a:p>
        </p:txBody>
      </p:sp>
      <p:sp>
        <p:nvSpPr>
          <p:cNvPr id="39" name="Improvement 4"/>
          <p:cNvSpPr txBox="1"/>
          <p:nvPr/>
        </p:nvSpPr>
        <p:spPr>
          <a:xfrm>
            <a:off x="7955280" y="5314950"/>
            <a:ext cx="3504895" cy="811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Repeat the whole experiment and find a mean value of c</a:t>
            </a:r>
            <a:endParaRPr lang="en-US" sz="1500" dirty="0"/>
          </a:p>
        </p:txBody>
      </p:sp>
      <p:sp>
        <p:nvSpPr>
          <p:cNvPr id="40" name="Button: NEXT: RP2 THERMAL INSULATION  →"/>
          <p:cNvSpPr txBox="1"/>
          <p:nvPr/>
        </p:nvSpPr>
        <p:spPr>
          <a:xfrm>
            <a:off x="7772400" y="6382512"/>
            <a:ext cx="2926080" cy="329184"/>
          </a:xfrm>
          <a:prstGeom prst="roundRect">
            <a:avLst>
              <a:gd name="adj" fmla="val 33333"/>
            </a:avLst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chemeClr val="tx1"/>
                </a:solidFill>
              </a:rPr>
              <a:t>NEXT: RP2 THERMAL INSULATION  →</a:t>
            </a:r>
            <a:endParaRPr lang="en-US" sz="1000" dirty="0"/>
          </a:p>
        </p:txBody>
      </p:sp>
      <p:sp>
        <p:nvSpPr>
          <p:cNvPr id="41" name="Link: NEXT: RP2 THERMAL INSULATION  →">
            <a:hlinkClick r:id="rId9" tooltip="NEXT: RP2 THERMAL INSULATION  →" action="ppaction://hlinksldjump"/>
          </p:cNvPr>
          <p:cNvSpPr/>
          <p:nvPr/>
        </p:nvSpPr>
        <p:spPr>
          <a:xfrm>
            <a:off x="7772400" y="6382512"/>
            <a:ext cx="2926080" cy="329184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4465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B4BED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868680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accent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·  Thermal insulation: </a:t>
            </a:r>
            <a:pPr algn="l" indent="0" marL="0">
              <a:buNone/>
            </a:pPr>
            <a:r>
              <a:rPr lang="en-US" sz="28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</a:t>
            </a:r>
            <a:endParaRPr lang="en-US" sz="2800" dirty="0"/>
          </a:p>
        </p:txBody>
      </p:sp>
      <p:sp>
        <p:nvSpPr>
          <p:cNvPr id="3" name="Label: PHYSICS RP2"/>
          <p:cNvSpPr txBox="1"/>
          <p:nvPr/>
        </p:nvSpPr>
        <p:spPr>
          <a:xfrm>
            <a:off x="548640" y="384048"/>
            <a:ext cx="1737360" cy="34747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PHYSICS RP2</a:t>
            </a:r>
            <a:endParaRPr lang="en-US" sz="1100" dirty="0"/>
          </a:p>
        </p:txBody>
      </p:sp>
      <p:sp>
        <p:nvSpPr>
          <p:cNvPr id="4" name="Label: PHYSICS ONLY"/>
          <p:cNvSpPr txBox="1"/>
          <p:nvPr/>
        </p:nvSpPr>
        <p:spPr>
          <a:xfrm>
            <a:off x="2377440" y="384048"/>
            <a:ext cx="1737360" cy="347472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PHYSICS ONLY</a:t>
            </a:r>
            <a:endParaRPr lang="en-US" sz="1100" dirty="0"/>
          </a:p>
        </p:txBody>
      </p:sp>
      <p:sp>
        <p:nvSpPr>
          <p:cNvPr id="5" name="Label: PAPER 1"/>
          <p:cNvSpPr txBox="1"/>
          <p:nvPr/>
        </p:nvSpPr>
        <p:spPr>
          <a:xfrm>
            <a:off x="4206240" y="384048"/>
            <a:ext cx="1097280" cy="347472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2"/>
                </a:solidFill>
              </a:rPr>
              <a:t>PAPER 1</a:t>
            </a:r>
            <a:endParaRPr lang="en-US" sz="1100" dirty="0"/>
          </a:p>
        </p:txBody>
      </p:sp>
      <p:sp>
        <p:nvSpPr>
          <p:cNvPr id="6" name="Button: ☰  ALL PRACTICALS"/>
          <p:cNvSpPr txBox="1"/>
          <p:nvPr/>
        </p:nvSpPr>
        <p:spPr>
          <a:xfrm>
            <a:off x="9601200" y="384048"/>
            <a:ext cx="2039112" cy="411480"/>
          </a:xfrm>
          <a:prstGeom prst="roundRect">
            <a:avLst>
              <a:gd name="adj" fmla="val 26667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☰  ALL PRACTICALS</a:t>
            </a:r>
            <a:endParaRPr lang="en-US" sz="1200" dirty="0"/>
          </a:p>
        </p:txBody>
      </p:sp>
      <p:sp>
        <p:nvSpPr>
          <p:cNvPr id="7" name="Link: ☰  ALL PRACTICALS">
            <a:hlinkClick r:id="rId1" tooltip="☰  ALL PRACTICALS" action="ppaction://hlinksldjump"/>
          </p:cNvPr>
          <p:cNvSpPr/>
          <p:nvPr/>
        </p:nvSpPr>
        <p:spPr>
          <a:xfrm>
            <a:off x="9601200" y="384048"/>
            <a:ext cx="2039112" cy="41148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8" name="Tab 1  METHOD"/>
          <p:cNvSpPr txBox="1"/>
          <p:nvPr/>
        </p:nvSpPr>
        <p:spPr>
          <a:xfrm>
            <a:off x="548640" y="6400800"/>
            <a:ext cx="1664208" cy="292608"/>
          </a:xfrm>
          <a:prstGeom prst="roundRect">
            <a:avLst>
              <a:gd name="adj" fmla="val 50000"/>
            </a:avLst>
          </a:prstGeom>
          <a:solidFill>
            <a:srgbClr val="FF7A2F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D1321"/>
                </a:solidFill>
              </a:rPr>
              <a:t>1  METHOD</a:t>
            </a:r>
            <a:endParaRPr lang="en-US" sz="1000" dirty="0"/>
          </a:p>
        </p:txBody>
      </p:sp>
      <p:sp>
        <p:nvSpPr>
          <p:cNvPr id="9" name="Link: 1  METHOD">
            <a:hlinkClick r:id="rId2" tooltip="1  METHOD" action="ppaction://hlinksldjump"/>
          </p:cNvPr>
          <p:cNvSpPr/>
          <p:nvPr/>
        </p:nvSpPr>
        <p:spPr>
          <a:xfrm>
            <a:off x="548640" y="6400800"/>
            <a:ext cx="166420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0" name="Tab 2  RESULTS"/>
          <p:cNvSpPr txBox="1"/>
          <p:nvPr/>
        </p:nvSpPr>
        <p:spPr>
          <a:xfrm>
            <a:off x="2331720" y="6400800"/>
            <a:ext cx="1664208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2  RESULTS</a:t>
            </a:r>
            <a:endParaRPr lang="en-US" sz="1000" dirty="0"/>
          </a:p>
        </p:txBody>
      </p:sp>
      <p:sp>
        <p:nvSpPr>
          <p:cNvPr id="11" name="Link: 2  RESULTS">
            <a:hlinkClick r:id="rId3" tooltip="2  RESULTS" action="ppaction://hlinksldjump"/>
          </p:cNvPr>
          <p:cNvSpPr/>
          <p:nvPr/>
        </p:nvSpPr>
        <p:spPr>
          <a:xfrm>
            <a:off x="2331720" y="6400800"/>
            <a:ext cx="166420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2" name="Tab 3  WORKING SCI."/>
          <p:cNvSpPr txBox="1"/>
          <p:nvPr/>
        </p:nvSpPr>
        <p:spPr>
          <a:xfrm>
            <a:off x="4114800" y="6400800"/>
            <a:ext cx="1664208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3  WORKING SCI.</a:t>
            </a:r>
            <a:endParaRPr lang="en-US" sz="1000" dirty="0"/>
          </a:p>
        </p:txBody>
      </p:sp>
      <p:sp>
        <p:nvSpPr>
          <p:cNvPr id="13" name="Link: 3  WORKING SCI.">
            <a:hlinkClick r:id="rId4" tooltip="3  WORKING SCI." action="ppaction://hlinksldjump"/>
          </p:cNvPr>
          <p:cNvSpPr/>
          <p:nvPr/>
        </p:nvSpPr>
        <p:spPr>
          <a:xfrm>
            <a:off x="4114800" y="6400800"/>
            <a:ext cx="166420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4" name="Tab 4  CONCLUSION"/>
          <p:cNvSpPr txBox="1"/>
          <p:nvPr/>
        </p:nvSpPr>
        <p:spPr>
          <a:xfrm>
            <a:off x="5897880" y="6400800"/>
            <a:ext cx="1664208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4  CONCLUSION</a:t>
            </a:r>
            <a:endParaRPr lang="en-US" sz="1000" dirty="0"/>
          </a:p>
        </p:txBody>
      </p:sp>
      <p:sp>
        <p:nvSpPr>
          <p:cNvPr id="15" name="Link: 4  CONCLUSION">
            <a:hlinkClick r:id="rId5" tooltip="4  CONCLUSION" action="ppaction://hlinksldjump"/>
          </p:cNvPr>
          <p:cNvSpPr/>
          <p:nvPr/>
        </p:nvSpPr>
        <p:spPr>
          <a:xfrm>
            <a:off x="5897880" y="6400800"/>
            <a:ext cx="166420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6" name="Step 1"/>
          <p:cNvSpPr/>
          <p:nvPr/>
        </p:nvSpPr>
        <p:spPr>
          <a:xfrm>
            <a:off x="548640" y="1737360"/>
            <a:ext cx="7223760" cy="678180"/>
          </a:xfrm>
          <a:prstGeom prst="roundRect">
            <a:avLst>
              <a:gd name="adj" fmla="val 18876"/>
            </a:avLst>
          </a:prstGeom>
          <a:solidFill>
            <a:schemeClr val="tx2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685800" y="1875282"/>
            <a:ext cx="402336" cy="402336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1</a:t>
            </a:r>
            <a:endParaRPr lang="en-US" sz="1500" dirty="0"/>
          </a:p>
        </p:txBody>
      </p:sp>
      <p:sp>
        <p:nvSpPr>
          <p:cNvPr id="18" name="Step text 1"/>
          <p:cNvSpPr txBox="1"/>
          <p:nvPr/>
        </p:nvSpPr>
        <p:spPr>
          <a:xfrm>
            <a:off x="1234440" y="1737360"/>
            <a:ext cx="6400800" cy="678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Wrap a beaker in one layer of the first material and secure it with rubber bands.</a:t>
            </a:r>
            <a:endParaRPr lang="en-US" sz="1500" dirty="0"/>
          </a:p>
        </p:txBody>
      </p:sp>
      <p:sp>
        <p:nvSpPr>
          <p:cNvPr id="19" name="Step 2"/>
          <p:cNvSpPr/>
          <p:nvPr/>
        </p:nvSpPr>
        <p:spPr>
          <a:xfrm>
            <a:off x="548640" y="2506980"/>
            <a:ext cx="7223760" cy="678180"/>
          </a:xfrm>
          <a:prstGeom prst="roundRect">
            <a:avLst>
              <a:gd name="adj" fmla="val 18876"/>
            </a:avLst>
          </a:prstGeom>
          <a:solidFill>
            <a:schemeClr val="tx2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685800" y="2644902"/>
            <a:ext cx="402336" cy="402336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2</a:t>
            </a:r>
            <a:endParaRPr lang="en-US" sz="1500" dirty="0"/>
          </a:p>
        </p:txBody>
      </p:sp>
      <p:sp>
        <p:nvSpPr>
          <p:cNvPr id="21" name="Step text 2"/>
          <p:cNvSpPr txBox="1"/>
          <p:nvPr/>
        </p:nvSpPr>
        <p:spPr>
          <a:xfrm>
            <a:off x="1234440" y="2506980"/>
            <a:ext cx="6400800" cy="678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Use a measuring cylinder to pour 200 cm³ of hot water from a kettle into the beaker. Add a lid.</a:t>
            </a:r>
            <a:endParaRPr lang="en-US" sz="1500" dirty="0"/>
          </a:p>
        </p:txBody>
      </p:sp>
      <p:sp>
        <p:nvSpPr>
          <p:cNvPr id="22" name="Step 3"/>
          <p:cNvSpPr/>
          <p:nvPr/>
        </p:nvSpPr>
        <p:spPr>
          <a:xfrm>
            <a:off x="548640" y="3276600"/>
            <a:ext cx="7223760" cy="678180"/>
          </a:xfrm>
          <a:prstGeom prst="roundRect">
            <a:avLst>
              <a:gd name="adj" fmla="val 18876"/>
            </a:avLst>
          </a:prstGeom>
          <a:solidFill>
            <a:schemeClr val="tx2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685800" y="3414522"/>
            <a:ext cx="402336" cy="402336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3</a:t>
            </a:r>
            <a:endParaRPr lang="en-US" sz="1500" dirty="0"/>
          </a:p>
        </p:txBody>
      </p:sp>
      <p:sp>
        <p:nvSpPr>
          <p:cNvPr id="24" name="Step text 3"/>
          <p:cNvSpPr txBox="1"/>
          <p:nvPr/>
        </p:nvSpPr>
        <p:spPr>
          <a:xfrm>
            <a:off x="1234440" y="3276600"/>
            <a:ext cx="6400800" cy="678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Record the starting temperature and start the stopwatch.</a:t>
            </a:r>
            <a:endParaRPr lang="en-US" sz="1500" dirty="0"/>
          </a:p>
        </p:txBody>
      </p:sp>
      <p:sp>
        <p:nvSpPr>
          <p:cNvPr id="25" name="Step 4"/>
          <p:cNvSpPr/>
          <p:nvPr/>
        </p:nvSpPr>
        <p:spPr>
          <a:xfrm>
            <a:off x="548640" y="4046220"/>
            <a:ext cx="7223760" cy="678180"/>
          </a:xfrm>
          <a:prstGeom prst="roundRect">
            <a:avLst>
              <a:gd name="adj" fmla="val 18876"/>
            </a:avLst>
          </a:prstGeom>
          <a:solidFill>
            <a:schemeClr val="tx2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685800" y="4184142"/>
            <a:ext cx="402336" cy="402336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4</a:t>
            </a:r>
            <a:endParaRPr lang="en-US" sz="1500" dirty="0"/>
          </a:p>
        </p:txBody>
      </p:sp>
      <p:sp>
        <p:nvSpPr>
          <p:cNvPr id="27" name="Step text 4"/>
          <p:cNvSpPr txBox="1"/>
          <p:nvPr/>
        </p:nvSpPr>
        <p:spPr>
          <a:xfrm>
            <a:off x="1234440" y="4046220"/>
            <a:ext cx="6400800" cy="678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After 10 minutes, record the final temperature. Work out the temperature drop.</a:t>
            </a:r>
            <a:endParaRPr lang="en-US" sz="1500" dirty="0"/>
          </a:p>
        </p:txBody>
      </p:sp>
      <p:sp>
        <p:nvSpPr>
          <p:cNvPr id="28" name="Step 5"/>
          <p:cNvSpPr/>
          <p:nvPr/>
        </p:nvSpPr>
        <p:spPr>
          <a:xfrm>
            <a:off x="548640" y="4815840"/>
            <a:ext cx="7223760" cy="678180"/>
          </a:xfrm>
          <a:prstGeom prst="roundRect">
            <a:avLst>
              <a:gd name="adj" fmla="val 18876"/>
            </a:avLst>
          </a:prstGeom>
          <a:solidFill>
            <a:schemeClr val="tx2"/>
          </a:solidFill>
          <a:ln/>
        </p:spPr>
      </p:sp>
      <p:sp>
        <p:nvSpPr>
          <p:cNvPr id="29" name="Text 27"/>
          <p:cNvSpPr txBox="1"/>
          <p:nvPr/>
        </p:nvSpPr>
        <p:spPr>
          <a:xfrm>
            <a:off x="685800" y="4953762"/>
            <a:ext cx="402336" cy="402336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5</a:t>
            </a:r>
            <a:endParaRPr lang="en-US" sz="1500" dirty="0"/>
          </a:p>
        </p:txBody>
      </p:sp>
      <p:sp>
        <p:nvSpPr>
          <p:cNvPr id="30" name="Step text 5"/>
          <p:cNvSpPr txBox="1"/>
          <p:nvPr/>
        </p:nvSpPr>
        <p:spPr>
          <a:xfrm>
            <a:off x="1234440" y="4815840"/>
            <a:ext cx="6400800" cy="678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Repeat with each material (same thickness), and with NO material as a control.</a:t>
            </a:r>
            <a:endParaRPr lang="en-US" sz="1500" dirty="0"/>
          </a:p>
        </p:txBody>
      </p:sp>
      <p:sp>
        <p:nvSpPr>
          <p:cNvPr id="31" name="Step 6"/>
          <p:cNvSpPr/>
          <p:nvPr/>
        </p:nvSpPr>
        <p:spPr>
          <a:xfrm>
            <a:off x="548640" y="5585460"/>
            <a:ext cx="7223760" cy="678180"/>
          </a:xfrm>
          <a:prstGeom prst="roundRect">
            <a:avLst>
              <a:gd name="adj" fmla="val 18876"/>
            </a:avLst>
          </a:prstGeom>
          <a:solidFill>
            <a:schemeClr val="tx2"/>
          </a:solidFill>
          <a:ln/>
        </p:spPr>
      </p:sp>
      <p:sp>
        <p:nvSpPr>
          <p:cNvPr id="32" name="Text 30"/>
          <p:cNvSpPr txBox="1"/>
          <p:nvPr/>
        </p:nvSpPr>
        <p:spPr>
          <a:xfrm>
            <a:off x="685800" y="5723382"/>
            <a:ext cx="402336" cy="402336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6</a:t>
            </a:r>
            <a:endParaRPr lang="en-US" sz="1500" dirty="0"/>
          </a:p>
        </p:txBody>
      </p:sp>
      <p:sp>
        <p:nvSpPr>
          <p:cNvPr id="33" name="Step text 6"/>
          <p:cNvSpPr txBox="1"/>
          <p:nvPr/>
        </p:nvSpPr>
        <p:spPr>
          <a:xfrm>
            <a:off x="1234440" y="5585460"/>
            <a:ext cx="6400800" cy="678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Repeat each material three times and calculate a mean temperature drop.</a:t>
            </a:r>
            <a:endParaRPr lang="en-US" sz="1500" dirty="0"/>
          </a:p>
        </p:txBody>
      </p:sp>
      <p:sp>
        <p:nvSpPr>
          <p:cNvPr id="34" name="Aim card"/>
          <p:cNvSpPr/>
          <p:nvPr/>
        </p:nvSpPr>
        <p:spPr>
          <a:xfrm>
            <a:off x="8001000" y="1737360"/>
            <a:ext cx="3642055" cy="1188720"/>
          </a:xfrm>
          <a:prstGeom prst="roundRect">
            <a:avLst>
              <a:gd name="adj" fmla="val 10769"/>
            </a:avLst>
          </a:prstGeom>
          <a:solidFill>
            <a:schemeClr val="tx2"/>
          </a:solidFill>
          <a:ln/>
        </p:spPr>
      </p:sp>
      <p:sp>
        <p:nvSpPr>
          <p:cNvPr id="35" name="Text 33"/>
          <p:cNvSpPr txBox="1"/>
          <p:nvPr/>
        </p:nvSpPr>
        <p:spPr>
          <a:xfrm>
            <a:off x="8202168" y="182880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chemeClr val="accent1"/>
                </a:solidFill>
              </a:rPr>
              <a:t>AIM</a:t>
            </a:r>
            <a:endParaRPr lang="en-US" sz="1100" dirty="0"/>
          </a:p>
        </p:txBody>
      </p:sp>
      <p:sp>
        <p:nvSpPr>
          <p:cNvPr id="36" name="Text 34"/>
          <p:cNvSpPr txBox="1"/>
          <p:nvPr/>
        </p:nvSpPr>
        <p:spPr>
          <a:xfrm>
            <a:off x="8202168" y="2084832"/>
            <a:ext cx="327629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bg1"/>
                </a:solidFill>
              </a:rPr>
              <a:t>Compare how well different materials work as thermal insulators.</a:t>
            </a:r>
            <a:endParaRPr lang="en-US" sz="1300" dirty="0"/>
          </a:p>
        </p:txBody>
      </p:sp>
      <p:sp>
        <p:nvSpPr>
          <p:cNvPr id="37" name="Equipment card"/>
          <p:cNvSpPr/>
          <p:nvPr/>
        </p:nvSpPr>
        <p:spPr>
          <a:xfrm>
            <a:off x="8001000" y="3035808"/>
            <a:ext cx="3642055" cy="2057400"/>
          </a:xfrm>
          <a:prstGeom prst="roundRect">
            <a:avLst>
              <a:gd name="adj" fmla="val 6222"/>
            </a:avLst>
          </a:prstGeom>
          <a:solidFill>
            <a:schemeClr val="tx2"/>
          </a:solidFill>
          <a:ln/>
        </p:spPr>
      </p:sp>
      <p:sp>
        <p:nvSpPr>
          <p:cNvPr id="38" name="Text 36"/>
          <p:cNvSpPr txBox="1"/>
          <p:nvPr/>
        </p:nvSpPr>
        <p:spPr>
          <a:xfrm>
            <a:off x="8202168" y="3127248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chemeClr val="accent1"/>
                </a:solidFill>
              </a:rPr>
              <a:t>EQUIPMENT</a:t>
            </a:r>
            <a:endParaRPr lang="en-US" sz="1100" dirty="0"/>
          </a:p>
        </p:txBody>
      </p:sp>
      <p:sp>
        <p:nvSpPr>
          <p:cNvPr id="39" name="Text 37"/>
          <p:cNvSpPr txBox="1"/>
          <p:nvPr/>
        </p:nvSpPr>
        <p:spPr>
          <a:xfrm>
            <a:off x="8202168" y="3401568"/>
            <a:ext cx="3322015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200"/>
              </a:spcAft>
              <a:buSzPct val="100000"/>
              <a:buChar char="•"/>
            </a:pPr>
            <a:r>
              <a:rPr lang="en-US" sz="1300" dirty="0">
                <a:solidFill>
                  <a:schemeClr val="bg1"/>
                </a:solidFill>
              </a:rPr>
              <a:t>Beakers (same size) + lids</a:t>
            </a:r>
            <a:endParaRPr lang="en-US" sz="1300" dirty="0"/>
          </a:p>
          <a:p>
            <a:pPr marL="152400" indent="-152400">
              <a:spcAft>
                <a:spcPts val="200"/>
              </a:spcAft>
              <a:buSzPct val="100000"/>
              <a:buChar char="•"/>
            </a:pPr>
            <a:r>
              <a:rPr lang="en-US" sz="1300" dirty="0">
                <a:solidFill>
                  <a:schemeClr val="bg1"/>
                </a:solidFill>
              </a:rPr>
              <a:t>Kettle (hot water)</a:t>
            </a:r>
            <a:endParaRPr lang="en-US" sz="1300" dirty="0"/>
          </a:p>
          <a:p>
            <a:pPr marL="152400" indent="-152400">
              <a:spcAft>
                <a:spcPts val="200"/>
              </a:spcAft>
              <a:buSzPct val="100000"/>
              <a:buChar char="•"/>
            </a:pPr>
            <a:r>
              <a:rPr lang="en-US" sz="1300" dirty="0">
                <a:solidFill>
                  <a:schemeClr val="bg1"/>
                </a:solidFill>
              </a:rPr>
              <a:t>Thermometer</a:t>
            </a:r>
            <a:endParaRPr lang="en-US" sz="1300" dirty="0"/>
          </a:p>
          <a:p>
            <a:pPr marL="152400" indent="-152400">
              <a:spcAft>
                <a:spcPts val="200"/>
              </a:spcAft>
              <a:buSzPct val="100000"/>
              <a:buChar char="•"/>
            </a:pPr>
            <a:r>
              <a:rPr lang="en-US" sz="1300" dirty="0">
                <a:solidFill>
                  <a:schemeClr val="bg1"/>
                </a:solidFill>
              </a:rPr>
              <a:t>Stopwatch</a:t>
            </a:r>
            <a:endParaRPr lang="en-US" sz="1300" dirty="0"/>
          </a:p>
          <a:p>
            <a:pPr marL="152400" indent="-152400">
              <a:spcAft>
                <a:spcPts val="200"/>
              </a:spcAft>
              <a:buSzPct val="100000"/>
              <a:buChar char="•"/>
            </a:pPr>
            <a:r>
              <a:rPr lang="en-US" sz="1300" dirty="0">
                <a:solidFill>
                  <a:schemeClr val="bg1"/>
                </a:solidFill>
              </a:rPr>
              <a:t>Measuring cylinder</a:t>
            </a:r>
            <a:endParaRPr lang="en-US" sz="1300" dirty="0"/>
          </a:p>
          <a:p>
            <a:pPr marL="152400" indent="-152400">
              <a:spcAft>
                <a:spcPts val="200"/>
              </a:spcAft>
              <a:buSzPct val="100000"/>
              <a:buChar char="•"/>
            </a:pPr>
            <a:r>
              <a:rPr lang="en-US" sz="1300" dirty="0">
                <a:solidFill>
                  <a:schemeClr val="bg1"/>
                </a:solidFill>
              </a:rPr>
              <a:t>Insulating materials, rubber bands</a:t>
            </a:r>
            <a:endParaRPr lang="en-US" sz="1300" dirty="0"/>
          </a:p>
        </p:txBody>
      </p:sp>
      <p:sp>
        <p:nvSpPr>
          <p:cNvPr id="40" name="Key equation card"/>
          <p:cNvSpPr/>
          <p:nvPr/>
        </p:nvSpPr>
        <p:spPr>
          <a:xfrm>
            <a:off x="8001000" y="5202936"/>
            <a:ext cx="3642055" cy="1060704"/>
          </a:xfrm>
          <a:prstGeom prst="roundRect">
            <a:avLst>
              <a:gd name="adj" fmla="val 12069"/>
            </a:avLst>
          </a:prstGeom>
          <a:solidFill>
            <a:schemeClr val="accent1"/>
          </a:solidFill>
          <a:ln/>
        </p:spPr>
      </p:sp>
      <p:sp>
        <p:nvSpPr>
          <p:cNvPr id="41" name="Text 39"/>
          <p:cNvSpPr txBox="1"/>
          <p:nvPr/>
        </p:nvSpPr>
        <p:spPr>
          <a:xfrm>
            <a:off x="8202168" y="5276088"/>
            <a:ext cx="1828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chemeClr val="tx1"/>
                </a:solidFill>
              </a:rPr>
              <a:t>KEY IDEA</a:t>
            </a:r>
            <a:endParaRPr lang="en-US" sz="1000" dirty="0"/>
          </a:p>
        </p:txBody>
      </p:sp>
      <p:sp>
        <p:nvSpPr>
          <p:cNvPr id="42" name="Text 40"/>
          <p:cNvSpPr txBox="1"/>
          <p:nvPr/>
        </p:nvSpPr>
        <p:spPr>
          <a:xfrm>
            <a:off x="8202168" y="5513832"/>
            <a:ext cx="3276295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Smaller temperature drop</a:t>
            </a:r>
            <a:endParaRPr lang="en-US" sz="1500" dirty="0"/>
          </a:p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= better insulator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4465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B4BED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868680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accent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·  Thermal insulation: </a:t>
            </a:r>
            <a:pPr algn="l" indent="0" marL="0">
              <a:buNone/>
            </a:pPr>
            <a:r>
              <a:rPr lang="en-US" sz="28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Sample results</a:t>
            </a:r>
            <a:endParaRPr lang="en-US" sz="2800" dirty="0"/>
          </a:p>
        </p:txBody>
      </p:sp>
      <p:sp>
        <p:nvSpPr>
          <p:cNvPr id="3" name="Label: PHYSICS RP2"/>
          <p:cNvSpPr txBox="1"/>
          <p:nvPr/>
        </p:nvSpPr>
        <p:spPr>
          <a:xfrm>
            <a:off x="548640" y="384048"/>
            <a:ext cx="1737360" cy="34747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PHYSICS RP2</a:t>
            </a:r>
            <a:endParaRPr lang="en-US" sz="1100" dirty="0"/>
          </a:p>
        </p:txBody>
      </p:sp>
      <p:sp>
        <p:nvSpPr>
          <p:cNvPr id="4" name="Label: PHYSICS ONLY"/>
          <p:cNvSpPr txBox="1"/>
          <p:nvPr/>
        </p:nvSpPr>
        <p:spPr>
          <a:xfrm>
            <a:off x="2377440" y="384048"/>
            <a:ext cx="1737360" cy="347472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PHYSICS ONLY</a:t>
            </a:r>
            <a:endParaRPr lang="en-US" sz="1100" dirty="0"/>
          </a:p>
        </p:txBody>
      </p:sp>
      <p:sp>
        <p:nvSpPr>
          <p:cNvPr id="5" name="Label: PAPER 1"/>
          <p:cNvSpPr txBox="1"/>
          <p:nvPr/>
        </p:nvSpPr>
        <p:spPr>
          <a:xfrm>
            <a:off x="4206240" y="384048"/>
            <a:ext cx="1097280" cy="347472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2"/>
                </a:solidFill>
              </a:rPr>
              <a:t>PAPER 1</a:t>
            </a:r>
            <a:endParaRPr lang="en-US" sz="1100" dirty="0"/>
          </a:p>
        </p:txBody>
      </p:sp>
      <p:sp>
        <p:nvSpPr>
          <p:cNvPr id="6" name="Button: ☰  ALL PRACTICALS"/>
          <p:cNvSpPr txBox="1"/>
          <p:nvPr/>
        </p:nvSpPr>
        <p:spPr>
          <a:xfrm>
            <a:off x="9601200" y="384048"/>
            <a:ext cx="2039112" cy="411480"/>
          </a:xfrm>
          <a:prstGeom prst="roundRect">
            <a:avLst>
              <a:gd name="adj" fmla="val 26667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☰  ALL PRACTICALS</a:t>
            </a:r>
            <a:endParaRPr lang="en-US" sz="1200" dirty="0"/>
          </a:p>
        </p:txBody>
      </p:sp>
      <p:sp>
        <p:nvSpPr>
          <p:cNvPr id="7" name="Link: ☰  ALL PRACTICALS">
            <a:hlinkClick r:id="rId1" tooltip="☰  ALL PRACTICALS" action="ppaction://hlinksldjump"/>
          </p:cNvPr>
          <p:cNvSpPr/>
          <p:nvPr/>
        </p:nvSpPr>
        <p:spPr>
          <a:xfrm>
            <a:off x="9601200" y="384048"/>
            <a:ext cx="2039112" cy="41148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8" name="Tab 1  METHOD"/>
          <p:cNvSpPr txBox="1"/>
          <p:nvPr/>
        </p:nvSpPr>
        <p:spPr>
          <a:xfrm>
            <a:off x="548640" y="6400800"/>
            <a:ext cx="1664208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1  METHOD</a:t>
            </a:r>
            <a:endParaRPr lang="en-US" sz="1000" dirty="0"/>
          </a:p>
        </p:txBody>
      </p:sp>
      <p:sp>
        <p:nvSpPr>
          <p:cNvPr id="9" name="Link: 1  METHOD">
            <a:hlinkClick r:id="rId2" tooltip="1  METHOD" action="ppaction://hlinksldjump"/>
          </p:cNvPr>
          <p:cNvSpPr/>
          <p:nvPr/>
        </p:nvSpPr>
        <p:spPr>
          <a:xfrm>
            <a:off x="548640" y="6400800"/>
            <a:ext cx="166420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0" name="Tab 2  RESULTS"/>
          <p:cNvSpPr txBox="1"/>
          <p:nvPr/>
        </p:nvSpPr>
        <p:spPr>
          <a:xfrm>
            <a:off x="2331720" y="6400800"/>
            <a:ext cx="1664208" cy="292608"/>
          </a:xfrm>
          <a:prstGeom prst="roundRect">
            <a:avLst>
              <a:gd name="adj" fmla="val 50000"/>
            </a:avLst>
          </a:prstGeom>
          <a:solidFill>
            <a:srgbClr val="FF7A2F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D1321"/>
                </a:solidFill>
              </a:rPr>
              <a:t>2  RESULTS</a:t>
            </a:r>
            <a:endParaRPr lang="en-US" sz="1000" dirty="0"/>
          </a:p>
        </p:txBody>
      </p:sp>
      <p:sp>
        <p:nvSpPr>
          <p:cNvPr id="11" name="Link: 2  RESULTS">
            <a:hlinkClick r:id="rId3" tooltip="2  RESULTS" action="ppaction://hlinksldjump"/>
          </p:cNvPr>
          <p:cNvSpPr/>
          <p:nvPr/>
        </p:nvSpPr>
        <p:spPr>
          <a:xfrm>
            <a:off x="2331720" y="6400800"/>
            <a:ext cx="166420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2" name="Tab 3  WORKING SCI."/>
          <p:cNvSpPr txBox="1"/>
          <p:nvPr/>
        </p:nvSpPr>
        <p:spPr>
          <a:xfrm>
            <a:off x="4114800" y="6400800"/>
            <a:ext cx="1664208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3  WORKING SCI.</a:t>
            </a:r>
            <a:endParaRPr lang="en-US" sz="1000" dirty="0"/>
          </a:p>
        </p:txBody>
      </p:sp>
      <p:sp>
        <p:nvSpPr>
          <p:cNvPr id="13" name="Link: 3  WORKING SCI.">
            <a:hlinkClick r:id="rId4" tooltip="3  WORKING SCI." action="ppaction://hlinksldjump"/>
          </p:cNvPr>
          <p:cNvSpPr/>
          <p:nvPr/>
        </p:nvSpPr>
        <p:spPr>
          <a:xfrm>
            <a:off x="4114800" y="6400800"/>
            <a:ext cx="166420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4" name="Tab 4  CONCLUSION"/>
          <p:cNvSpPr txBox="1"/>
          <p:nvPr/>
        </p:nvSpPr>
        <p:spPr>
          <a:xfrm>
            <a:off x="5897880" y="6400800"/>
            <a:ext cx="1664208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4  CONCLUSION</a:t>
            </a:r>
            <a:endParaRPr lang="en-US" sz="1000" dirty="0"/>
          </a:p>
        </p:txBody>
      </p:sp>
      <p:sp>
        <p:nvSpPr>
          <p:cNvPr id="15" name="Link: 4  CONCLUSION">
            <a:hlinkClick r:id="rId5" tooltip="4  CONCLUSION" action="ppaction://hlinksldjump"/>
          </p:cNvPr>
          <p:cNvSpPr/>
          <p:nvPr/>
        </p:nvSpPr>
        <p:spPr>
          <a:xfrm>
            <a:off x="5897880" y="6400800"/>
            <a:ext cx="166420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graphicFrame>
        <p:nvGraphicFramePr>
          <p:cNvPr id="10" name="Results table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737360"/>
          <a:ext cx="6355080" cy="914400"/>
        </p:xfrm>
        <a:graphic>
          <a:graphicData uri="http://schemas.openxmlformats.org/drawingml/2006/table">
            <a:tbl>
              <a:tblPr/>
              <a:tblGrid>
                <a:gridCol w="1600200"/>
                <a:gridCol w="1188720"/>
                <a:gridCol w="1188720"/>
                <a:gridCol w="1188720"/>
                <a:gridCol w="1188720"/>
              </a:tblGrid>
              <a:tr h="4572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0D1321"/>
                          </a:solidFill>
                        </a:rPr>
                        <a:t>Material</a:t>
                      </a:r>
                      <a:endParaRPr lang="en-US" sz="12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A2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0D1321"/>
                          </a:solidFill>
                        </a:rPr>
                        <a:t>Drop 1 (°C)</a:t>
                      </a:r>
                      <a:endParaRPr lang="en-US" sz="12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A2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0D1321"/>
                          </a:solidFill>
                        </a:rPr>
                        <a:t>Drop 2 (°C)</a:t>
                      </a:r>
                      <a:endParaRPr lang="en-US" sz="12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A2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0D1321"/>
                          </a:solidFill>
                        </a:rPr>
                        <a:t>Drop 3 (°C)</a:t>
                      </a:r>
                      <a:endParaRPr lang="en-US" sz="12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A2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0D1321"/>
                          </a:solidFill>
                        </a:rPr>
                        <a:t>Mean (°C)</a:t>
                      </a:r>
                      <a:endParaRPr lang="en-US" sz="12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A2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B4BED3"/>
                          </a:solidFill>
                        </a:rPr>
                        <a:t>None (control)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74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B4BED3"/>
                          </a:solidFill>
                        </a:rPr>
                        <a:t>21.5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74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B4BED3"/>
                          </a:solidFill>
                        </a:rPr>
                        <a:t>22.0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74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B4BED3"/>
                          </a:solidFill>
                        </a:rPr>
                        <a:t>21.0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74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21.5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742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B4BED3"/>
                          </a:solidFill>
                        </a:rPr>
                        <a:t>Newspaper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32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B4BED3"/>
                          </a:solidFill>
                        </a:rPr>
                        <a:t>14.0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32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B4BED3"/>
                          </a:solidFill>
                        </a:rPr>
                        <a:t>14.5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32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B4BED3"/>
                          </a:solidFill>
                        </a:rPr>
                        <a:t>13.5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32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14.0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321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B4BED3"/>
                          </a:solidFill>
                        </a:rPr>
                        <a:t>Bubble wrap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74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B4BED3"/>
                          </a:solidFill>
                        </a:rPr>
                        <a:t>11.0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74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B4BED3"/>
                          </a:solidFill>
                        </a:rPr>
                        <a:t>11.4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74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0D1321"/>
                          </a:solidFill>
                        </a:rPr>
                        <a:t>14.8*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23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11.2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742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B4BED3"/>
                          </a:solidFill>
                        </a:rPr>
                        <a:t>Cotton wool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32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B4BED3"/>
                          </a:solidFill>
                        </a:rPr>
                        <a:t>9.5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32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B4BED3"/>
                          </a:solidFill>
                        </a:rPr>
                        <a:t>10.0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32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B4BED3"/>
                          </a:solidFill>
                        </a:rPr>
                        <a:t>9.0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32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9.5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321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B4BED3"/>
                          </a:solidFill>
                        </a:rPr>
                        <a:t>Foam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74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B4BED3"/>
                          </a:solidFill>
                        </a:rPr>
                        <a:t>7.0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74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B4BED3"/>
                          </a:solidFill>
                        </a:rPr>
                        <a:t>7.5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74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B4BED3"/>
                          </a:solidFill>
                        </a:rPr>
                        <a:t>7.0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74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7.2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742"/>
                    </a:solidFill>
                  </a:tcPr>
                </a:tc>
              </a:tr>
            </a:tbl>
          </a:graphicData>
        </a:graphic>
      </p:graphicFrame>
      <p:sp>
        <p:nvSpPr>
          <p:cNvPr id="17" name="Repeats note"/>
          <p:cNvSpPr/>
          <p:nvPr/>
        </p:nvSpPr>
        <p:spPr>
          <a:xfrm>
            <a:off x="548640" y="4645152"/>
            <a:ext cx="6355080" cy="1234440"/>
          </a:xfrm>
          <a:prstGeom prst="roundRect">
            <a:avLst>
              <a:gd name="adj" fmla="val 10370"/>
            </a:avLst>
          </a:prstGeom>
          <a:solidFill>
            <a:schemeClr val="tx2"/>
          </a:solidFill>
          <a:ln/>
        </p:spPr>
      </p:sp>
      <p:sp>
        <p:nvSpPr>
          <p:cNvPr id="18" name="Repeats circle"/>
          <p:cNvSpPr/>
          <p:nvPr/>
        </p:nvSpPr>
        <p:spPr>
          <a:xfrm>
            <a:off x="713232" y="5033772"/>
            <a:ext cx="457200" cy="457200"/>
          </a:xfrm>
          <a:prstGeom prst="ellipse">
            <a:avLst/>
          </a:prstGeom>
          <a:solidFill>
            <a:schemeClr val="accent5"/>
          </a:solidFill>
          <a:ln/>
        </p:spPr>
      </p:sp>
      <p:pic>
        <p:nvPicPr>
          <p:cNvPr id="19" name="Repeats 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7532" y="5148072"/>
            <a:ext cx="228600" cy="228600"/>
          </a:xfrm>
          <a:prstGeom prst="rect">
            <a:avLst/>
          </a:prstGeom>
        </p:spPr>
      </p:pic>
      <p:sp>
        <p:nvSpPr>
          <p:cNvPr id="20" name="Text 16"/>
          <p:cNvSpPr txBox="1"/>
          <p:nvPr/>
        </p:nvSpPr>
        <p:spPr>
          <a:xfrm>
            <a:off x="1325880" y="4700016"/>
            <a:ext cx="5394960" cy="11247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chemeClr val="accent5"/>
                </a:solidFill>
              </a:rPr>
              <a:t>REPEATS &amp; ANOMALIES   </a:t>
            </a:r>
            <a:endParaRPr lang="en-US" sz="1000" dirty="0"/>
          </a:p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* 14.8 is ANOMALOUS (doesn't fit the pattern) — it is left out of the mean: (11.0 + 11.4) ÷ 2 = 11.2 °C.</a:t>
            </a:r>
            <a:endParaRPr lang="en-US" sz="1000" dirty="0"/>
          </a:p>
        </p:txBody>
      </p:sp>
      <p:sp>
        <p:nvSpPr>
          <p:cNvPr id="21" name="Chart card"/>
          <p:cNvSpPr/>
          <p:nvPr/>
        </p:nvSpPr>
        <p:spPr>
          <a:xfrm>
            <a:off x="7132320" y="1737360"/>
            <a:ext cx="4510735" cy="2971800"/>
          </a:xfrm>
          <a:prstGeom prst="roundRect">
            <a:avLst>
              <a:gd name="adj" fmla="val 4308"/>
            </a:avLst>
          </a:prstGeom>
          <a:solidFill>
            <a:schemeClr val="tx2"/>
          </a:solidFill>
          <a:ln/>
        </p:spPr>
      </p:sp>
      <p:graphicFrame>
        <p:nvGraphicFramePr>
          <p:cNvPr id="22" name="Results chart" descr=""/>
          <p:cNvGraphicFramePr/>
          <p:nvPr/>
        </p:nvGraphicFramePr>
        <p:xfrm>
          <a:off x="7223760" y="1828800"/>
          <a:ext cx="4327855" cy="27889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7"/>
          </a:graphicData>
        </a:graphic>
      </p:graphicFrame>
      <p:sp>
        <p:nvSpPr>
          <p:cNvPr id="23" name="Calculation card"/>
          <p:cNvSpPr/>
          <p:nvPr/>
        </p:nvSpPr>
        <p:spPr>
          <a:xfrm>
            <a:off x="7132320" y="4818888"/>
            <a:ext cx="4510735" cy="1444752"/>
          </a:xfrm>
          <a:prstGeom prst="roundRect">
            <a:avLst>
              <a:gd name="adj" fmla="val 8861"/>
            </a:avLst>
          </a:prstGeom>
          <a:solidFill>
            <a:schemeClr val="tx2"/>
          </a:solidFill>
          <a:ln/>
        </p:spPr>
      </p:sp>
      <p:sp>
        <p:nvSpPr>
          <p:cNvPr id="24" name="Calculation"/>
          <p:cNvSpPr txBox="1"/>
          <p:nvPr/>
        </p:nvSpPr>
        <p:spPr>
          <a:xfrm>
            <a:off x="7333488" y="4892040"/>
            <a:ext cx="4144975" cy="13167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chemeClr val="accent1"/>
                </a:solidFill>
              </a:rPr>
              <a:t>ANALYSIS</a:t>
            </a:r>
            <a:endParaRPr lang="en-US" sz="1000" dirty="0"/>
          </a:p>
          <a:p>
            <a:pPr indent="0" marL="0">
              <a:buNone/>
            </a:pPr>
            <a:r>
              <a:rPr lang="en-US" sz="1300" dirty="0">
                <a:solidFill>
                  <a:schemeClr val="bg2"/>
                </a:solidFill>
              </a:rPr>
              <a:t>Material is CATEGORIC data</a:t>
            </a:r>
            <a:endParaRPr lang="en-US" sz="1000" dirty="0"/>
          </a:p>
          <a:p>
            <a:pPr indent="0" marL="0">
              <a:buNone/>
            </a:pPr>
            <a:r>
              <a:rPr lang="en-US" sz="1300" dirty="0">
                <a:solidFill>
                  <a:schemeClr val="bg2"/>
                </a:solidFill>
              </a:rPr>
              <a:t>so draw a BAR CHART, not a line graph.</a:t>
            </a:r>
            <a:endParaRPr lang="en-US" sz="1000" dirty="0"/>
          </a:p>
          <a:p>
            <a:pPr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Foam: smallest drop = best insulator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4465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B4BED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868680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accent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·  Thermal insulation: </a:t>
            </a:r>
            <a:pPr algn="l" indent="0" marL="0">
              <a:buNone/>
            </a:pPr>
            <a:r>
              <a:rPr lang="en-US" sz="28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Working scientifically</a:t>
            </a:r>
            <a:endParaRPr lang="en-US" sz="2800" dirty="0"/>
          </a:p>
        </p:txBody>
      </p:sp>
      <p:sp>
        <p:nvSpPr>
          <p:cNvPr id="3" name="Label: PHYSICS RP2"/>
          <p:cNvSpPr txBox="1"/>
          <p:nvPr/>
        </p:nvSpPr>
        <p:spPr>
          <a:xfrm>
            <a:off x="548640" y="384048"/>
            <a:ext cx="1737360" cy="34747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PHYSICS RP2</a:t>
            </a:r>
            <a:endParaRPr lang="en-US" sz="1100" dirty="0"/>
          </a:p>
        </p:txBody>
      </p:sp>
      <p:sp>
        <p:nvSpPr>
          <p:cNvPr id="4" name="Label: PHYSICS ONLY"/>
          <p:cNvSpPr txBox="1"/>
          <p:nvPr/>
        </p:nvSpPr>
        <p:spPr>
          <a:xfrm>
            <a:off x="2377440" y="384048"/>
            <a:ext cx="1737360" cy="347472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PHYSICS ONLY</a:t>
            </a:r>
            <a:endParaRPr lang="en-US" sz="1100" dirty="0"/>
          </a:p>
        </p:txBody>
      </p:sp>
      <p:sp>
        <p:nvSpPr>
          <p:cNvPr id="5" name="Label: PAPER 1"/>
          <p:cNvSpPr txBox="1"/>
          <p:nvPr/>
        </p:nvSpPr>
        <p:spPr>
          <a:xfrm>
            <a:off x="4206240" y="384048"/>
            <a:ext cx="1097280" cy="347472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2"/>
                </a:solidFill>
              </a:rPr>
              <a:t>PAPER 1</a:t>
            </a:r>
            <a:endParaRPr lang="en-US" sz="1100" dirty="0"/>
          </a:p>
        </p:txBody>
      </p:sp>
      <p:sp>
        <p:nvSpPr>
          <p:cNvPr id="6" name="Button: ☰  ALL PRACTICALS"/>
          <p:cNvSpPr txBox="1"/>
          <p:nvPr/>
        </p:nvSpPr>
        <p:spPr>
          <a:xfrm>
            <a:off x="9601200" y="384048"/>
            <a:ext cx="2039112" cy="411480"/>
          </a:xfrm>
          <a:prstGeom prst="roundRect">
            <a:avLst>
              <a:gd name="adj" fmla="val 26667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☰  ALL PRACTICALS</a:t>
            </a:r>
            <a:endParaRPr lang="en-US" sz="1200" dirty="0"/>
          </a:p>
        </p:txBody>
      </p:sp>
      <p:sp>
        <p:nvSpPr>
          <p:cNvPr id="7" name="Link: ☰  ALL PRACTICALS">
            <a:hlinkClick r:id="rId1" tooltip="☰  ALL PRACTICALS" action="ppaction://hlinksldjump"/>
          </p:cNvPr>
          <p:cNvSpPr/>
          <p:nvPr/>
        </p:nvSpPr>
        <p:spPr>
          <a:xfrm>
            <a:off x="9601200" y="384048"/>
            <a:ext cx="2039112" cy="41148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8" name="Tab 1  METHOD"/>
          <p:cNvSpPr txBox="1"/>
          <p:nvPr/>
        </p:nvSpPr>
        <p:spPr>
          <a:xfrm>
            <a:off x="548640" y="6400800"/>
            <a:ext cx="1664208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1  METHOD</a:t>
            </a:r>
            <a:endParaRPr lang="en-US" sz="1000" dirty="0"/>
          </a:p>
        </p:txBody>
      </p:sp>
      <p:sp>
        <p:nvSpPr>
          <p:cNvPr id="9" name="Link: 1  METHOD">
            <a:hlinkClick r:id="rId2" tooltip="1  METHOD" action="ppaction://hlinksldjump"/>
          </p:cNvPr>
          <p:cNvSpPr/>
          <p:nvPr/>
        </p:nvSpPr>
        <p:spPr>
          <a:xfrm>
            <a:off x="548640" y="6400800"/>
            <a:ext cx="166420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0" name="Tab 2  RESULTS"/>
          <p:cNvSpPr txBox="1"/>
          <p:nvPr/>
        </p:nvSpPr>
        <p:spPr>
          <a:xfrm>
            <a:off x="2331720" y="6400800"/>
            <a:ext cx="1664208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2  RESULTS</a:t>
            </a:r>
            <a:endParaRPr lang="en-US" sz="1000" dirty="0"/>
          </a:p>
        </p:txBody>
      </p:sp>
      <p:sp>
        <p:nvSpPr>
          <p:cNvPr id="11" name="Link: 2  RESULTS">
            <a:hlinkClick r:id="rId3" tooltip="2  RESULTS" action="ppaction://hlinksldjump"/>
          </p:cNvPr>
          <p:cNvSpPr/>
          <p:nvPr/>
        </p:nvSpPr>
        <p:spPr>
          <a:xfrm>
            <a:off x="2331720" y="6400800"/>
            <a:ext cx="166420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2" name="Tab 3  WORKING SCI."/>
          <p:cNvSpPr txBox="1"/>
          <p:nvPr/>
        </p:nvSpPr>
        <p:spPr>
          <a:xfrm>
            <a:off x="4114800" y="6400800"/>
            <a:ext cx="1664208" cy="292608"/>
          </a:xfrm>
          <a:prstGeom prst="roundRect">
            <a:avLst>
              <a:gd name="adj" fmla="val 50000"/>
            </a:avLst>
          </a:prstGeom>
          <a:solidFill>
            <a:srgbClr val="FF7A2F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D1321"/>
                </a:solidFill>
              </a:rPr>
              <a:t>3  WORKING SCI.</a:t>
            </a:r>
            <a:endParaRPr lang="en-US" sz="1000" dirty="0"/>
          </a:p>
        </p:txBody>
      </p:sp>
      <p:sp>
        <p:nvSpPr>
          <p:cNvPr id="13" name="Link: 3  WORKING SCI.">
            <a:hlinkClick r:id="rId4" tooltip="3  WORKING SCI." action="ppaction://hlinksldjump"/>
          </p:cNvPr>
          <p:cNvSpPr/>
          <p:nvPr/>
        </p:nvSpPr>
        <p:spPr>
          <a:xfrm>
            <a:off x="4114800" y="6400800"/>
            <a:ext cx="166420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4" name="Tab 4  CONCLUSION"/>
          <p:cNvSpPr txBox="1"/>
          <p:nvPr/>
        </p:nvSpPr>
        <p:spPr>
          <a:xfrm>
            <a:off x="5897880" y="6400800"/>
            <a:ext cx="1664208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4  CONCLUSION</a:t>
            </a:r>
            <a:endParaRPr lang="en-US" sz="1000" dirty="0"/>
          </a:p>
        </p:txBody>
      </p:sp>
      <p:sp>
        <p:nvSpPr>
          <p:cNvPr id="15" name="Link: 4  CONCLUSION">
            <a:hlinkClick r:id="rId5" tooltip="4  CONCLUSION" action="ppaction://hlinksldjump"/>
          </p:cNvPr>
          <p:cNvSpPr/>
          <p:nvPr/>
        </p:nvSpPr>
        <p:spPr>
          <a:xfrm>
            <a:off x="5897880" y="6400800"/>
            <a:ext cx="166420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6" name="INDEPENDENT VARIABLE card"/>
          <p:cNvSpPr/>
          <p:nvPr/>
        </p:nvSpPr>
        <p:spPr>
          <a:xfrm>
            <a:off x="548640" y="1737360"/>
            <a:ext cx="3545738" cy="2148840"/>
          </a:xfrm>
          <a:prstGeom prst="roundRect">
            <a:avLst>
              <a:gd name="adj" fmla="val 5957"/>
            </a:avLst>
          </a:prstGeom>
          <a:solidFill>
            <a:schemeClr val="tx2"/>
          </a:solidFill>
          <a:ln/>
        </p:spPr>
      </p:sp>
      <p:sp>
        <p:nvSpPr>
          <p:cNvPr id="17" name="INDEPENDENT VARIABLE circle"/>
          <p:cNvSpPr/>
          <p:nvPr/>
        </p:nvSpPr>
        <p:spPr>
          <a:xfrm>
            <a:off x="731520" y="192024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8" name="INDEPENDENT VARIABLE 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8680" y="2057400"/>
            <a:ext cx="274320" cy="274320"/>
          </a:xfrm>
          <a:prstGeom prst="rect">
            <a:avLst/>
          </a:prstGeom>
        </p:spPr>
      </p:pic>
      <p:sp>
        <p:nvSpPr>
          <p:cNvPr id="19" name="Text 16"/>
          <p:cNvSpPr txBox="1"/>
          <p:nvPr/>
        </p:nvSpPr>
        <p:spPr>
          <a:xfrm>
            <a:off x="1417320" y="1901952"/>
            <a:ext cx="253989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INDEPENDENT VARIABLE</a:t>
            </a:r>
            <a:endParaRPr lang="en-US" sz="1300" dirty="0"/>
          </a:p>
        </p:txBody>
      </p:sp>
      <p:sp>
        <p:nvSpPr>
          <p:cNvPr id="20" name="Text 17"/>
          <p:cNvSpPr txBox="1"/>
          <p:nvPr/>
        </p:nvSpPr>
        <p:spPr>
          <a:xfrm>
            <a:off x="1417320" y="2194560"/>
            <a:ext cx="253989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chemeClr val="bg2"/>
                </a:solidFill>
              </a:rPr>
              <a:t>What you change</a:t>
            </a:r>
            <a:endParaRPr lang="en-US" sz="1100" dirty="0"/>
          </a:p>
        </p:txBody>
      </p:sp>
      <p:sp>
        <p:nvSpPr>
          <p:cNvPr id="21" name="INDEPENDENT VARIABLE text"/>
          <p:cNvSpPr txBox="1"/>
          <p:nvPr/>
        </p:nvSpPr>
        <p:spPr>
          <a:xfrm>
            <a:off x="749808" y="2606040"/>
            <a:ext cx="3143402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bg1"/>
                </a:solidFill>
              </a:rPr>
              <a:t>Type of insulating material</a:t>
            </a:r>
            <a:endParaRPr lang="en-US" sz="1900" dirty="0"/>
          </a:p>
        </p:txBody>
      </p:sp>
      <p:sp>
        <p:nvSpPr>
          <p:cNvPr id="22" name="DEPENDENT VARIABLE card"/>
          <p:cNvSpPr/>
          <p:nvPr/>
        </p:nvSpPr>
        <p:spPr>
          <a:xfrm>
            <a:off x="4322978" y="1737360"/>
            <a:ext cx="3545738" cy="2148840"/>
          </a:xfrm>
          <a:prstGeom prst="roundRect">
            <a:avLst>
              <a:gd name="adj" fmla="val 5957"/>
            </a:avLst>
          </a:prstGeom>
          <a:solidFill>
            <a:schemeClr val="tx2"/>
          </a:solidFill>
          <a:ln/>
        </p:spPr>
      </p:sp>
      <p:sp>
        <p:nvSpPr>
          <p:cNvPr id="23" name="DEPENDENT VARIABLE circle"/>
          <p:cNvSpPr/>
          <p:nvPr/>
        </p:nvSpPr>
        <p:spPr>
          <a:xfrm>
            <a:off x="4505858" y="192024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4" name="DEPENDENT VARIABLE 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43018" y="2057400"/>
            <a:ext cx="274320" cy="274320"/>
          </a:xfrm>
          <a:prstGeom prst="rect">
            <a:avLst/>
          </a:prstGeom>
        </p:spPr>
      </p:pic>
      <p:sp>
        <p:nvSpPr>
          <p:cNvPr id="25" name="Text 21"/>
          <p:cNvSpPr txBox="1"/>
          <p:nvPr/>
        </p:nvSpPr>
        <p:spPr>
          <a:xfrm>
            <a:off x="5191658" y="1901952"/>
            <a:ext cx="253989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DEPENDENT VARIABLE</a:t>
            </a:r>
            <a:endParaRPr lang="en-US" sz="1300" dirty="0"/>
          </a:p>
        </p:txBody>
      </p:sp>
      <p:sp>
        <p:nvSpPr>
          <p:cNvPr id="26" name="Text 22"/>
          <p:cNvSpPr txBox="1"/>
          <p:nvPr/>
        </p:nvSpPr>
        <p:spPr>
          <a:xfrm>
            <a:off x="5191658" y="2194560"/>
            <a:ext cx="253989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chemeClr val="bg2"/>
                </a:solidFill>
              </a:rPr>
              <a:t>What you measure</a:t>
            </a:r>
            <a:endParaRPr lang="en-US" sz="1100" dirty="0"/>
          </a:p>
        </p:txBody>
      </p:sp>
      <p:sp>
        <p:nvSpPr>
          <p:cNvPr id="27" name="DEPENDENT VARIABLE text"/>
          <p:cNvSpPr txBox="1"/>
          <p:nvPr/>
        </p:nvSpPr>
        <p:spPr>
          <a:xfrm>
            <a:off x="4524146" y="2606040"/>
            <a:ext cx="3143402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bg1"/>
                </a:solidFill>
              </a:rPr>
              <a:t>Temperature drop in 10 minutes</a:t>
            </a:r>
            <a:endParaRPr lang="en-US" sz="1900" dirty="0"/>
          </a:p>
        </p:txBody>
      </p:sp>
      <p:sp>
        <p:nvSpPr>
          <p:cNvPr id="28" name="CONTROL VARIABLES card"/>
          <p:cNvSpPr/>
          <p:nvPr/>
        </p:nvSpPr>
        <p:spPr>
          <a:xfrm>
            <a:off x="8097317" y="1737360"/>
            <a:ext cx="3545738" cy="2148840"/>
          </a:xfrm>
          <a:prstGeom prst="roundRect">
            <a:avLst>
              <a:gd name="adj" fmla="val 5957"/>
            </a:avLst>
          </a:prstGeom>
          <a:solidFill>
            <a:schemeClr val="tx2"/>
          </a:solidFill>
          <a:ln/>
        </p:spPr>
      </p:sp>
      <p:sp>
        <p:nvSpPr>
          <p:cNvPr id="29" name="CONTROL VARIABLES circle"/>
          <p:cNvSpPr/>
          <p:nvPr/>
        </p:nvSpPr>
        <p:spPr>
          <a:xfrm>
            <a:off x="8280197" y="192024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30" name="CONTROL VARIABLES icon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17357" y="2057400"/>
            <a:ext cx="274320" cy="274320"/>
          </a:xfrm>
          <a:prstGeom prst="rect">
            <a:avLst/>
          </a:prstGeom>
        </p:spPr>
      </p:pic>
      <p:sp>
        <p:nvSpPr>
          <p:cNvPr id="31" name="Text 26"/>
          <p:cNvSpPr txBox="1"/>
          <p:nvPr/>
        </p:nvSpPr>
        <p:spPr>
          <a:xfrm>
            <a:off x="8965997" y="1901952"/>
            <a:ext cx="253989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CONTROL VARIABLES</a:t>
            </a:r>
            <a:endParaRPr lang="en-US" sz="1300" dirty="0"/>
          </a:p>
        </p:txBody>
      </p:sp>
      <p:sp>
        <p:nvSpPr>
          <p:cNvPr id="32" name="Text 27"/>
          <p:cNvSpPr txBox="1"/>
          <p:nvPr/>
        </p:nvSpPr>
        <p:spPr>
          <a:xfrm>
            <a:off x="8965997" y="2194560"/>
            <a:ext cx="253989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chemeClr val="bg2"/>
                </a:solidFill>
              </a:rPr>
              <a:t>Kept the same</a:t>
            </a:r>
            <a:endParaRPr lang="en-US" sz="1100" dirty="0"/>
          </a:p>
        </p:txBody>
      </p:sp>
      <p:sp>
        <p:nvSpPr>
          <p:cNvPr id="33" name="CONTROL VARIABLES text"/>
          <p:cNvSpPr txBox="1"/>
          <p:nvPr/>
        </p:nvSpPr>
        <p:spPr>
          <a:xfrm>
            <a:off x="8298485" y="2606040"/>
            <a:ext cx="3143402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• Volume of water (200 cm³)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• Starting temperature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• Thickness / number of layers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• Time (10 min), lid on</a:t>
            </a:r>
            <a:endParaRPr lang="en-US" sz="1400" dirty="0"/>
          </a:p>
        </p:txBody>
      </p:sp>
      <p:sp>
        <p:nvSpPr>
          <p:cNvPr id="34" name="SAFETY card"/>
          <p:cNvSpPr/>
          <p:nvPr/>
        </p:nvSpPr>
        <p:spPr>
          <a:xfrm>
            <a:off x="548640" y="4114800"/>
            <a:ext cx="3545738" cy="2148840"/>
          </a:xfrm>
          <a:prstGeom prst="roundRect">
            <a:avLst>
              <a:gd name="adj" fmla="val 5957"/>
            </a:avLst>
          </a:prstGeom>
          <a:solidFill>
            <a:schemeClr val="tx2"/>
          </a:solidFill>
          <a:ln/>
        </p:spPr>
      </p:sp>
      <p:sp>
        <p:nvSpPr>
          <p:cNvPr id="35" name="SAFETY circle"/>
          <p:cNvSpPr/>
          <p:nvPr/>
        </p:nvSpPr>
        <p:spPr>
          <a:xfrm>
            <a:off x="731520" y="4297680"/>
            <a:ext cx="548640" cy="548640"/>
          </a:xfrm>
          <a:prstGeom prst="ellipse">
            <a:avLst/>
          </a:prstGeom>
          <a:solidFill>
            <a:schemeClr val="accent5"/>
          </a:solidFill>
          <a:ln/>
        </p:spPr>
      </p:sp>
      <p:pic>
        <p:nvPicPr>
          <p:cNvPr id="36" name="SAFETY icon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68680" y="4434840"/>
            <a:ext cx="274320" cy="274320"/>
          </a:xfrm>
          <a:prstGeom prst="rect">
            <a:avLst/>
          </a:prstGeom>
        </p:spPr>
      </p:pic>
      <p:sp>
        <p:nvSpPr>
          <p:cNvPr id="37" name="Text 31"/>
          <p:cNvSpPr txBox="1"/>
          <p:nvPr/>
        </p:nvSpPr>
        <p:spPr>
          <a:xfrm>
            <a:off x="1417320" y="4279392"/>
            <a:ext cx="253989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5"/>
                </a:solidFill>
              </a:rPr>
              <a:t>SAFETY</a:t>
            </a:r>
            <a:endParaRPr lang="en-US" sz="1300" dirty="0"/>
          </a:p>
        </p:txBody>
      </p:sp>
      <p:sp>
        <p:nvSpPr>
          <p:cNvPr id="38" name="Text 32"/>
          <p:cNvSpPr txBox="1"/>
          <p:nvPr/>
        </p:nvSpPr>
        <p:spPr>
          <a:xfrm>
            <a:off x="1417320" y="4572000"/>
            <a:ext cx="253989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chemeClr val="bg2"/>
                </a:solidFill>
              </a:rPr>
              <a:t>Hazard → how to reduce the risk</a:t>
            </a:r>
            <a:endParaRPr lang="en-US" sz="1100" dirty="0"/>
          </a:p>
        </p:txBody>
      </p:sp>
      <p:sp>
        <p:nvSpPr>
          <p:cNvPr id="39" name="SAFETY text"/>
          <p:cNvSpPr txBox="1"/>
          <p:nvPr/>
        </p:nvSpPr>
        <p:spPr>
          <a:xfrm>
            <a:off x="749808" y="4983480"/>
            <a:ext cx="3143402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Hazard: hot water can scald. Stand beakers on a heatproof mat, don't carry full beakers, and wipe up spills.</a:t>
            </a:r>
            <a:endParaRPr lang="en-US" sz="1400" dirty="0"/>
          </a:p>
        </p:txBody>
      </p:sp>
      <p:sp>
        <p:nvSpPr>
          <p:cNvPr id="40" name="ACCURACY &amp; PRECISION card"/>
          <p:cNvSpPr/>
          <p:nvPr/>
        </p:nvSpPr>
        <p:spPr>
          <a:xfrm>
            <a:off x="4322978" y="4114800"/>
            <a:ext cx="3545738" cy="2148840"/>
          </a:xfrm>
          <a:prstGeom prst="roundRect">
            <a:avLst>
              <a:gd name="adj" fmla="val 5957"/>
            </a:avLst>
          </a:prstGeom>
          <a:solidFill>
            <a:schemeClr val="tx2"/>
          </a:solidFill>
          <a:ln/>
        </p:spPr>
      </p:sp>
      <p:sp>
        <p:nvSpPr>
          <p:cNvPr id="41" name="ACCURACY &amp; PRECISION circle"/>
          <p:cNvSpPr/>
          <p:nvPr/>
        </p:nvSpPr>
        <p:spPr>
          <a:xfrm>
            <a:off x="4505858" y="4297680"/>
            <a:ext cx="548640" cy="548640"/>
          </a:xfrm>
          <a:prstGeom prst="ellipse">
            <a:avLst/>
          </a:prstGeom>
          <a:solidFill>
            <a:schemeClr val="accent5"/>
          </a:solidFill>
          <a:ln/>
        </p:spPr>
      </p:sp>
      <p:pic>
        <p:nvPicPr>
          <p:cNvPr id="42" name="ACCURACY &amp; PRECISION icon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43018" y="4434840"/>
            <a:ext cx="274320" cy="274320"/>
          </a:xfrm>
          <a:prstGeom prst="rect">
            <a:avLst/>
          </a:prstGeom>
        </p:spPr>
      </p:pic>
      <p:sp>
        <p:nvSpPr>
          <p:cNvPr id="43" name="Text 36"/>
          <p:cNvSpPr txBox="1"/>
          <p:nvPr/>
        </p:nvSpPr>
        <p:spPr>
          <a:xfrm>
            <a:off x="5191658" y="4279392"/>
            <a:ext cx="253989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5"/>
                </a:solidFill>
              </a:rPr>
              <a:t>ACCURACY &amp; PRECISION</a:t>
            </a:r>
            <a:endParaRPr lang="en-US" sz="1300" dirty="0"/>
          </a:p>
        </p:txBody>
      </p:sp>
      <p:sp>
        <p:nvSpPr>
          <p:cNvPr id="44" name="Text 37"/>
          <p:cNvSpPr txBox="1"/>
          <p:nvPr/>
        </p:nvSpPr>
        <p:spPr>
          <a:xfrm>
            <a:off x="5191658" y="4572000"/>
            <a:ext cx="253989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chemeClr val="bg2"/>
                </a:solidFill>
              </a:rPr>
              <a:t>Getting good data</a:t>
            </a:r>
            <a:endParaRPr lang="en-US" sz="1100" dirty="0"/>
          </a:p>
        </p:txBody>
      </p:sp>
      <p:sp>
        <p:nvSpPr>
          <p:cNvPr id="45" name="ACCURACY &amp;amp; PRECISION text"/>
          <p:cNvSpPr txBox="1"/>
          <p:nvPr/>
        </p:nvSpPr>
        <p:spPr>
          <a:xfrm>
            <a:off x="4524146" y="4983480"/>
            <a:ext cx="3143402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Read the thermometer at eye level. Start every test at the same temperature. Use a measuring cylinder for the water, not the beaker scale.</a:t>
            </a:r>
            <a:endParaRPr lang="en-US" sz="1400" dirty="0"/>
          </a:p>
        </p:txBody>
      </p:sp>
      <p:sp>
        <p:nvSpPr>
          <p:cNvPr id="46" name="ERRORS card"/>
          <p:cNvSpPr/>
          <p:nvPr/>
        </p:nvSpPr>
        <p:spPr>
          <a:xfrm>
            <a:off x="8097317" y="4114800"/>
            <a:ext cx="3545738" cy="2148840"/>
          </a:xfrm>
          <a:prstGeom prst="roundRect">
            <a:avLst>
              <a:gd name="adj" fmla="val 5957"/>
            </a:avLst>
          </a:prstGeom>
          <a:solidFill>
            <a:schemeClr val="tx2"/>
          </a:solidFill>
          <a:ln/>
        </p:spPr>
      </p:sp>
      <p:sp>
        <p:nvSpPr>
          <p:cNvPr id="47" name="ERRORS circle"/>
          <p:cNvSpPr/>
          <p:nvPr/>
        </p:nvSpPr>
        <p:spPr>
          <a:xfrm>
            <a:off x="8280197" y="4297680"/>
            <a:ext cx="548640" cy="548640"/>
          </a:xfrm>
          <a:prstGeom prst="ellipse">
            <a:avLst/>
          </a:prstGeom>
          <a:solidFill>
            <a:schemeClr val="accent5"/>
          </a:solidFill>
          <a:ln/>
        </p:spPr>
      </p:sp>
      <p:pic>
        <p:nvPicPr>
          <p:cNvPr id="48" name="ERRORS icon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417357" y="4434840"/>
            <a:ext cx="274320" cy="274320"/>
          </a:xfrm>
          <a:prstGeom prst="rect">
            <a:avLst/>
          </a:prstGeom>
        </p:spPr>
      </p:pic>
      <p:sp>
        <p:nvSpPr>
          <p:cNvPr id="49" name="Text 41"/>
          <p:cNvSpPr txBox="1"/>
          <p:nvPr/>
        </p:nvSpPr>
        <p:spPr>
          <a:xfrm>
            <a:off x="8965997" y="4279392"/>
            <a:ext cx="253989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5"/>
                </a:solidFill>
              </a:rPr>
              <a:t>ERRORS</a:t>
            </a:r>
            <a:endParaRPr lang="en-US" sz="1300" dirty="0"/>
          </a:p>
        </p:txBody>
      </p:sp>
      <p:sp>
        <p:nvSpPr>
          <p:cNvPr id="50" name="Text 42"/>
          <p:cNvSpPr txBox="1"/>
          <p:nvPr/>
        </p:nvSpPr>
        <p:spPr>
          <a:xfrm>
            <a:off x="8965997" y="4572000"/>
            <a:ext cx="253989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chemeClr val="bg2"/>
                </a:solidFill>
              </a:rPr>
              <a:t>Random or systematic?</a:t>
            </a:r>
            <a:endParaRPr lang="en-US" sz="1100" dirty="0"/>
          </a:p>
        </p:txBody>
      </p:sp>
      <p:sp>
        <p:nvSpPr>
          <p:cNvPr id="51" name="ERRORS text"/>
          <p:cNvSpPr txBox="1"/>
          <p:nvPr/>
        </p:nvSpPr>
        <p:spPr>
          <a:xfrm>
            <a:off x="8298485" y="4983480"/>
            <a:ext cx="3143402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Different starting temperatures cause RANDOM error. The thermometer reading slightly low all the time would be a SYSTEMATIC error.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4465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B4BED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868680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accent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·  Thermal insulation: </a:t>
            </a:r>
            <a:pPr algn="l" indent="0" marL="0">
              <a:buNone/>
            </a:pPr>
            <a:r>
              <a:rPr lang="en-US" sz="28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 &amp; improvements</a:t>
            </a:r>
            <a:endParaRPr lang="en-US" sz="2800" dirty="0"/>
          </a:p>
        </p:txBody>
      </p:sp>
      <p:sp>
        <p:nvSpPr>
          <p:cNvPr id="3" name="Label: PHYSICS RP2"/>
          <p:cNvSpPr txBox="1"/>
          <p:nvPr/>
        </p:nvSpPr>
        <p:spPr>
          <a:xfrm>
            <a:off x="548640" y="384048"/>
            <a:ext cx="1737360" cy="34747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PHYSICS RP2</a:t>
            </a:r>
            <a:endParaRPr lang="en-US" sz="1100" dirty="0"/>
          </a:p>
        </p:txBody>
      </p:sp>
      <p:sp>
        <p:nvSpPr>
          <p:cNvPr id="4" name="Label: PHYSICS ONLY"/>
          <p:cNvSpPr txBox="1"/>
          <p:nvPr/>
        </p:nvSpPr>
        <p:spPr>
          <a:xfrm>
            <a:off x="2377440" y="384048"/>
            <a:ext cx="1737360" cy="347472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PHYSICS ONLY</a:t>
            </a:r>
            <a:endParaRPr lang="en-US" sz="1100" dirty="0"/>
          </a:p>
        </p:txBody>
      </p:sp>
      <p:sp>
        <p:nvSpPr>
          <p:cNvPr id="5" name="Label: PAPER 1"/>
          <p:cNvSpPr txBox="1"/>
          <p:nvPr/>
        </p:nvSpPr>
        <p:spPr>
          <a:xfrm>
            <a:off x="4206240" y="384048"/>
            <a:ext cx="1097280" cy="347472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2"/>
                </a:solidFill>
              </a:rPr>
              <a:t>PAPER 1</a:t>
            </a:r>
            <a:endParaRPr lang="en-US" sz="1100" dirty="0"/>
          </a:p>
        </p:txBody>
      </p:sp>
      <p:sp>
        <p:nvSpPr>
          <p:cNvPr id="6" name="Button: ☰  ALL PRACTICALS"/>
          <p:cNvSpPr txBox="1"/>
          <p:nvPr/>
        </p:nvSpPr>
        <p:spPr>
          <a:xfrm>
            <a:off x="9601200" y="384048"/>
            <a:ext cx="2039112" cy="411480"/>
          </a:xfrm>
          <a:prstGeom prst="roundRect">
            <a:avLst>
              <a:gd name="adj" fmla="val 26667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☰  ALL PRACTICALS</a:t>
            </a:r>
            <a:endParaRPr lang="en-US" sz="1200" dirty="0"/>
          </a:p>
        </p:txBody>
      </p:sp>
      <p:sp>
        <p:nvSpPr>
          <p:cNvPr id="7" name="Link: ☰  ALL PRACTICALS">
            <a:hlinkClick r:id="rId1" tooltip="☰  ALL PRACTICALS" action="ppaction://hlinksldjump"/>
          </p:cNvPr>
          <p:cNvSpPr/>
          <p:nvPr/>
        </p:nvSpPr>
        <p:spPr>
          <a:xfrm>
            <a:off x="9601200" y="384048"/>
            <a:ext cx="2039112" cy="41148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8" name="Tab 1  METHOD"/>
          <p:cNvSpPr txBox="1"/>
          <p:nvPr/>
        </p:nvSpPr>
        <p:spPr>
          <a:xfrm>
            <a:off x="548640" y="6400800"/>
            <a:ext cx="1664208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1  METHOD</a:t>
            </a:r>
            <a:endParaRPr lang="en-US" sz="1000" dirty="0"/>
          </a:p>
        </p:txBody>
      </p:sp>
      <p:sp>
        <p:nvSpPr>
          <p:cNvPr id="9" name="Link: 1  METHOD">
            <a:hlinkClick r:id="rId2" tooltip="1  METHOD" action="ppaction://hlinksldjump"/>
          </p:cNvPr>
          <p:cNvSpPr/>
          <p:nvPr/>
        </p:nvSpPr>
        <p:spPr>
          <a:xfrm>
            <a:off x="548640" y="6400800"/>
            <a:ext cx="166420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0" name="Tab 2  RESULTS"/>
          <p:cNvSpPr txBox="1"/>
          <p:nvPr/>
        </p:nvSpPr>
        <p:spPr>
          <a:xfrm>
            <a:off x="2331720" y="6400800"/>
            <a:ext cx="1664208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2  RESULTS</a:t>
            </a:r>
            <a:endParaRPr lang="en-US" sz="1000" dirty="0"/>
          </a:p>
        </p:txBody>
      </p:sp>
      <p:sp>
        <p:nvSpPr>
          <p:cNvPr id="11" name="Link: 2  RESULTS">
            <a:hlinkClick r:id="rId3" tooltip="2  RESULTS" action="ppaction://hlinksldjump"/>
          </p:cNvPr>
          <p:cNvSpPr/>
          <p:nvPr/>
        </p:nvSpPr>
        <p:spPr>
          <a:xfrm>
            <a:off x="2331720" y="6400800"/>
            <a:ext cx="166420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2" name="Tab 3  WORKING SCI."/>
          <p:cNvSpPr txBox="1"/>
          <p:nvPr/>
        </p:nvSpPr>
        <p:spPr>
          <a:xfrm>
            <a:off x="4114800" y="6400800"/>
            <a:ext cx="1664208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3  WORKING SCI.</a:t>
            </a:r>
            <a:endParaRPr lang="en-US" sz="1000" dirty="0"/>
          </a:p>
        </p:txBody>
      </p:sp>
      <p:sp>
        <p:nvSpPr>
          <p:cNvPr id="13" name="Link: 3  WORKING SCI.">
            <a:hlinkClick r:id="rId4" tooltip="3  WORKING SCI." action="ppaction://hlinksldjump"/>
          </p:cNvPr>
          <p:cNvSpPr/>
          <p:nvPr/>
        </p:nvSpPr>
        <p:spPr>
          <a:xfrm>
            <a:off x="4114800" y="6400800"/>
            <a:ext cx="166420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4" name="Tab 4  CONCLUSION"/>
          <p:cNvSpPr txBox="1"/>
          <p:nvPr/>
        </p:nvSpPr>
        <p:spPr>
          <a:xfrm>
            <a:off x="5897880" y="6400800"/>
            <a:ext cx="1664208" cy="292608"/>
          </a:xfrm>
          <a:prstGeom prst="roundRect">
            <a:avLst>
              <a:gd name="adj" fmla="val 50000"/>
            </a:avLst>
          </a:prstGeom>
          <a:solidFill>
            <a:srgbClr val="FF7A2F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D1321"/>
                </a:solidFill>
              </a:rPr>
              <a:t>4  CONCLUSION</a:t>
            </a:r>
            <a:endParaRPr lang="en-US" sz="1000" dirty="0"/>
          </a:p>
        </p:txBody>
      </p:sp>
      <p:sp>
        <p:nvSpPr>
          <p:cNvPr id="15" name="Link: 4  CONCLUSION">
            <a:hlinkClick r:id="rId5" tooltip="4  CONCLUSION" action="ppaction://hlinksldjump"/>
          </p:cNvPr>
          <p:cNvSpPr/>
          <p:nvPr/>
        </p:nvSpPr>
        <p:spPr>
          <a:xfrm>
            <a:off x="5897880" y="6400800"/>
            <a:ext cx="166420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6" name="Conclusion card"/>
          <p:cNvSpPr/>
          <p:nvPr/>
        </p:nvSpPr>
        <p:spPr>
          <a:xfrm>
            <a:off x="548640" y="1737360"/>
            <a:ext cx="6400800" cy="1600200"/>
          </a:xfrm>
          <a:prstGeom prst="roundRect">
            <a:avLst>
              <a:gd name="adj" fmla="val 8000"/>
            </a:avLst>
          </a:prstGeom>
          <a:solidFill>
            <a:schemeClr val="accent1"/>
          </a:solidFill>
          <a:ln/>
        </p:spPr>
      </p:sp>
      <p:sp>
        <p:nvSpPr>
          <p:cNvPr id="17" name="Conclusion text"/>
          <p:cNvSpPr txBox="1"/>
          <p:nvPr/>
        </p:nvSpPr>
        <p:spPr>
          <a:xfrm>
            <a:off x="777240" y="1810512"/>
            <a:ext cx="59436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chemeClr val="tx1"/>
                </a:solidFill>
              </a:rPr>
              <a:t>CONCLUSION</a:t>
            </a:r>
            <a:endParaRPr lang="en-US" sz="1100" dirty="0"/>
          </a:p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Foam is the best thermal insulator — the water cooled the least. With no insulation, the water cooled the most.</a:t>
            </a:r>
            <a:endParaRPr lang="en-US" sz="1100" dirty="0"/>
          </a:p>
        </p:txBody>
      </p:sp>
      <p:sp>
        <p:nvSpPr>
          <p:cNvPr id="18" name="Theory card"/>
          <p:cNvSpPr/>
          <p:nvPr/>
        </p:nvSpPr>
        <p:spPr>
          <a:xfrm>
            <a:off x="548640" y="3447288"/>
            <a:ext cx="6400800" cy="1463040"/>
          </a:xfrm>
          <a:prstGeom prst="roundRect">
            <a:avLst>
              <a:gd name="adj" fmla="val 8750"/>
            </a:avLst>
          </a:prstGeom>
          <a:solidFill>
            <a:schemeClr val="tx2"/>
          </a:solidFill>
          <a:ln/>
        </p:spPr>
      </p:sp>
      <p:sp>
        <p:nvSpPr>
          <p:cNvPr id="19" name="Theory circle"/>
          <p:cNvSpPr/>
          <p:nvPr/>
        </p:nvSpPr>
        <p:spPr>
          <a:xfrm>
            <a:off x="731520" y="3584448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0" name="Theory 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7250" y="3710178"/>
            <a:ext cx="251460" cy="251460"/>
          </a:xfrm>
          <a:prstGeom prst="rect">
            <a:avLst/>
          </a:prstGeom>
        </p:spPr>
      </p:pic>
      <p:sp>
        <p:nvSpPr>
          <p:cNvPr id="21" name="Text 18"/>
          <p:cNvSpPr txBox="1"/>
          <p:nvPr/>
        </p:nvSpPr>
        <p:spPr>
          <a:xfrm>
            <a:off x="1371600" y="361188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accent1"/>
                </a:solidFill>
              </a:rPr>
              <a:t>EXPLAIN IT WITH SCIENCE</a:t>
            </a:r>
            <a:endParaRPr lang="en-US" sz="1100" dirty="0"/>
          </a:p>
        </p:txBody>
      </p:sp>
      <p:sp>
        <p:nvSpPr>
          <p:cNvPr id="22" name="Text 19"/>
          <p:cNvSpPr txBox="1"/>
          <p:nvPr/>
        </p:nvSpPr>
        <p:spPr>
          <a:xfrm>
            <a:off x="1371600" y="3913632"/>
            <a:ext cx="539496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Good insulators trap air. Air is a poor conductor of heat, so less energy is transferred to the surroundings by conduction and convection.</a:t>
            </a:r>
            <a:endParaRPr lang="en-US" sz="1400" dirty="0"/>
          </a:p>
        </p:txBody>
      </p:sp>
      <p:sp>
        <p:nvSpPr>
          <p:cNvPr id="23" name="Evaluation card"/>
          <p:cNvSpPr/>
          <p:nvPr/>
        </p:nvSpPr>
        <p:spPr>
          <a:xfrm>
            <a:off x="548640" y="5020056"/>
            <a:ext cx="6400800" cy="1243584"/>
          </a:xfrm>
          <a:prstGeom prst="roundRect">
            <a:avLst>
              <a:gd name="adj" fmla="val 10294"/>
            </a:avLst>
          </a:prstGeom>
          <a:solidFill>
            <a:schemeClr val="tx2"/>
          </a:solidFill>
          <a:ln/>
        </p:spPr>
      </p:sp>
      <p:sp>
        <p:nvSpPr>
          <p:cNvPr id="24" name="Evaluation circle"/>
          <p:cNvSpPr/>
          <p:nvPr/>
        </p:nvSpPr>
        <p:spPr>
          <a:xfrm>
            <a:off x="731520" y="5157216"/>
            <a:ext cx="502920" cy="502920"/>
          </a:xfrm>
          <a:prstGeom prst="ellipse">
            <a:avLst/>
          </a:prstGeom>
          <a:solidFill>
            <a:schemeClr val="accent5"/>
          </a:solidFill>
          <a:ln/>
        </p:spPr>
      </p:sp>
      <p:pic>
        <p:nvPicPr>
          <p:cNvPr id="25" name="Evaluation 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7250" y="5282946"/>
            <a:ext cx="251460" cy="251460"/>
          </a:xfrm>
          <a:prstGeom prst="rect">
            <a:avLst/>
          </a:prstGeom>
        </p:spPr>
      </p:pic>
      <p:sp>
        <p:nvSpPr>
          <p:cNvPr id="26" name="Text 22"/>
          <p:cNvSpPr txBox="1"/>
          <p:nvPr/>
        </p:nvSpPr>
        <p:spPr>
          <a:xfrm>
            <a:off x="1371600" y="5175504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accent5"/>
                </a:solidFill>
              </a:rPr>
              <a:t>EVALUATION</a:t>
            </a:r>
            <a:endParaRPr lang="en-US" sz="1100" dirty="0"/>
          </a:p>
        </p:txBody>
      </p:sp>
      <p:sp>
        <p:nvSpPr>
          <p:cNvPr id="27" name="Text 23"/>
          <p:cNvSpPr txBox="1"/>
          <p:nvPr/>
        </p:nvSpPr>
        <p:spPr>
          <a:xfrm>
            <a:off x="1371600" y="5468112"/>
            <a:ext cx="5394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The repeats were close together (precise) apart from one anomaly, so the results are repeatable.</a:t>
            </a:r>
            <a:endParaRPr lang="en-US" sz="1400" dirty="0"/>
          </a:p>
        </p:txBody>
      </p:sp>
      <p:sp>
        <p:nvSpPr>
          <p:cNvPr id="28" name="Improvements card"/>
          <p:cNvSpPr/>
          <p:nvPr/>
        </p:nvSpPr>
        <p:spPr>
          <a:xfrm>
            <a:off x="7178040" y="1737360"/>
            <a:ext cx="4465015" cy="4526280"/>
          </a:xfrm>
          <a:prstGeom prst="roundRect">
            <a:avLst>
              <a:gd name="adj" fmla="val 2867"/>
            </a:avLst>
          </a:prstGeom>
          <a:solidFill>
            <a:schemeClr val="tx2"/>
          </a:solidFill>
          <a:ln/>
        </p:spPr>
      </p:sp>
      <p:sp>
        <p:nvSpPr>
          <p:cNvPr id="29" name="Improvements circle"/>
          <p:cNvSpPr/>
          <p:nvPr/>
        </p:nvSpPr>
        <p:spPr>
          <a:xfrm>
            <a:off x="7360920" y="1874520"/>
            <a:ext cx="548640" cy="548640"/>
          </a:xfrm>
          <a:prstGeom prst="ellipse">
            <a:avLst/>
          </a:prstGeom>
          <a:solidFill>
            <a:schemeClr val="accent4"/>
          </a:solidFill>
          <a:ln/>
        </p:spPr>
      </p:sp>
      <p:pic>
        <p:nvPicPr>
          <p:cNvPr id="30" name="Improvements icon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98080" y="2011680"/>
            <a:ext cx="274320" cy="274320"/>
          </a:xfrm>
          <a:prstGeom prst="rect">
            <a:avLst/>
          </a:prstGeom>
        </p:spPr>
      </p:pic>
      <p:sp>
        <p:nvSpPr>
          <p:cNvPr id="31" name="Text 26"/>
          <p:cNvSpPr txBox="1"/>
          <p:nvPr/>
        </p:nvSpPr>
        <p:spPr>
          <a:xfrm>
            <a:off x="8046720" y="192024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pc="200" kern="0" dirty="0">
                <a:solidFill>
                  <a:schemeClr val="accent4"/>
                </a:solidFill>
              </a:rPr>
              <a:t>IMPROVEMENTS</a:t>
            </a:r>
            <a:endParaRPr lang="en-US" sz="1500" dirty="0"/>
          </a:p>
        </p:txBody>
      </p:sp>
      <p:sp>
        <p:nvSpPr>
          <p:cNvPr id="32" name="Text 27"/>
          <p:cNvSpPr txBox="1"/>
          <p:nvPr/>
        </p:nvSpPr>
        <p:spPr>
          <a:xfrm>
            <a:off x="7406640" y="2651760"/>
            <a:ext cx="384048" cy="384048"/>
          </a:xfrm>
          <a:prstGeom prst="ellipse">
            <a:avLst/>
          </a:prstGeom>
          <a:solidFill>
            <a:schemeClr val="accent4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1</a:t>
            </a:r>
            <a:endParaRPr lang="en-US" sz="1400" dirty="0"/>
          </a:p>
        </p:txBody>
      </p:sp>
      <p:sp>
        <p:nvSpPr>
          <p:cNvPr id="33" name="Improvement 1"/>
          <p:cNvSpPr txBox="1"/>
          <p:nvPr/>
        </p:nvSpPr>
        <p:spPr>
          <a:xfrm>
            <a:off x="7955280" y="2606040"/>
            <a:ext cx="3504895" cy="811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Start every test at exactly the same temperature</a:t>
            </a:r>
            <a:endParaRPr lang="en-US" sz="1500" dirty="0"/>
          </a:p>
        </p:txBody>
      </p:sp>
      <p:sp>
        <p:nvSpPr>
          <p:cNvPr id="34" name="Text 29"/>
          <p:cNvSpPr txBox="1"/>
          <p:nvPr/>
        </p:nvSpPr>
        <p:spPr>
          <a:xfrm>
            <a:off x="7406640" y="3554730"/>
            <a:ext cx="384048" cy="384048"/>
          </a:xfrm>
          <a:prstGeom prst="ellipse">
            <a:avLst/>
          </a:prstGeom>
          <a:solidFill>
            <a:schemeClr val="accent4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2</a:t>
            </a:r>
            <a:endParaRPr lang="en-US" sz="1400" dirty="0"/>
          </a:p>
        </p:txBody>
      </p:sp>
      <p:sp>
        <p:nvSpPr>
          <p:cNvPr id="35" name="Improvement 2"/>
          <p:cNvSpPr txBox="1"/>
          <p:nvPr/>
        </p:nvSpPr>
        <p:spPr>
          <a:xfrm>
            <a:off x="7955280" y="3509010"/>
            <a:ext cx="3504895" cy="811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Use the same thickness of each material</a:t>
            </a:r>
            <a:endParaRPr lang="en-US" sz="1500" dirty="0"/>
          </a:p>
        </p:txBody>
      </p:sp>
      <p:sp>
        <p:nvSpPr>
          <p:cNvPr id="36" name="Text 31"/>
          <p:cNvSpPr txBox="1"/>
          <p:nvPr/>
        </p:nvSpPr>
        <p:spPr>
          <a:xfrm>
            <a:off x="7406640" y="4457700"/>
            <a:ext cx="384048" cy="384048"/>
          </a:xfrm>
          <a:prstGeom prst="ellipse">
            <a:avLst/>
          </a:prstGeom>
          <a:solidFill>
            <a:schemeClr val="accent4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3</a:t>
            </a:r>
            <a:endParaRPr lang="en-US" sz="1400" dirty="0"/>
          </a:p>
        </p:txBody>
      </p:sp>
      <p:sp>
        <p:nvSpPr>
          <p:cNvPr id="37" name="Improvement 3"/>
          <p:cNvSpPr txBox="1"/>
          <p:nvPr/>
        </p:nvSpPr>
        <p:spPr>
          <a:xfrm>
            <a:off x="7955280" y="4411980"/>
            <a:ext cx="3504895" cy="811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Use a data logger to record temperature</a:t>
            </a:r>
            <a:endParaRPr lang="en-US" sz="1500" dirty="0"/>
          </a:p>
        </p:txBody>
      </p:sp>
      <p:sp>
        <p:nvSpPr>
          <p:cNvPr id="38" name="Text 33"/>
          <p:cNvSpPr txBox="1"/>
          <p:nvPr/>
        </p:nvSpPr>
        <p:spPr>
          <a:xfrm>
            <a:off x="7406640" y="5360670"/>
            <a:ext cx="384048" cy="384048"/>
          </a:xfrm>
          <a:prstGeom prst="ellipse">
            <a:avLst/>
          </a:prstGeom>
          <a:solidFill>
            <a:schemeClr val="accent4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4</a:t>
            </a:r>
            <a:endParaRPr lang="en-US" sz="1400" dirty="0"/>
          </a:p>
        </p:txBody>
      </p:sp>
      <p:sp>
        <p:nvSpPr>
          <p:cNvPr id="39" name="Improvement 4"/>
          <p:cNvSpPr txBox="1"/>
          <p:nvPr/>
        </p:nvSpPr>
        <p:spPr>
          <a:xfrm>
            <a:off x="7955280" y="5314950"/>
            <a:ext cx="3504895" cy="811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Do more repeats for each material</a:t>
            </a:r>
            <a:endParaRPr lang="en-US" sz="1500" dirty="0"/>
          </a:p>
        </p:txBody>
      </p:sp>
      <p:sp>
        <p:nvSpPr>
          <p:cNvPr id="40" name="Button: NEXT: RP3 RESISTANCE  →"/>
          <p:cNvSpPr txBox="1"/>
          <p:nvPr/>
        </p:nvSpPr>
        <p:spPr>
          <a:xfrm>
            <a:off x="7772400" y="6382512"/>
            <a:ext cx="2926080" cy="329184"/>
          </a:xfrm>
          <a:prstGeom prst="roundRect">
            <a:avLst>
              <a:gd name="adj" fmla="val 33333"/>
            </a:avLst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chemeClr val="tx1"/>
                </a:solidFill>
              </a:rPr>
              <a:t>NEXT: RP3 RESISTANCE  →</a:t>
            </a:r>
            <a:endParaRPr lang="en-US" sz="1000" dirty="0"/>
          </a:p>
        </p:txBody>
      </p:sp>
      <p:sp>
        <p:nvSpPr>
          <p:cNvPr id="41" name="Link: NEXT: RP3 RESISTANCE  →">
            <a:hlinkClick r:id="rId9" tooltip="NEXT: RP3 RESISTANCE  →" action="ppaction://hlinksldjump"/>
          </p:cNvPr>
          <p:cNvSpPr/>
          <p:nvPr/>
        </p:nvSpPr>
        <p:spPr>
          <a:xfrm>
            <a:off x="7772400" y="6382512"/>
            <a:ext cx="2926080" cy="329184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4465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B4BED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868680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accent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·  Resistance: </a:t>
            </a:r>
            <a:pPr algn="l" indent="0" marL="0">
              <a:buNone/>
            </a:pPr>
            <a:r>
              <a:rPr lang="en-US" sz="28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</a:t>
            </a:r>
            <a:endParaRPr lang="en-US" sz="2800" dirty="0"/>
          </a:p>
        </p:txBody>
      </p:sp>
      <p:sp>
        <p:nvSpPr>
          <p:cNvPr id="3" name="Label: PHYSICS RP3"/>
          <p:cNvSpPr txBox="1"/>
          <p:nvPr/>
        </p:nvSpPr>
        <p:spPr>
          <a:xfrm>
            <a:off x="548640" y="384048"/>
            <a:ext cx="1737360" cy="347472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PHYSICS RP3</a:t>
            </a:r>
            <a:endParaRPr lang="en-US" sz="1100" dirty="0"/>
          </a:p>
        </p:txBody>
      </p:sp>
      <p:sp>
        <p:nvSpPr>
          <p:cNvPr id="4" name="Label: COMBINED SCIENCE RP15"/>
          <p:cNvSpPr txBox="1"/>
          <p:nvPr/>
        </p:nvSpPr>
        <p:spPr>
          <a:xfrm>
            <a:off x="2377440" y="384048"/>
            <a:ext cx="2880360" cy="347472"/>
          </a:xfrm>
          <a:prstGeom prst="roundRect">
            <a:avLst>
              <a:gd name="adj" fmla="val 50000"/>
            </a:avLst>
          </a:prstGeom>
          <a:solidFill>
            <a:srgbClr val="0D1321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1"/>
                </a:solidFill>
              </a:rPr>
              <a:t>COMBINED SCIENCE RP15</a:t>
            </a:r>
            <a:endParaRPr lang="en-US" sz="1100" dirty="0"/>
          </a:p>
        </p:txBody>
      </p:sp>
      <p:sp>
        <p:nvSpPr>
          <p:cNvPr id="5" name="Label: PAPER 1"/>
          <p:cNvSpPr txBox="1"/>
          <p:nvPr/>
        </p:nvSpPr>
        <p:spPr>
          <a:xfrm>
            <a:off x="5349240" y="384048"/>
            <a:ext cx="1097280" cy="347472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2"/>
                </a:solidFill>
              </a:rPr>
              <a:t>PAPER 1</a:t>
            </a:r>
            <a:endParaRPr lang="en-US" sz="1100" dirty="0"/>
          </a:p>
        </p:txBody>
      </p:sp>
      <p:sp>
        <p:nvSpPr>
          <p:cNvPr id="6" name="Button: ☰  ALL PRACTICALS"/>
          <p:cNvSpPr txBox="1"/>
          <p:nvPr/>
        </p:nvSpPr>
        <p:spPr>
          <a:xfrm>
            <a:off x="9601200" y="384048"/>
            <a:ext cx="2039112" cy="411480"/>
          </a:xfrm>
          <a:prstGeom prst="roundRect">
            <a:avLst>
              <a:gd name="adj" fmla="val 26667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☰  ALL PRACTICALS</a:t>
            </a:r>
            <a:endParaRPr lang="en-US" sz="1200" dirty="0"/>
          </a:p>
        </p:txBody>
      </p:sp>
      <p:sp>
        <p:nvSpPr>
          <p:cNvPr id="7" name="Link: ☰  ALL PRACTICALS">
            <a:hlinkClick r:id="rId1" tooltip="☰  ALL PRACTICALS" action="ppaction://hlinksldjump"/>
          </p:cNvPr>
          <p:cNvSpPr/>
          <p:nvPr/>
        </p:nvSpPr>
        <p:spPr>
          <a:xfrm>
            <a:off x="9601200" y="384048"/>
            <a:ext cx="2039112" cy="41148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8" name="Tab 1  METHOD"/>
          <p:cNvSpPr txBox="1"/>
          <p:nvPr/>
        </p:nvSpPr>
        <p:spPr>
          <a:xfrm>
            <a:off x="548640" y="6400800"/>
            <a:ext cx="1664208" cy="292608"/>
          </a:xfrm>
          <a:prstGeom prst="roundRect">
            <a:avLst>
              <a:gd name="adj" fmla="val 50000"/>
            </a:avLst>
          </a:prstGeom>
          <a:solidFill>
            <a:srgbClr val="22D3E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D1321"/>
                </a:solidFill>
              </a:rPr>
              <a:t>1  METHOD</a:t>
            </a:r>
            <a:endParaRPr lang="en-US" sz="1000" dirty="0"/>
          </a:p>
        </p:txBody>
      </p:sp>
      <p:sp>
        <p:nvSpPr>
          <p:cNvPr id="9" name="Link: 1  METHOD">
            <a:hlinkClick r:id="rId2" tooltip="1  METHOD" action="ppaction://hlinksldjump"/>
          </p:cNvPr>
          <p:cNvSpPr/>
          <p:nvPr/>
        </p:nvSpPr>
        <p:spPr>
          <a:xfrm>
            <a:off x="548640" y="6400800"/>
            <a:ext cx="166420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0" name="Tab 2  RESULTS"/>
          <p:cNvSpPr txBox="1"/>
          <p:nvPr/>
        </p:nvSpPr>
        <p:spPr>
          <a:xfrm>
            <a:off x="2331720" y="6400800"/>
            <a:ext cx="1664208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2  RESULTS</a:t>
            </a:r>
            <a:endParaRPr lang="en-US" sz="1000" dirty="0"/>
          </a:p>
        </p:txBody>
      </p:sp>
      <p:sp>
        <p:nvSpPr>
          <p:cNvPr id="11" name="Link: 2  RESULTS">
            <a:hlinkClick r:id="rId3" tooltip="2  RESULTS" action="ppaction://hlinksldjump"/>
          </p:cNvPr>
          <p:cNvSpPr/>
          <p:nvPr/>
        </p:nvSpPr>
        <p:spPr>
          <a:xfrm>
            <a:off x="2331720" y="6400800"/>
            <a:ext cx="166420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2" name="Tab 3  WORKING SCI."/>
          <p:cNvSpPr txBox="1"/>
          <p:nvPr/>
        </p:nvSpPr>
        <p:spPr>
          <a:xfrm>
            <a:off x="4114800" y="6400800"/>
            <a:ext cx="1664208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3  WORKING SCI.</a:t>
            </a:r>
            <a:endParaRPr lang="en-US" sz="1000" dirty="0"/>
          </a:p>
        </p:txBody>
      </p:sp>
      <p:sp>
        <p:nvSpPr>
          <p:cNvPr id="13" name="Link: 3  WORKING SCI.">
            <a:hlinkClick r:id="rId4" tooltip="3  WORKING SCI." action="ppaction://hlinksldjump"/>
          </p:cNvPr>
          <p:cNvSpPr/>
          <p:nvPr/>
        </p:nvSpPr>
        <p:spPr>
          <a:xfrm>
            <a:off x="4114800" y="6400800"/>
            <a:ext cx="166420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4" name="Tab 4  CONCLUSION"/>
          <p:cNvSpPr txBox="1"/>
          <p:nvPr/>
        </p:nvSpPr>
        <p:spPr>
          <a:xfrm>
            <a:off x="5897880" y="6400800"/>
            <a:ext cx="1664208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4  CONCLUSION</a:t>
            </a:r>
            <a:endParaRPr lang="en-US" sz="1000" dirty="0"/>
          </a:p>
        </p:txBody>
      </p:sp>
      <p:sp>
        <p:nvSpPr>
          <p:cNvPr id="15" name="Link: 4  CONCLUSION">
            <a:hlinkClick r:id="rId5" tooltip="4  CONCLUSION" action="ppaction://hlinksldjump"/>
          </p:cNvPr>
          <p:cNvSpPr/>
          <p:nvPr/>
        </p:nvSpPr>
        <p:spPr>
          <a:xfrm>
            <a:off x="5897880" y="6400800"/>
            <a:ext cx="166420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6" name="Step 1"/>
          <p:cNvSpPr/>
          <p:nvPr/>
        </p:nvSpPr>
        <p:spPr>
          <a:xfrm>
            <a:off x="548640" y="1737360"/>
            <a:ext cx="7223760" cy="678180"/>
          </a:xfrm>
          <a:prstGeom prst="roundRect">
            <a:avLst>
              <a:gd name="adj" fmla="val 18876"/>
            </a:avLst>
          </a:prstGeom>
          <a:solidFill>
            <a:schemeClr val="tx2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685800" y="1875282"/>
            <a:ext cx="402336" cy="402336"/>
          </a:xfrm>
          <a:prstGeom prst="ellipse">
            <a:avLst/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1</a:t>
            </a:r>
            <a:endParaRPr lang="en-US" sz="1500" dirty="0"/>
          </a:p>
        </p:txBody>
      </p:sp>
      <p:sp>
        <p:nvSpPr>
          <p:cNvPr id="18" name="Step text 1"/>
          <p:cNvSpPr txBox="1"/>
          <p:nvPr/>
        </p:nvSpPr>
        <p:spPr>
          <a:xfrm>
            <a:off x="1234440" y="1737360"/>
            <a:ext cx="6400800" cy="678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Tape the wire along a metre ruler. Connect the ammeter in SERIES and the voltmeter in PARALLEL across the wire.</a:t>
            </a:r>
            <a:endParaRPr lang="en-US" sz="1500" dirty="0"/>
          </a:p>
        </p:txBody>
      </p:sp>
      <p:sp>
        <p:nvSpPr>
          <p:cNvPr id="19" name="Step 2"/>
          <p:cNvSpPr/>
          <p:nvPr/>
        </p:nvSpPr>
        <p:spPr>
          <a:xfrm>
            <a:off x="548640" y="2506980"/>
            <a:ext cx="7223760" cy="678180"/>
          </a:xfrm>
          <a:prstGeom prst="roundRect">
            <a:avLst>
              <a:gd name="adj" fmla="val 18876"/>
            </a:avLst>
          </a:prstGeom>
          <a:solidFill>
            <a:schemeClr val="tx2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685800" y="2644902"/>
            <a:ext cx="402336" cy="402336"/>
          </a:xfrm>
          <a:prstGeom prst="ellipse">
            <a:avLst/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2</a:t>
            </a:r>
            <a:endParaRPr lang="en-US" sz="1500" dirty="0"/>
          </a:p>
        </p:txBody>
      </p:sp>
      <p:sp>
        <p:nvSpPr>
          <p:cNvPr id="21" name="Step text 2"/>
          <p:cNvSpPr txBox="1"/>
          <p:nvPr/>
        </p:nvSpPr>
        <p:spPr>
          <a:xfrm>
            <a:off x="1234440" y="2506980"/>
            <a:ext cx="6400800" cy="678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Clip the crocodile clips 10 cm apart on the wire.</a:t>
            </a:r>
            <a:endParaRPr lang="en-US" sz="1500" dirty="0"/>
          </a:p>
        </p:txBody>
      </p:sp>
      <p:sp>
        <p:nvSpPr>
          <p:cNvPr id="22" name="Step 3"/>
          <p:cNvSpPr/>
          <p:nvPr/>
        </p:nvSpPr>
        <p:spPr>
          <a:xfrm>
            <a:off x="548640" y="3276600"/>
            <a:ext cx="7223760" cy="678180"/>
          </a:xfrm>
          <a:prstGeom prst="roundRect">
            <a:avLst>
              <a:gd name="adj" fmla="val 18876"/>
            </a:avLst>
          </a:prstGeom>
          <a:solidFill>
            <a:schemeClr val="tx2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685800" y="3414522"/>
            <a:ext cx="402336" cy="402336"/>
          </a:xfrm>
          <a:prstGeom prst="ellipse">
            <a:avLst/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3</a:t>
            </a:r>
            <a:endParaRPr lang="en-US" sz="1500" dirty="0"/>
          </a:p>
        </p:txBody>
      </p:sp>
      <p:sp>
        <p:nvSpPr>
          <p:cNvPr id="24" name="Step text 3"/>
          <p:cNvSpPr txBox="1"/>
          <p:nvPr/>
        </p:nvSpPr>
        <p:spPr>
          <a:xfrm>
            <a:off x="1234440" y="3276600"/>
            <a:ext cx="6400800" cy="678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Switch on at a low pd. Record the current and pd, then switch OFF straight away.</a:t>
            </a:r>
            <a:endParaRPr lang="en-US" sz="1500" dirty="0"/>
          </a:p>
        </p:txBody>
      </p:sp>
      <p:sp>
        <p:nvSpPr>
          <p:cNvPr id="25" name="Step 4"/>
          <p:cNvSpPr/>
          <p:nvPr/>
        </p:nvSpPr>
        <p:spPr>
          <a:xfrm>
            <a:off x="548640" y="4046220"/>
            <a:ext cx="7223760" cy="678180"/>
          </a:xfrm>
          <a:prstGeom prst="roundRect">
            <a:avLst>
              <a:gd name="adj" fmla="val 18876"/>
            </a:avLst>
          </a:prstGeom>
          <a:solidFill>
            <a:schemeClr val="tx2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685800" y="4184142"/>
            <a:ext cx="402336" cy="402336"/>
          </a:xfrm>
          <a:prstGeom prst="ellipse">
            <a:avLst/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4</a:t>
            </a:r>
            <a:endParaRPr lang="en-US" sz="1500" dirty="0"/>
          </a:p>
        </p:txBody>
      </p:sp>
      <p:sp>
        <p:nvSpPr>
          <p:cNvPr id="27" name="Step text 4"/>
          <p:cNvSpPr txBox="1"/>
          <p:nvPr/>
        </p:nvSpPr>
        <p:spPr>
          <a:xfrm>
            <a:off x="1234440" y="4046220"/>
            <a:ext cx="6400800" cy="678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Move a clip to make the length 20 cm, 30 cm … up to 60 cm. Repeat each length 3 times.</a:t>
            </a:r>
            <a:endParaRPr lang="en-US" sz="1500" dirty="0"/>
          </a:p>
        </p:txBody>
      </p:sp>
      <p:sp>
        <p:nvSpPr>
          <p:cNvPr id="28" name="Step 5"/>
          <p:cNvSpPr/>
          <p:nvPr/>
        </p:nvSpPr>
        <p:spPr>
          <a:xfrm>
            <a:off x="548640" y="4815840"/>
            <a:ext cx="7223760" cy="678180"/>
          </a:xfrm>
          <a:prstGeom prst="roundRect">
            <a:avLst>
              <a:gd name="adj" fmla="val 18876"/>
            </a:avLst>
          </a:prstGeom>
          <a:solidFill>
            <a:schemeClr val="tx2"/>
          </a:solidFill>
          <a:ln/>
        </p:spPr>
      </p:sp>
      <p:sp>
        <p:nvSpPr>
          <p:cNvPr id="29" name="Text 27"/>
          <p:cNvSpPr txBox="1"/>
          <p:nvPr/>
        </p:nvSpPr>
        <p:spPr>
          <a:xfrm>
            <a:off x="685800" y="4953762"/>
            <a:ext cx="402336" cy="402336"/>
          </a:xfrm>
          <a:prstGeom prst="ellipse">
            <a:avLst/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5</a:t>
            </a:r>
            <a:endParaRPr lang="en-US" sz="1500" dirty="0"/>
          </a:p>
        </p:txBody>
      </p:sp>
      <p:sp>
        <p:nvSpPr>
          <p:cNvPr id="30" name="Step text 5"/>
          <p:cNvSpPr txBox="1"/>
          <p:nvPr/>
        </p:nvSpPr>
        <p:spPr>
          <a:xfrm>
            <a:off x="1234440" y="4815840"/>
            <a:ext cx="6400800" cy="678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Calculate R = V ÷ I and the mean. Plot R against length and draw a line of best fit.</a:t>
            </a:r>
            <a:endParaRPr lang="en-US" sz="1500" dirty="0"/>
          </a:p>
        </p:txBody>
      </p:sp>
      <p:sp>
        <p:nvSpPr>
          <p:cNvPr id="31" name="Step 6"/>
          <p:cNvSpPr/>
          <p:nvPr/>
        </p:nvSpPr>
        <p:spPr>
          <a:xfrm>
            <a:off x="548640" y="5585460"/>
            <a:ext cx="7223760" cy="678180"/>
          </a:xfrm>
          <a:prstGeom prst="roundRect">
            <a:avLst>
              <a:gd name="adj" fmla="val 18876"/>
            </a:avLst>
          </a:prstGeom>
          <a:solidFill>
            <a:schemeClr val="tx2"/>
          </a:solidFill>
          <a:ln/>
        </p:spPr>
      </p:sp>
      <p:sp>
        <p:nvSpPr>
          <p:cNvPr id="32" name="Text 30"/>
          <p:cNvSpPr txBox="1"/>
          <p:nvPr/>
        </p:nvSpPr>
        <p:spPr>
          <a:xfrm>
            <a:off x="685800" y="5723382"/>
            <a:ext cx="402336" cy="402336"/>
          </a:xfrm>
          <a:prstGeom prst="ellipse">
            <a:avLst/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6</a:t>
            </a:r>
            <a:endParaRPr lang="en-US" sz="1500" dirty="0"/>
          </a:p>
        </p:txBody>
      </p:sp>
      <p:sp>
        <p:nvSpPr>
          <p:cNvPr id="33" name="Step text 6"/>
          <p:cNvSpPr txBox="1"/>
          <p:nvPr/>
        </p:nvSpPr>
        <p:spPr>
          <a:xfrm>
            <a:off x="1234440" y="5585460"/>
            <a:ext cx="6400800" cy="678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Part 2: measure the total resistance of two resistors in series, then in parallel.</a:t>
            </a:r>
            <a:endParaRPr lang="en-US" sz="1500" dirty="0"/>
          </a:p>
        </p:txBody>
      </p:sp>
      <p:sp>
        <p:nvSpPr>
          <p:cNvPr id="34" name="Aim card"/>
          <p:cNvSpPr/>
          <p:nvPr/>
        </p:nvSpPr>
        <p:spPr>
          <a:xfrm>
            <a:off x="8001000" y="1737360"/>
            <a:ext cx="3642055" cy="1188720"/>
          </a:xfrm>
          <a:prstGeom prst="roundRect">
            <a:avLst>
              <a:gd name="adj" fmla="val 10769"/>
            </a:avLst>
          </a:prstGeom>
          <a:solidFill>
            <a:schemeClr val="tx2"/>
          </a:solidFill>
          <a:ln/>
        </p:spPr>
      </p:sp>
      <p:sp>
        <p:nvSpPr>
          <p:cNvPr id="35" name="Text 33"/>
          <p:cNvSpPr txBox="1"/>
          <p:nvPr/>
        </p:nvSpPr>
        <p:spPr>
          <a:xfrm>
            <a:off x="8202168" y="182880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chemeClr val="accent2"/>
                </a:solidFill>
              </a:rPr>
              <a:t>AIM</a:t>
            </a:r>
            <a:endParaRPr lang="en-US" sz="1100" dirty="0"/>
          </a:p>
        </p:txBody>
      </p:sp>
      <p:sp>
        <p:nvSpPr>
          <p:cNvPr id="36" name="Text 34"/>
          <p:cNvSpPr txBox="1"/>
          <p:nvPr/>
        </p:nvSpPr>
        <p:spPr>
          <a:xfrm>
            <a:off x="8202168" y="2084832"/>
            <a:ext cx="327629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bg1"/>
                </a:solidFill>
              </a:rPr>
              <a:t>Investigate how the length of a wire affects its resistance, and resistors in series and parallel.</a:t>
            </a:r>
            <a:endParaRPr lang="en-US" sz="1300" dirty="0"/>
          </a:p>
        </p:txBody>
      </p:sp>
      <p:sp>
        <p:nvSpPr>
          <p:cNvPr id="37" name="Equipment card"/>
          <p:cNvSpPr/>
          <p:nvPr/>
        </p:nvSpPr>
        <p:spPr>
          <a:xfrm>
            <a:off x="8001000" y="3035808"/>
            <a:ext cx="3642055" cy="2057400"/>
          </a:xfrm>
          <a:prstGeom prst="roundRect">
            <a:avLst>
              <a:gd name="adj" fmla="val 6222"/>
            </a:avLst>
          </a:prstGeom>
          <a:solidFill>
            <a:schemeClr val="tx2"/>
          </a:solidFill>
          <a:ln/>
        </p:spPr>
      </p:sp>
      <p:sp>
        <p:nvSpPr>
          <p:cNvPr id="38" name="Text 36"/>
          <p:cNvSpPr txBox="1"/>
          <p:nvPr/>
        </p:nvSpPr>
        <p:spPr>
          <a:xfrm>
            <a:off x="8202168" y="3127248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chemeClr val="accent2"/>
                </a:solidFill>
              </a:rPr>
              <a:t>EQUIPMENT</a:t>
            </a:r>
            <a:endParaRPr lang="en-US" sz="1100" dirty="0"/>
          </a:p>
        </p:txBody>
      </p:sp>
      <p:sp>
        <p:nvSpPr>
          <p:cNvPr id="39" name="Text 37"/>
          <p:cNvSpPr txBox="1"/>
          <p:nvPr/>
        </p:nvSpPr>
        <p:spPr>
          <a:xfrm>
            <a:off x="8202168" y="3401568"/>
            <a:ext cx="3322015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200"/>
              </a:spcAft>
              <a:buSzPct val="100000"/>
              <a:buChar char="•"/>
            </a:pPr>
            <a:r>
              <a:rPr lang="en-US" sz="1300" dirty="0">
                <a:solidFill>
                  <a:schemeClr val="bg1"/>
                </a:solidFill>
              </a:rPr>
              <a:t>Resistance wire taped to a metre ruler</a:t>
            </a:r>
            <a:endParaRPr lang="en-US" sz="1300" dirty="0"/>
          </a:p>
          <a:p>
            <a:pPr marL="152400" indent="-152400">
              <a:spcAft>
                <a:spcPts val="200"/>
              </a:spcAft>
              <a:buSzPct val="100000"/>
              <a:buChar char="•"/>
            </a:pPr>
            <a:r>
              <a:rPr lang="en-US" sz="1300" dirty="0">
                <a:solidFill>
                  <a:schemeClr val="bg1"/>
                </a:solidFill>
              </a:rPr>
              <a:t>Crocodile clips</a:t>
            </a:r>
            <a:endParaRPr lang="en-US" sz="1300" dirty="0"/>
          </a:p>
          <a:p>
            <a:pPr marL="152400" indent="-152400">
              <a:spcAft>
                <a:spcPts val="200"/>
              </a:spcAft>
              <a:buSzPct val="100000"/>
              <a:buChar char="•"/>
            </a:pPr>
            <a:r>
              <a:rPr lang="en-US" sz="1300" dirty="0">
                <a:solidFill>
                  <a:schemeClr val="bg1"/>
                </a:solidFill>
              </a:rPr>
              <a:t>Ammeter and voltmeter</a:t>
            </a:r>
            <a:endParaRPr lang="en-US" sz="1300" dirty="0"/>
          </a:p>
          <a:p>
            <a:pPr marL="152400" indent="-152400">
              <a:spcAft>
                <a:spcPts val="200"/>
              </a:spcAft>
              <a:buSzPct val="100000"/>
              <a:buChar char="•"/>
            </a:pPr>
            <a:r>
              <a:rPr lang="en-US" sz="1300" dirty="0">
                <a:solidFill>
                  <a:schemeClr val="bg1"/>
                </a:solidFill>
              </a:rPr>
              <a:t>Power supply (low pd)</a:t>
            </a:r>
            <a:endParaRPr lang="en-US" sz="1300" dirty="0"/>
          </a:p>
          <a:p>
            <a:pPr marL="152400" indent="-152400">
              <a:spcAft>
                <a:spcPts val="200"/>
              </a:spcAft>
              <a:buSzPct val="100000"/>
              <a:buChar char="•"/>
            </a:pPr>
            <a:r>
              <a:rPr lang="en-US" sz="1300" dirty="0">
                <a:solidFill>
                  <a:schemeClr val="bg1"/>
                </a:solidFill>
              </a:rPr>
              <a:t>Connecting leads</a:t>
            </a:r>
            <a:endParaRPr lang="en-US" sz="1300" dirty="0"/>
          </a:p>
          <a:p>
            <a:pPr marL="152400" indent="-152400">
              <a:spcAft>
                <a:spcPts val="200"/>
              </a:spcAft>
              <a:buSzPct val="100000"/>
              <a:buChar char="•"/>
            </a:pPr>
            <a:r>
              <a:rPr lang="en-US" sz="1300" dirty="0">
                <a:solidFill>
                  <a:schemeClr val="bg1"/>
                </a:solidFill>
              </a:rPr>
              <a:t>Two resistors (part 2)</a:t>
            </a:r>
            <a:endParaRPr lang="en-US" sz="1300" dirty="0"/>
          </a:p>
        </p:txBody>
      </p:sp>
      <p:sp>
        <p:nvSpPr>
          <p:cNvPr id="40" name="Key equation card"/>
          <p:cNvSpPr/>
          <p:nvPr/>
        </p:nvSpPr>
        <p:spPr>
          <a:xfrm>
            <a:off x="8001000" y="5202936"/>
            <a:ext cx="3642055" cy="1060704"/>
          </a:xfrm>
          <a:prstGeom prst="roundRect">
            <a:avLst>
              <a:gd name="adj" fmla="val 12069"/>
            </a:avLst>
          </a:prstGeom>
          <a:solidFill>
            <a:schemeClr val="accent2"/>
          </a:solidFill>
          <a:ln/>
        </p:spPr>
      </p:sp>
      <p:sp>
        <p:nvSpPr>
          <p:cNvPr id="41" name="Text 39"/>
          <p:cNvSpPr txBox="1"/>
          <p:nvPr/>
        </p:nvSpPr>
        <p:spPr>
          <a:xfrm>
            <a:off x="8202168" y="5276088"/>
            <a:ext cx="1828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chemeClr val="tx1"/>
                </a:solidFill>
              </a:rPr>
              <a:t>KEY IDEA</a:t>
            </a:r>
            <a:endParaRPr lang="en-US" sz="1000" dirty="0"/>
          </a:p>
        </p:txBody>
      </p:sp>
      <p:sp>
        <p:nvSpPr>
          <p:cNvPr id="42" name="Text 40"/>
          <p:cNvSpPr txBox="1"/>
          <p:nvPr/>
        </p:nvSpPr>
        <p:spPr>
          <a:xfrm>
            <a:off x="8202168" y="5513832"/>
            <a:ext cx="3276295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R = V ÷ I</a:t>
            </a:r>
            <a:endParaRPr lang="en-US" sz="2000" dirty="0"/>
          </a:p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Series: R = R₁ + R₂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4465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B4BED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868680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accent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·  Resistance: </a:t>
            </a:r>
            <a:pPr algn="l" indent="0" marL="0">
              <a:buNone/>
            </a:pPr>
            <a:r>
              <a:rPr lang="en-US" sz="28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Sample results</a:t>
            </a:r>
            <a:endParaRPr lang="en-US" sz="2800" dirty="0"/>
          </a:p>
        </p:txBody>
      </p:sp>
      <p:sp>
        <p:nvSpPr>
          <p:cNvPr id="3" name="Label: PHYSICS RP3"/>
          <p:cNvSpPr txBox="1"/>
          <p:nvPr/>
        </p:nvSpPr>
        <p:spPr>
          <a:xfrm>
            <a:off x="548640" y="384048"/>
            <a:ext cx="1737360" cy="347472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PHYSICS RP3</a:t>
            </a:r>
            <a:endParaRPr lang="en-US" sz="1100" dirty="0"/>
          </a:p>
        </p:txBody>
      </p:sp>
      <p:sp>
        <p:nvSpPr>
          <p:cNvPr id="4" name="Label: COMBINED SCIENCE RP15"/>
          <p:cNvSpPr txBox="1"/>
          <p:nvPr/>
        </p:nvSpPr>
        <p:spPr>
          <a:xfrm>
            <a:off x="2377440" y="384048"/>
            <a:ext cx="2880360" cy="347472"/>
          </a:xfrm>
          <a:prstGeom prst="roundRect">
            <a:avLst>
              <a:gd name="adj" fmla="val 50000"/>
            </a:avLst>
          </a:prstGeom>
          <a:solidFill>
            <a:srgbClr val="0D1321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1"/>
                </a:solidFill>
              </a:rPr>
              <a:t>COMBINED SCIENCE RP15</a:t>
            </a:r>
            <a:endParaRPr lang="en-US" sz="1100" dirty="0"/>
          </a:p>
        </p:txBody>
      </p:sp>
      <p:sp>
        <p:nvSpPr>
          <p:cNvPr id="5" name="Label: PAPER 1"/>
          <p:cNvSpPr txBox="1"/>
          <p:nvPr/>
        </p:nvSpPr>
        <p:spPr>
          <a:xfrm>
            <a:off x="5349240" y="384048"/>
            <a:ext cx="1097280" cy="347472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2"/>
                </a:solidFill>
              </a:rPr>
              <a:t>PAPER 1</a:t>
            </a:r>
            <a:endParaRPr lang="en-US" sz="1100" dirty="0"/>
          </a:p>
        </p:txBody>
      </p:sp>
      <p:sp>
        <p:nvSpPr>
          <p:cNvPr id="6" name="Button: ☰  ALL PRACTICALS"/>
          <p:cNvSpPr txBox="1"/>
          <p:nvPr/>
        </p:nvSpPr>
        <p:spPr>
          <a:xfrm>
            <a:off x="9601200" y="384048"/>
            <a:ext cx="2039112" cy="411480"/>
          </a:xfrm>
          <a:prstGeom prst="roundRect">
            <a:avLst>
              <a:gd name="adj" fmla="val 26667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☰  ALL PRACTICALS</a:t>
            </a:r>
            <a:endParaRPr lang="en-US" sz="1200" dirty="0"/>
          </a:p>
        </p:txBody>
      </p:sp>
      <p:sp>
        <p:nvSpPr>
          <p:cNvPr id="7" name="Link: ☰  ALL PRACTICALS">
            <a:hlinkClick r:id="rId1" tooltip="☰  ALL PRACTICALS" action="ppaction://hlinksldjump"/>
          </p:cNvPr>
          <p:cNvSpPr/>
          <p:nvPr/>
        </p:nvSpPr>
        <p:spPr>
          <a:xfrm>
            <a:off x="9601200" y="384048"/>
            <a:ext cx="2039112" cy="41148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8" name="Tab 1  METHOD"/>
          <p:cNvSpPr txBox="1"/>
          <p:nvPr/>
        </p:nvSpPr>
        <p:spPr>
          <a:xfrm>
            <a:off x="548640" y="6400800"/>
            <a:ext cx="1664208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1  METHOD</a:t>
            </a:r>
            <a:endParaRPr lang="en-US" sz="1000" dirty="0"/>
          </a:p>
        </p:txBody>
      </p:sp>
      <p:sp>
        <p:nvSpPr>
          <p:cNvPr id="9" name="Link: 1  METHOD">
            <a:hlinkClick r:id="rId2" tooltip="1  METHOD" action="ppaction://hlinksldjump"/>
          </p:cNvPr>
          <p:cNvSpPr/>
          <p:nvPr/>
        </p:nvSpPr>
        <p:spPr>
          <a:xfrm>
            <a:off x="548640" y="6400800"/>
            <a:ext cx="166420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0" name="Tab 2  RESULTS"/>
          <p:cNvSpPr txBox="1"/>
          <p:nvPr/>
        </p:nvSpPr>
        <p:spPr>
          <a:xfrm>
            <a:off x="2331720" y="6400800"/>
            <a:ext cx="1664208" cy="292608"/>
          </a:xfrm>
          <a:prstGeom prst="roundRect">
            <a:avLst>
              <a:gd name="adj" fmla="val 50000"/>
            </a:avLst>
          </a:prstGeom>
          <a:solidFill>
            <a:srgbClr val="22D3E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D1321"/>
                </a:solidFill>
              </a:rPr>
              <a:t>2  RESULTS</a:t>
            </a:r>
            <a:endParaRPr lang="en-US" sz="1000" dirty="0"/>
          </a:p>
        </p:txBody>
      </p:sp>
      <p:sp>
        <p:nvSpPr>
          <p:cNvPr id="11" name="Link: 2  RESULTS">
            <a:hlinkClick r:id="rId3" tooltip="2  RESULTS" action="ppaction://hlinksldjump"/>
          </p:cNvPr>
          <p:cNvSpPr/>
          <p:nvPr/>
        </p:nvSpPr>
        <p:spPr>
          <a:xfrm>
            <a:off x="2331720" y="6400800"/>
            <a:ext cx="166420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2" name="Tab 3  WORKING SCI."/>
          <p:cNvSpPr txBox="1"/>
          <p:nvPr/>
        </p:nvSpPr>
        <p:spPr>
          <a:xfrm>
            <a:off x="4114800" y="6400800"/>
            <a:ext cx="1664208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3  WORKING SCI.</a:t>
            </a:r>
            <a:endParaRPr lang="en-US" sz="1000" dirty="0"/>
          </a:p>
        </p:txBody>
      </p:sp>
      <p:sp>
        <p:nvSpPr>
          <p:cNvPr id="13" name="Link: 3  WORKING SCI.">
            <a:hlinkClick r:id="rId4" tooltip="3  WORKING SCI." action="ppaction://hlinksldjump"/>
          </p:cNvPr>
          <p:cNvSpPr/>
          <p:nvPr/>
        </p:nvSpPr>
        <p:spPr>
          <a:xfrm>
            <a:off x="4114800" y="6400800"/>
            <a:ext cx="166420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4" name="Tab 4  CONCLUSION"/>
          <p:cNvSpPr txBox="1"/>
          <p:nvPr/>
        </p:nvSpPr>
        <p:spPr>
          <a:xfrm>
            <a:off x="5897880" y="6400800"/>
            <a:ext cx="1664208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4  CONCLUSION</a:t>
            </a:r>
            <a:endParaRPr lang="en-US" sz="1000" dirty="0"/>
          </a:p>
        </p:txBody>
      </p:sp>
      <p:sp>
        <p:nvSpPr>
          <p:cNvPr id="15" name="Link: 4  CONCLUSION">
            <a:hlinkClick r:id="rId5" tooltip="4  CONCLUSION" action="ppaction://hlinksldjump"/>
          </p:cNvPr>
          <p:cNvSpPr/>
          <p:nvPr/>
        </p:nvSpPr>
        <p:spPr>
          <a:xfrm>
            <a:off x="5897880" y="6400800"/>
            <a:ext cx="166420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graphicFrame>
        <p:nvGraphicFramePr>
          <p:cNvPr id="14" name="Results table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737360"/>
          <a:ext cx="6355080" cy="914400"/>
        </p:xfrm>
        <a:graphic>
          <a:graphicData uri="http://schemas.openxmlformats.org/drawingml/2006/table">
            <a:tbl>
              <a:tblPr/>
              <a:tblGrid>
                <a:gridCol w="1325880"/>
                <a:gridCol w="1257300"/>
                <a:gridCol w="1257300"/>
                <a:gridCol w="1257300"/>
                <a:gridCol w="1257300"/>
              </a:tblGrid>
              <a:tr h="4572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0D1321"/>
                          </a:solidFill>
                        </a:rPr>
                        <a:t>Length (cm)</a:t>
                      </a:r>
                      <a:endParaRPr lang="en-US" sz="12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D3E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0D1321"/>
                          </a:solidFill>
                        </a:rPr>
                        <a:t>R 1 (Ω)</a:t>
                      </a:r>
                      <a:endParaRPr lang="en-US" sz="12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D3E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0D1321"/>
                          </a:solidFill>
                        </a:rPr>
                        <a:t>R 2 (Ω)</a:t>
                      </a:r>
                      <a:endParaRPr lang="en-US" sz="12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D3E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0D1321"/>
                          </a:solidFill>
                        </a:rPr>
                        <a:t>R 3 (Ω)</a:t>
                      </a:r>
                      <a:endParaRPr lang="en-US" sz="12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D3E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0D1321"/>
                          </a:solidFill>
                        </a:rPr>
                        <a:t>Mean (Ω)</a:t>
                      </a:r>
                      <a:endParaRPr lang="en-US" sz="12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D3EE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B4BED3"/>
                          </a:solidFill>
                        </a:rPr>
                        <a:t>10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74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B4BED3"/>
                          </a:solidFill>
                        </a:rPr>
                        <a:t>0.52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74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B4BED3"/>
                          </a:solidFill>
                        </a:rPr>
                        <a:t>0.50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74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B4BED3"/>
                          </a:solidFill>
                        </a:rPr>
                        <a:t>0.51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74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0.51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742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B4BED3"/>
                          </a:solidFill>
                        </a:rPr>
                        <a:t>20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32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B4BED3"/>
                          </a:solidFill>
                        </a:rPr>
                        <a:t>1.01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32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B4BED3"/>
                          </a:solidFill>
                        </a:rPr>
                        <a:t>1.03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32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B4BED3"/>
                          </a:solidFill>
                        </a:rPr>
                        <a:t>0.99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32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1.01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321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B4BED3"/>
                          </a:solidFill>
                        </a:rPr>
                        <a:t>30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74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B4BED3"/>
                          </a:solidFill>
                        </a:rPr>
                        <a:t>1.52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74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B4BED3"/>
                          </a:solidFill>
                        </a:rPr>
                        <a:t>1.49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74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B4BED3"/>
                          </a:solidFill>
                        </a:rPr>
                        <a:t>1.51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74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1.51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742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B4BED3"/>
                          </a:solidFill>
                        </a:rPr>
                        <a:t>40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32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B4BED3"/>
                          </a:solidFill>
                        </a:rPr>
                        <a:t>2.02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32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B4BED3"/>
                          </a:solidFill>
                        </a:rPr>
                        <a:t>1.98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32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0D1321"/>
                          </a:solidFill>
                        </a:rPr>
                        <a:t>2.40*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23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2.00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321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B4BED3"/>
                          </a:solidFill>
                        </a:rPr>
                        <a:t>50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74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B4BED3"/>
                          </a:solidFill>
                        </a:rPr>
                        <a:t>2.49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74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B4BED3"/>
                          </a:solidFill>
                        </a:rPr>
                        <a:t>2.53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74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B4BED3"/>
                          </a:solidFill>
                        </a:rPr>
                        <a:t>2.51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74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2.51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742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B4BED3"/>
                          </a:solidFill>
                        </a:rPr>
                        <a:t>60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32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B4BED3"/>
                          </a:solidFill>
                        </a:rPr>
                        <a:t>3.01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32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B4BED3"/>
                          </a:solidFill>
                        </a:rPr>
                        <a:t>2.99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32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B4BED3"/>
                          </a:solidFill>
                        </a:rPr>
                        <a:t>3.03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32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3.01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321"/>
                    </a:solidFill>
                  </a:tcPr>
                </a:tc>
              </a:tr>
            </a:tbl>
          </a:graphicData>
        </a:graphic>
      </p:graphicFrame>
      <p:sp>
        <p:nvSpPr>
          <p:cNvPr id="17" name="Repeats note"/>
          <p:cNvSpPr/>
          <p:nvPr/>
        </p:nvSpPr>
        <p:spPr>
          <a:xfrm>
            <a:off x="548640" y="5102352"/>
            <a:ext cx="6355080" cy="1161288"/>
          </a:xfrm>
          <a:prstGeom prst="roundRect">
            <a:avLst>
              <a:gd name="adj" fmla="val 11024"/>
            </a:avLst>
          </a:prstGeom>
          <a:solidFill>
            <a:schemeClr val="tx2"/>
          </a:solidFill>
          <a:ln/>
        </p:spPr>
      </p:sp>
      <p:sp>
        <p:nvSpPr>
          <p:cNvPr id="18" name="Repeats circle"/>
          <p:cNvSpPr/>
          <p:nvPr/>
        </p:nvSpPr>
        <p:spPr>
          <a:xfrm>
            <a:off x="713232" y="5454396"/>
            <a:ext cx="457200" cy="457200"/>
          </a:xfrm>
          <a:prstGeom prst="ellipse">
            <a:avLst/>
          </a:prstGeom>
          <a:solidFill>
            <a:schemeClr val="accent5"/>
          </a:solidFill>
          <a:ln/>
        </p:spPr>
      </p:sp>
      <p:pic>
        <p:nvPicPr>
          <p:cNvPr id="19" name="Repeats 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7532" y="5568696"/>
            <a:ext cx="228600" cy="228600"/>
          </a:xfrm>
          <a:prstGeom prst="rect">
            <a:avLst/>
          </a:prstGeom>
        </p:spPr>
      </p:pic>
      <p:sp>
        <p:nvSpPr>
          <p:cNvPr id="20" name="Text 16"/>
          <p:cNvSpPr txBox="1"/>
          <p:nvPr/>
        </p:nvSpPr>
        <p:spPr>
          <a:xfrm>
            <a:off x="1325880" y="5157216"/>
            <a:ext cx="53949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chemeClr val="accent5"/>
                </a:solidFill>
              </a:rPr>
              <a:t>REPEATS &amp; ANOMALIES   </a:t>
            </a:r>
            <a:endParaRPr lang="en-US" sz="1000" dirty="0"/>
          </a:p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* 2.40 Ω is anomalous — ignore it and find the mean of the other two.  Part 2: two 10 Ω resistors gave 20.1 Ω in series and 5.0 Ω in parallel.</a:t>
            </a:r>
            <a:endParaRPr lang="en-US" sz="1000" dirty="0"/>
          </a:p>
        </p:txBody>
      </p:sp>
      <p:sp>
        <p:nvSpPr>
          <p:cNvPr id="21" name="Chart card"/>
          <p:cNvSpPr/>
          <p:nvPr/>
        </p:nvSpPr>
        <p:spPr>
          <a:xfrm>
            <a:off x="7132320" y="1737360"/>
            <a:ext cx="4510735" cy="2971800"/>
          </a:xfrm>
          <a:prstGeom prst="roundRect">
            <a:avLst>
              <a:gd name="adj" fmla="val 4308"/>
            </a:avLst>
          </a:prstGeom>
          <a:solidFill>
            <a:schemeClr val="tx2"/>
          </a:solidFill>
          <a:ln/>
        </p:spPr>
      </p:sp>
      <p:graphicFrame>
        <p:nvGraphicFramePr>
          <p:cNvPr id="22" name="Results chart" descr=""/>
          <p:cNvGraphicFramePr/>
          <p:nvPr/>
        </p:nvGraphicFramePr>
        <p:xfrm>
          <a:off x="7223760" y="1828800"/>
          <a:ext cx="4327855" cy="27889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7"/>
          </a:graphicData>
        </a:graphic>
      </p:graphicFrame>
      <p:sp>
        <p:nvSpPr>
          <p:cNvPr id="23" name="Calculation card"/>
          <p:cNvSpPr/>
          <p:nvPr/>
        </p:nvSpPr>
        <p:spPr>
          <a:xfrm>
            <a:off x="7132320" y="4818888"/>
            <a:ext cx="4510735" cy="1444752"/>
          </a:xfrm>
          <a:prstGeom prst="roundRect">
            <a:avLst>
              <a:gd name="adj" fmla="val 8861"/>
            </a:avLst>
          </a:prstGeom>
          <a:solidFill>
            <a:schemeClr val="tx2"/>
          </a:solidFill>
          <a:ln/>
        </p:spPr>
      </p:sp>
      <p:sp>
        <p:nvSpPr>
          <p:cNvPr id="24" name="Calculation"/>
          <p:cNvSpPr txBox="1"/>
          <p:nvPr/>
        </p:nvSpPr>
        <p:spPr>
          <a:xfrm>
            <a:off x="7333488" y="4892040"/>
            <a:ext cx="4144975" cy="13167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chemeClr val="accent2"/>
                </a:solidFill>
              </a:rPr>
              <a:t>ANALYSIS</a:t>
            </a:r>
            <a:endParaRPr lang="en-US" sz="1000" dirty="0"/>
          </a:p>
          <a:p>
            <a:pPr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Straight line THROUGH THE ORIGIN</a:t>
            </a:r>
            <a:endParaRPr lang="en-US" sz="1000" dirty="0"/>
          </a:p>
          <a:p>
            <a:pPr indent="0" marL="0">
              <a:buNone/>
            </a:pPr>
            <a:r>
              <a:rPr lang="en-US" sz="1300" dirty="0">
                <a:solidFill>
                  <a:schemeClr val="bg2"/>
                </a:solidFill>
              </a:rPr>
              <a:t>Zero length → zero resistance</a:t>
            </a:r>
            <a:endParaRPr lang="en-US" sz="1000" dirty="0"/>
          </a:p>
          <a:p>
            <a:pPr indent="0" marL="0">
              <a:buNone/>
            </a:pPr>
            <a:r>
              <a:rPr lang="en-US" sz="1300" dirty="0">
                <a:solidFill>
                  <a:schemeClr val="bg2"/>
                </a:solidFill>
              </a:rPr>
              <a:t>So </a:t>
            </a:r>
            <a:pPr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R is directly proportional to length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4465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B4BED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868680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accent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·  Resistance: </a:t>
            </a:r>
            <a:pPr algn="l" indent="0" marL="0">
              <a:buNone/>
            </a:pPr>
            <a:r>
              <a:rPr lang="en-US" sz="28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Working scientifically</a:t>
            </a:r>
            <a:endParaRPr lang="en-US" sz="2800" dirty="0"/>
          </a:p>
        </p:txBody>
      </p:sp>
      <p:sp>
        <p:nvSpPr>
          <p:cNvPr id="3" name="Label: PHYSICS RP3"/>
          <p:cNvSpPr txBox="1"/>
          <p:nvPr/>
        </p:nvSpPr>
        <p:spPr>
          <a:xfrm>
            <a:off x="548640" y="384048"/>
            <a:ext cx="1737360" cy="347472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PHYSICS RP3</a:t>
            </a:r>
            <a:endParaRPr lang="en-US" sz="1100" dirty="0"/>
          </a:p>
        </p:txBody>
      </p:sp>
      <p:sp>
        <p:nvSpPr>
          <p:cNvPr id="4" name="Label: COMBINED SCIENCE RP15"/>
          <p:cNvSpPr txBox="1"/>
          <p:nvPr/>
        </p:nvSpPr>
        <p:spPr>
          <a:xfrm>
            <a:off x="2377440" y="384048"/>
            <a:ext cx="2880360" cy="347472"/>
          </a:xfrm>
          <a:prstGeom prst="roundRect">
            <a:avLst>
              <a:gd name="adj" fmla="val 50000"/>
            </a:avLst>
          </a:prstGeom>
          <a:solidFill>
            <a:srgbClr val="0D1321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1"/>
                </a:solidFill>
              </a:rPr>
              <a:t>COMBINED SCIENCE RP15</a:t>
            </a:r>
            <a:endParaRPr lang="en-US" sz="1100" dirty="0"/>
          </a:p>
        </p:txBody>
      </p:sp>
      <p:sp>
        <p:nvSpPr>
          <p:cNvPr id="5" name="Label: PAPER 1"/>
          <p:cNvSpPr txBox="1"/>
          <p:nvPr/>
        </p:nvSpPr>
        <p:spPr>
          <a:xfrm>
            <a:off x="5349240" y="384048"/>
            <a:ext cx="1097280" cy="347472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2"/>
                </a:solidFill>
              </a:rPr>
              <a:t>PAPER 1</a:t>
            </a:r>
            <a:endParaRPr lang="en-US" sz="1100" dirty="0"/>
          </a:p>
        </p:txBody>
      </p:sp>
      <p:sp>
        <p:nvSpPr>
          <p:cNvPr id="6" name="Button: ☰  ALL PRACTICALS"/>
          <p:cNvSpPr txBox="1"/>
          <p:nvPr/>
        </p:nvSpPr>
        <p:spPr>
          <a:xfrm>
            <a:off x="9601200" y="384048"/>
            <a:ext cx="2039112" cy="411480"/>
          </a:xfrm>
          <a:prstGeom prst="roundRect">
            <a:avLst>
              <a:gd name="adj" fmla="val 26667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☰  ALL PRACTICALS</a:t>
            </a:r>
            <a:endParaRPr lang="en-US" sz="1200" dirty="0"/>
          </a:p>
        </p:txBody>
      </p:sp>
      <p:sp>
        <p:nvSpPr>
          <p:cNvPr id="7" name="Link: ☰  ALL PRACTICALS">
            <a:hlinkClick r:id="rId1" tooltip="☰  ALL PRACTICALS" action="ppaction://hlinksldjump"/>
          </p:cNvPr>
          <p:cNvSpPr/>
          <p:nvPr/>
        </p:nvSpPr>
        <p:spPr>
          <a:xfrm>
            <a:off x="9601200" y="384048"/>
            <a:ext cx="2039112" cy="41148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8" name="Tab 1  METHOD"/>
          <p:cNvSpPr txBox="1"/>
          <p:nvPr/>
        </p:nvSpPr>
        <p:spPr>
          <a:xfrm>
            <a:off x="548640" y="6400800"/>
            <a:ext cx="1664208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1  METHOD</a:t>
            </a:r>
            <a:endParaRPr lang="en-US" sz="1000" dirty="0"/>
          </a:p>
        </p:txBody>
      </p:sp>
      <p:sp>
        <p:nvSpPr>
          <p:cNvPr id="9" name="Link: 1  METHOD">
            <a:hlinkClick r:id="rId2" tooltip="1  METHOD" action="ppaction://hlinksldjump"/>
          </p:cNvPr>
          <p:cNvSpPr/>
          <p:nvPr/>
        </p:nvSpPr>
        <p:spPr>
          <a:xfrm>
            <a:off x="548640" y="6400800"/>
            <a:ext cx="166420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0" name="Tab 2  RESULTS"/>
          <p:cNvSpPr txBox="1"/>
          <p:nvPr/>
        </p:nvSpPr>
        <p:spPr>
          <a:xfrm>
            <a:off x="2331720" y="6400800"/>
            <a:ext cx="1664208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2  RESULTS</a:t>
            </a:r>
            <a:endParaRPr lang="en-US" sz="1000" dirty="0"/>
          </a:p>
        </p:txBody>
      </p:sp>
      <p:sp>
        <p:nvSpPr>
          <p:cNvPr id="11" name="Link: 2  RESULTS">
            <a:hlinkClick r:id="rId3" tooltip="2  RESULTS" action="ppaction://hlinksldjump"/>
          </p:cNvPr>
          <p:cNvSpPr/>
          <p:nvPr/>
        </p:nvSpPr>
        <p:spPr>
          <a:xfrm>
            <a:off x="2331720" y="6400800"/>
            <a:ext cx="166420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2" name="Tab 3  WORKING SCI."/>
          <p:cNvSpPr txBox="1"/>
          <p:nvPr/>
        </p:nvSpPr>
        <p:spPr>
          <a:xfrm>
            <a:off x="4114800" y="6400800"/>
            <a:ext cx="1664208" cy="292608"/>
          </a:xfrm>
          <a:prstGeom prst="roundRect">
            <a:avLst>
              <a:gd name="adj" fmla="val 50000"/>
            </a:avLst>
          </a:prstGeom>
          <a:solidFill>
            <a:srgbClr val="22D3E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D1321"/>
                </a:solidFill>
              </a:rPr>
              <a:t>3  WORKING SCI.</a:t>
            </a:r>
            <a:endParaRPr lang="en-US" sz="1000" dirty="0"/>
          </a:p>
        </p:txBody>
      </p:sp>
      <p:sp>
        <p:nvSpPr>
          <p:cNvPr id="13" name="Link: 3  WORKING SCI.">
            <a:hlinkClick r:id="rId4" tooltip="3  WORKING SCI." action="ppaction://hlinksldjump"/>
          </p:cNvPr>
          <p:cNvSpPr/>
          <p:nvPr/>
        </p:nvSpPr>
        <p:spPr>
          <a:xfrm>
            <a:off x="4114800" y="6400800"/>
            <a:ext cx="166420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4" name="Tab 4  CONCLUSION"/>
          <p:cNvSpPr txBox="1"/>
          <p:nvPr/>
        </p:nvSpPr>
        <p:spPr>
          <a:xfrm>
            <a:off x="5897880" y="6400800"/>
            <a:ext cx="1664208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4  CONCLUSION</a:t>
            </a:r>
            <a:endParaRPr lang="en-US" sz="1000" dirty="0"/>
          </a:p>
        </p:txBody>
      </p:sp>
      <p:sp>
        <p:nvSpPr>
          <p:cNvPr id="15" name="Link: 4  CONCLUSION">
            <a:hlinkClick r:id="rId5" tooltip="4  CONCLUSION" action="ppaction://hlinksldjump"/>
          </p:cNvPr>
          <p:cNvSpPr/>
          <p:nvPr/>
        </p:nvSpPr>
        <p:spPr>
          <a:xfrm>
            <a:off x="5897880" y="6400800"/>
            <a:ext cx="166420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6" name="INDEPENDENT VARIABLE card"/>
          <p:cNvSpPr/>
          <p:nvPr/>
        </p:nvSpPr>
        <p:spPr>
          <a:xfrm>
            <a:off x="548640" y="1737360"/>
            <a:ext cx="3545738" cy="2148840"/>
          </a:xfrm>
          <a:prstGeom prst="roundRect">
            <a:avLst>
              <a:gd name="adj" fmla="val 5957"/>
            </a:avLst>
          </a:prstGeom>
          <a:solidFill>
            <a:schemeClr val="tx2"/>
          </a:solidFill>
          <a:ln/>
        </p:spPr>
      </p:sp>
      <p:sp>
        <p:nvSpPr>
          <p:cNvPr id="17" name="INDEPENDENT VARIABLE circle"/>
          <p:cNvSpPr/>
          <p:nvPr/>
        </p:nvSpPr>
        <p:spPr>
          <a:xfrm>
            <a:off x="731520" y="1920240"/>
            <a:ext cx="548640" cy="54864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8" name="INDEPENDENT VARIABLE 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8680" y="2057400"/>
            <a:ext cx="274320" cy="274320"/>
          </a:xfrm>
          <a:prstGeom prst="rect">
            <a:avLst/>
          </a:prstGeom>
        </p:spPr>
      </p:pic>
      <p:sp>
        <p:nvSpPr>
          <p:cNvPr id="19" name="Text 16"/>
          <p:cNvSpPr txBox="1"/>
          <p:nvPr/>
        </p:nvSpPr>
        <p:spPr>
          <a:xfrm>
            <a:off x="1417320" y="1901952"/>
            <a:ext cx="253989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2"/>
                </a:solidFill>
              </a:rPr>
              <a:t>INDEPENDENT VARIABLE</a:t>
            </a:r>
            <a:endParaRPr lang="en-US" sz="1300" dirty="0"/>
          </a:p>
        </p:txBody>
      </p:sp>
      <p:sp>
        <p:nvSpPr>
          <p:cNvPr id="20" name="Text 17"/>
          <p:cNvSpPr txBox="1"/>
          <p:nvPr/>
        </p:nvSpPr>
        <p:spPr>
          <a:xfrm>
            <a:off x="1417320" y="2194560"/>
            <a:ext cx="253989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chemeClr val="bg2"/>
                </a:solidFill>
              </a:rPr>
              <a:t>What you change</a:t>
            </a:r>
            <a:endParaRPr lang="en-US" sz="1100" dirty="0"/>
          </a:p>
        </p:txBody>
      </p:sp>
      <p:sp>
        <p:nvSpPr>
          <p:cNvPr id="21" name="INDEPENDENT VARIABLE text"/>
          <p:cNvSpPr txBox="1"/>
          <p:nvPr/>
        </p:nvSpPr>
        <p:spPr>
          <a:xfrm>
            <a:off x="749808" y="2606040"/>
            <a:ext cx="3143402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bg1"/>
                </a:solidFill>
              </a:rPr>
              <a:t>Length of the wire</a:t>
            </a:r>
            <a:endParaRPr lang="en-US" sz="1900" dirty="0"/>
          </a:p>
        </p:txBody>
      </p:sp>
      <p:sp>
        <p:nvSpPr>
          <p:cNvPr id="22" name="DEPENDENT VARIABLE card"/>
          <p:cNvSpPr/>
          <p:nvPr/>
        </p:nvSpPr>
        <p:spPr>
          <a:xfrm>
            <a:off x="4322978" y="1737360"/>
            <a:ext cx="3545738" cy="2148840"/>
          </a:xfrm>
          <a:prstGeom prst="roundRect">
            <a:avLst>
              <a:gd name="adj" fmla="val 5957"/>
            </a:avLst>
          </a:prstGeom>
          <a:solidFill>
            <a:schemeClr val="tx2"/>
          </a:solidFill>
          <a:ln/>
        </p:spPr>
      </p:sp>
      <p:sp>
        <p:nvSpPr>
          <p:cNvPr id="23" name="DEPENDENT VARIABLE circle"/>
          <p:cNvSpPr/>
          <p:nvPr/>
        </p:nvSpPr>
        <p:spPr>
          <a:xfrm>
            <a:off x="4505858" y="1920240"/>
            <a:ext cx="548640" cy="54864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4" name="DEPENDENT VARIABLE 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43018" y="2057400"/>
            <a:ext cx="274320" cy="274320"/>
          </a:xfrm>
          <a:prstGeom prst="rect">
            <a:avLst/>
          </a:prstGeom>
        </p:spPr>
      </p:pic>
      <p:sp>
        <p:nvSpPr>
          <p:cNvPr id="25" name="Text 21"/>
          <p:cNvSpPr txBox="1"/>
          <p:nvPr/>
        </p:nvSpPr>
        <p:spPr>
          <a:xfrm>
            <a:off x="5191658" y="1901952"/>
            <a:ext cx="253989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2"/>
                </a:solidFill>
              </a:rPr>
              <a:t>DEPENDENT VARIABLE</a:t>
            </a:r>
            <a:endParaRPr lang="en-US" sz="1300" dirty="0"/>
          </a:p>
        </p:txBody>
      </p:sp>
      <p:sp>
        <p:nvSpPr>
          <p:cNvPr id="26" name="Text 22"/>
          <p:cNvSpPr txBox="1"/>
          <p:nvPr/>
        </p:nvSpPr>
        <p:spPr>
          <a:xfrm>
            <a:off x="5191658" y="2194560"/>
            <a:ext cx="253989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chemeClr val="bg2"/>
                </a:solidFill>
              </a:rPr>
              <a:t>What you measure</a:t>
            </a:r>
            <a:endParaRPr lang="en-US" sz="1100" dirty="0"/>
          </a:p>
        </p:txBody>
      </p:sp>
      <p:sp>
        <p:nvSpPr>
          <p:cNvPr id="27" name="DEPENDENT VARIABLE text"/>
          <p:cNvSpPr txBox="1"/>
          <p:nvPr/>
        </p:nvSpPr>
        <p:spPr>
          <a:xfrm>
            <a:off x="4524146" y="2606040"/>
            <a:ext cx="3143402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bg1"/>
                </a:solidFill>
              </a:rPr>
              <a:t>Resistance (from V and I)</a:t>
            </a:r>
            <a:endParaRPr lang="en-US" sz="1900" dirty="0"/>
          </a:p>
        </p:txBody>
      </p:sp>
      <p:sp>
        <p:nvSpPr>
          <p:cNvPr id="28" name="CONTROL VARIABLES card"/>
          <p:cNvSpPr/>
          <p:nvPr/>
        </p:nvSpPr>
        <p:spPr>
          <a:xfrm>
            <a:off x="8097317" y="1737360"/>
            <a:ext cx="3545738" cy="2148840"/>
          </a:xfrm>
          <a:prstGeom prst="roundRect">
            <a:avLst>
              <a:gd name="adj" fmla="val 5957"/>
            </a:avLst>
          </a:prstGeom>
          <a:solidFill>
            <a:schemeClr val="tx2"/>
          </a:solidFill>
          <a:ln/>
        </p:spPr>
      </p:sp>
      <p:sp>
        <p:nvSpPr>
          <p:cNvPr id="29" name="CONTROL VARIABLES circle"/>
          <p:cNvSpPr/>
          <p:nvPr/>
        </p:nvSpPr>
        <p:spPr>
          <a:xfrm>
            <a:off x="8280197" y="1920240"/>
            <a:ext cx="548640" cy="54864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30" name="CONTROL VARIABLES icon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17357" y="2057400"/>
            <a:ext cx="274320" cy="274320"/>
          </a:xfrm>
          <a:prstGeom prst="rect">
            <a:avLst/>
          </a:prstGeom>
        </p:spPr>
      </p:pic>
      <p:sp>
        <p:nvSpPr>
          <p:cNvPr id="31" name="Text 26"/>
          <p:cNvSpPr txBox="1"/>
          <p:nvPr/>
        </p:nvSpPr>
        <p:spPr>
          <a:xfrm>
            <a:off x="8965997" y="1901952"/>
            <a:ext cx="253989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2"/>
                </a:solidFill>
              </a:rPr>
              <a:t>CONTROL VARIABLES</a:t>
            </a:r>
            <a:endParaRPr lang="en-US" sz="1300" dirty="0"/>
          </a:p>
        </p:txBody>
      </p:sp>
      <p:sp>
        <p:nvSpPr>
          <p:cNvPr id="32" name="Text 27"/>
          <p:cNvSpPr txBox="1"/>
          <p:nvPr/>
        </p:nvSpPr>
        <p:spPr>
          <a:xfrm>
            <a:off x="8965997" y="2194560"/>
            <a:ext cx="253989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chemeClr val="bg2"/>
                </a:solidFill>
              </a:rPr>
              <a:t>Kept the same</a:t>
            </a:r>
            <a:endParaRPr lang="en-US" sz="1100" dirty="0"/>
          </a:p>
        </p:txBody>
      </p:sp>
      <p:sp>
        <p:nvSpPr>
          <p:cNvPr id="33" name="CONTROL VARIABLES text"/>
          <p:cNvSpPr txBox="1"/>
          <p:nvPr/>
        </p:nvSpPr>
        <p:spPr>
          <a:xfrm>
            <a:off x="8298485" y="2606040"/>
            <a:ext cx="3143402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• Temperature of the wire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• Material of the wire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• Thickness (diameter) of the wire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• pd of the power supply</a:t>
            </a:r>
            <a:endParaRPr lang="en-US" sz="1400" dirty="0"/>
          </a:p>
        </p:txBody>
      </p:sp>
      <p:sp>
        <p:nvSpPr>
          <p:cNvPr id="34" name="SAFETY card"/>
          <p:cNvSpPr/>
          <p:nvPr/>
        </p:nvSpPr>
        <p:spPr>
          <a:xfrm>
            <a:off x="548640" y="4114800"/>
            <a:ext cx="3545738" cy="2148840"/>
          </a:xfrm>
          <a:prstGeom prst="roundRect">
            <a:avLst>
              <a:gd name="adj" fmla="val 5957"/>
            </a:avLst>
          </a:prstGeom>
          <a:solidFill>
            <a:schemeClr val="tx2"/>
          </a:solidFill>
          <a:ln/>
        </p:spPr>
      </p:sp>
      <p:sp>
        <p:nvSpPr>
          <p:cNvPr id="35" name="SAFETY circle"/>
          <p:cNvSpPr/>
          <p:nvPr/>
        </p:nvSpPr>
        <p:spPr>
          <a:xfrm>
            <a:off x="731520" y="4297680"/>
            <a:ext cx="548640" cy="548640"/>
          </a:xfrm>
          <a:prstGeom prst="ellipse">
            <a:avLst/>
          </a:prstGeom>
          <a:solidFill>
            <a:schemeClr val="accent5"/>
          </a:solidFill>
          <a:ln/>
        </p:spPr>
      </p:sp>
      <p:pic>
        <p:nvPicPr>
          <p:cNvPr id="36" name="SAFETY icon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68680" y="4434840"/>
            <a:ext cx="274320" cy="274320"/>
          </a:xfrm>
          <a:prstGeom prst="rect">
            <a:avLst/>
          </a:prstGeom>
        </p:spPr>
      </p:pic>
      <p:sp>
        <p:nvSpPr>
          <p:cNvPr id="37" name="Text 31"/>
          <p:cNvSpPr txBox="1"/>
          <p:nvPr/>
        </p:nvSpPr>
        <p:spPr>
          <a:xfrm>
            <a:off x="1417320" y="4279392"/>
            <a:ext cx="253989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5"/>
                </a:solidFill>
              </a:rPr>
              <a:t>SAFETY</a:t>
            </a:r>
            <a:endParaRPr lang="en-US" sz="1300" dirty="0"/>
          </a:p>
        </p:txBody>
      </p:sp>
      <p:sp>
        <p:nvSpPr>
          <p:cNvPr id="38" name="Text 32"/>
          <p:cNvSpPr txBox="1"/>
          <p:nvPr/>
        </p:nvSpPr>
        <p:spPr>
          <a:xfrm>
            <a:off x="1417320" y="4572000"/>
            <a:ext cx="253989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chemeClr val="bg2"/>
                </a:solidFill>
              </a:rPr>
              <a:t>Hazard → how to reduce the risk</a:t>
            </a:r>
            <a:endParaRPr lang="en-US" sz="1100" dirty="0"/>
          </a:p>
        </p:txBody>
      </p:sp>
      <p:sp>
        <p:nvSpPr>
          <p:cNvPr id="39" name="SAFETY text"/>
          <p:cNvSpPr txBox="1"/>
          <p:nvPr/>
        </p:nvSpPr>
        <p:spPr>
          <a:xfrm>
            <a:off x="749808" y="4983480"/>
            <a:ext cx="3143402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Hazard: the wire can get hot and burn you. Use a low pd and switch off between readings.</a:t>
            </a:r>
            <a:endParaRPr lang="en-US" sz="1400" dirty="0"/>
          </a:p>
        </p:txBody>
      </p:sp>
      <p:sp>
        <p:nvSpPr>
          <p:cNvPr id="40" name="ACCURACY &amp; PRECISION card"/>
          <p:cNvSpPr/>
          <p:nvPr/>
        </p:nvSpPr>
        <p:spPr>
          <a:xfrm>
            <a:off x="4322978" y="4114800"/>
            <a:ext cx="3545738" cy="2148840"/>
          </a:xfrm>
          <a:prstGeom prst="roundRect">
            <a:avLst>
              <a:gd name="adj" fmla="val 5957"/>
            </a:avLst>
          </a:prstGeom>
          <a:solidFill>
            <a:schemeClr val="tx2"/>
          </a:solidFill>
          <a:ln/>
        </p:spPr>
      </p:sp>
      <p:sp>
        <p:nvSpPr>
          <p:cNvPr id="41" name="ACCURACY &amp; PRECISION circle"/>
          <p:cNvSpPr/>
          <p:nvPr/>
        </p:nvSpPr>
        <p:spPr>
          <a:xfrm>
            <a:off x="4505858" y="4297680"/>
            <a:ext cx="548640" cy="548640"/>
          </a:xfrm>
          <a:prstGeom prst="ellipse">
            <a:avLst/>
          </a:prstGeom>
          <a:solidFill>
            <a:schemeClr val="accent5"/>
          </a:solidFill>
          <a:ln/>
        </p:spPr>
      </p:sp>
      <p:pic>
        <p:nvPicPr>
          <p:cNvPr id="42" name="ACCURACY &amp; PRECISION icon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43018" y="4434840"/>
            <a:ext cx="274320" cy="274320"/>
          </a:xfrm>
          <a:prstGeom prst="rect">
            <a:avLst/>
          </a:prstGeom>
        </p:spPr>
      </p:pic>
      <p:sp>
        <p:nvSpPr>
          <p:cNvPr id="43" name="Text 36"/>
          <p:cNvSpPr txBox="1"/>
          <p:nvPr/>
        </p:nvSpPr>
        <p:spPr>
          <a:xfrm>
            <a:off x="5191658" y="4279392"/>
            <a:ext cx="253989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5"/>
                </a:solidFill>
              </a:rPr>
              <a:t>ACCURACY &amp; PRECISION</a:t>
            </a:r>
            <a:endParaRPr lang="en-US" sz="1300" dirty="0"/>
          </a:p>
        </p:txBody>
      </p:sp>
      <p:sp>
        <p:nvSpPr>
          <p:cNvPr id="44" name="Text 37"/>
          <p:cNvSpPr txBox="1"/>
          <p:nvPr/>
        </p:nvSpPr>
        <p:spPr>
          <a:xfrm>
            <a:off x="5191658" y="4572000"/>
            <a:ext cx="253989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chemeClr val="bg2"/>
                </a:solidFill>
              </a:rPr>
              <a:t>Getting good data</a:t>
            </a:r>
            <a:endParaRPr lang="en-US" sz="1100" dirty="0"/>
          </a:p>
        </p:txBody>
      </p:sp>
      <p:sp>
        <p:nvSpPr>
          <p:cNvPr id="45" name="ACCURACY &amp;amp; PRECISION text"/>
          <p:cNvSpPr txBox="1"/>
          <p:nvPr/>
        </p:nvSpPr>
        <p:spPr>
          <a:xfrm>
            <a:off x="4524146" y="4983480"/>
            <a:ext cx="3143402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Measure the length between the inside edges of the clips. Switch off between readings so the wire stays at the same temperature.</a:t>
            </a:r>
            <a:endParaRPr lang="en-US" sz="1400" dirty="0"/>
          </a:p>
        </p:txBody>
      </p:sp>
      <p:sp>
        <p:nvSpPr>
          <p:cNvPr id="46" name="ERRORS card"/>
          <p:cNvSpPr/>
          <p:nvPr/>
        </p:nvSpPr>
        <p:spPr>
          <a:xfrm>
            <a:off x="8097317" y="4114800"/>
            <a:ext cx="3545738" cy="2148840"/>
          </a:xfrm>
          <a:prstGeom prst="roundRect">
            <a:avLst>
              <a:gd name="adj" fmla="val 5957"/>
            </a:avLst>
          </a:prstGeom>
          <a:solidFill>
            <a:schemeClr val="tx2"/>
          </a:solidFill>
          <a:ln/>
        </p:spPr>
      </p:sp>
      <p:sp>
        <p:nvSpPr>
          <p:cNvPr id="47" name="ERRORS circle"/>
          <p:cNvSpPr/>
          <p:nvPr/>
        </p:nvSpPr>
        <p:spPr>
          <a:xfrm>
            <a:off x="8280197" y="4297680"/>
            <a:ext cx="548640" cy="548640"/>
          </a:xfrm>
          <a:prstGeom prst="ellipse">
            <a:avLst/>
          </a:prstGeom>
          <a:solidFill>
            <a:schemeClr val="accent5"/>
          </a:solidFill>
          <a:ln/>
        </p:spPr>
      </p:sp>
      <p:pic>
        <p:nvPicPr>
          <p:cNvPr id="48" name="ERRORS icon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417357" y="4434840"/>
            <a:ext cx="274320" cy="274320"/>
          </a:xfrm>
          <a:prstGeom prst="rect">
            <a:avLst/>
          </a:prstGeom>
        </p:spPr>
      </p:pic>
      <p:sp>
        <p:nvSpPr>
          <p:cNvPr id="49" name="Text 41"/>
          <p:cNvSpPr txBox="1"/>
          <p:nvPr/>
        </p:nvSpPr>
        <p:spPr>
          <a:xfrm>
            <a:off x="8965997" y="4279392"/>
            <a:ext cx="253989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5"/>
                </a:solidFill>
              </a:rPr>
              <a:t>ERRORS</a:t>
            </a:r>
            <a:endParaRPr lang="en-US" sz="1300" dirty="0"/>
          </a:p>
        </p:txBody>
      </p:sp>
      <p:sp>
        <p:nvSpPr>
          <p:cNvPr id="50" name="Text 42"/>
          <p:cNvSpPr txBox="1"/>
          <p:nvPr/>
        </p:nvSpPr>
        <p:spPr>
          <a:xfrm>
            <a:off x="8965997" y="4572000"/>
            <a:ext cx="253989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chemeClr val="bg2"/>
                </a:solidFill>
              </a:rPr>
              <a:t>Random or systematic?</a:t>
            </a:r>
            <a:endParaRPr lang="en-US" sz="1100" dirty="0"/>
          </a:p>
        </p:txBody>
      </p:sp>
      <p:sp>
        <p:nvSpPr>
          <p:cNvPr id="51" name="ERRORS text"/>
          <p:cNvSpPr txBox="1"/>
          <p:nvPr/>
        </p:nvSpPr>
        <p:spPr>
          <a:xfrm>
            <a:off x="8298485" y="4983480"/>
            <a:ext cx="3143402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If the line doesn't go through the origin, there is a ZERO ERROR or contact resistance at the clips — a SYSTEMATIC error.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4465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B4BED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868680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accent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·  Resistance: </a:t>
            </a:r>
            <a:pPr algn="l" indent="0" marL="0">
              <a:buNone/>
            </a:pPr>
            <a:r>
              <a:rPr lang="en-US" sz="28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 &amp; improvements</a:t>
            </a:r>
            <a:endParaRPr lang="en-US" sz="2800" dirty="0"/>
          </a:p>
        </p:txBody>
      </p:sp>
      <p:sp>
        <p:nvSpPr>
          <p:cNvPr id="3" name="Label: PHYSICS RP3"/>
          <p:cNvSpPr txBox="1"/>
          <p:nvPr/>
        </p:nvSpPr>
        <p:spPr>
          <a:xfrm>
            <a:off x="548640" y="384048"/>
            <a:ext cx="1737360" cy="347472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PHYSICS RP3</a:t>
            </a:r>
            <a:endParaRPr lang="en-US" sz="1100" dirty="0"/>
          </a:p>
        </p:txBody>
      </p:sp>
      <p:sp>
        <p:nvSpPr>
          <p:cNvPr id="4" name="Label: COMBINED SCIENCE RP15"/>
          <p:cNvSpPr txBox="1"/>
          <p:nvPr/>
        </p:nvSpPr>
        <p:spPr>
          <a:xfrm>
            <a:off x="2377440" y="384048"/>
            <a:ext cx="2880360" cy="347472"/>
          </a:xfrm>
          <a:prstGeom prst="roundRect">
            <a:avLst>
              <a:gd name="adj" fmla="val 50000"/>
            </a:avLst>
          </a:prstGeom>
          <a:solidFill>
            <a:srgbClr val="0D1321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1"/>
                </a:solidFill>
              </a:rPr>
              <a:t>COMBINED SCIENCE RP15</a:t>
            </a:r>
            <a:endParaRPr lang="en-US" sz="1100" dirty="0"/>
          </a:p>
        </p:txBody>
      </p:sp>
      <p:sp>
        <p:nvSpPr>
          <p:cNvPr id="5" name="Label: PAPER 1"/>
          <p:cNvSpPr txBox="1"/>
          <p:nvPr/>
        </p:nvSpPr>
        <p:spPr>
          <a:xfrm>
            <a:off x="5349240" y="384048"/>
            <a:ext cx="1097280" cy="347472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2"/>
                </a:solidFill>
              </a:rPr>
              <a:t>PAPER 1</a:t>
            </a:r>
            <a:endParaRPr lang="en-US" sz="1100" dirty="0"/>
          </a:p>
        </p:txBody>
      </p:sp>
      <p:sp>
        <p:nvSpPr>
          <p:cNvPr id="6" name="Button: ☰  ALL PRACTICALS"/>
          <p:cNvSpPr txBox="1"/>
          <p:nvPr/>
        </p:nvSpPr>
        <p:spPr>
          <a:xfrm>
            <a:off x="9601200" y="384048"/>
            <a:ext cx="2039112" cy="411480"/>
          </a:xfrm>
          <a:prstGeom prst="roundRect">
            <a:avLst>
              <a:gd name="adj" fmla="val 26667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☰  ALL PRACTICALS</a:t>
            </a:r>
            <a:endParaRPr lang="en-US" sz="1200" dirty="0"/>
          </a:p>
        </p:txBody>
      </p:sp>
      <p:sp>
        <p:nvSpPr>
          <p:cNvPr id="7" name="Link: ☰  ALL PRACTICALS">
            <a:hlinkClick r:id="rId1" tooltip="☰  ALL PRACTICALS" action="ppaction://hlinksldjump"/>
          </p:cNvPr>
          <p:cNvSpPr/>
          <p:nvPr/>
        </p:nvSpPr>
        <p:spPr>
          <a:xfrm>
            <a:off x="9601200" y="384048"/>
            <a:ext cx="2039112" cy="41148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8" name="Tab 1  METHOD"/>
          <p:cNvSpPr txBox="1"/>
          <p:nvPr/>
        </p:nvSpPr>
        <p:spPr>
          <a:xfrm>
            <a:off x="548640" y="6400800"/>
            <a:ext cx="1664208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1  METHOD</a:t>
            </a:r>
            <a:endParaRPr lang="en-US" sz="1000" dirty="0"/>
          </a:p>
        </p:txBody>
      </p:sp>
      <p:sp>
        <p:nvSpPr>
          <p:cNvPr id="9" name="Link: 1  METHOD">
            <a:hlinkClick r:id="rId2" tooltip="1  METHOD" action="ppaction://hlinksldjump"/>
          </p:cNvPr>
          <p:cNvSpPr/>
          <p:nvPr/>
        </p:nvSpPr>
        <p:spPr>
          <a:xfrm>
            <a:off x="548640" y="6400800"/>
            <a:ext cx="166420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0" name="Tab 2  RESULTS"/>
          <p:cNvSpPr txBox="1"/>
          <p:nvPr/>
        </p:nvSpPr>
        <p:spPr>
          <a:xfrm>
            <a:off x="2331720" y="6400800"/>
            <a:ext cx="1664208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2  RESULTS</a:t>
            </a:r>
            <a:endParaRPr lang="en-US" sz="1000" dirty="0"/>
          </a:p>
        </p:txBody>
      </p:sp>
      <p:sp>
        <p:nvSpPr>
          <p:cNvPr id="11" name="Link: 2  RESULTS">
            <a:hlinkClick r:id="rId3" tooltip="2  RESULTS" action="ppaction://hlinksldjump"/>
          </p:cNvPr>
          <p:cNvSpPr/>
          <p:nvPr/>
        </p:nvSpPr>
        <p:spPr>
          <a:xfrm>
            <a:off x="2331720" y="6400800"/>
            <a:ext cx="166420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2" name="Tab 3  WORKING SCI."/>
          <p:cNvSpPr txBox="1"/>
          <p:nvPr/>
        </p:nvSpPr>
        <p:spPr>
          <a:xfrm>
            <a:off x="4114800" y="6400800"/>
            <a:ext cx="1664208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3  WORKING SCI.</a:t>
            </a:r>
            <a:endParaRPr lang="en-US" sz="1000" dirty="0"/>
          </a:p>
        </p:txBody>
      </p:sp>
      <p:sp>
        <p:nvSpPr>
          <p:cNvPr id="13" name="Link: 3  WORKING SCI.">
            <a:hlinkClick r:id="rId4" tooltip="3  WORKING SCI." action="ppaction://hlinksldjump"/>
          </p:cNvPr>
          <p:cNvSpPr/>
          <p:nvPr/>
        </p:nvSpPr>
        <p:spPr>
          <a:xfrm>
            <a:off x="4114800" y="6400800"/>
            <a:ext cx="166420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4" name="Tab 4  CONCLUSION"/>
          <p:cNvSpPr txBox="1"/>
          <p:nvPr/>
        </p:nvSpPr>
        <p:spPr>
          <a:xfrm>
            <a:off x="5897880" y="6400800"/>
            <a:ext cx="1664208" cy="292608"/>
          </a:xfrm>
          <a:prstGeom prst="roundRect">
            <a:avLst>
              <a:gd name="adj" fmla="val 50000"/>
            </a:avLst>
          </a:prstGeom>
          <a:solidFill>
            <a:srgbClr val="22D3E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D1321"/>
                </a:solidFill>
              </a:rPr>
              <a:t>4  CONCLUSION</a:t>
            </a:r>
            <a:endParaRPr lang="en-US" sz="1000" dirty="0"/>
          </a:p>
        </p:txBody>
      </p:sp>
      <p:sp>
        <p:nvSpPr>
          <p:cNvPr id="15" name="Link: 4  CONCLUSION">
            <a:hlinkClick r:id="rId5" tooltip="4  CONCLUSION" action="ppaction://hlinksldjump"/>
          </p:cNvPr>
          <p:cNvSpPr/>
          <p:nvPr/>
        </p:nvSpPr>
        <p:spPr>
          <a:xfrm>
            <a:off x="5897880" y="6400800"/>
            <a:ext cx="166420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6" name="Conclusion card"/>
          <p:cNvSpPr/>
          <p:nvPr/>
        </p:nvSpPr>
        <p:spPr>
          <a:xfrm>
            <a:off x="548640" y="1737360"/>
            <a:ext cx="6400800" cy="1600200"/>
          </a:xfrm>
          <a:prstGeom prst="roundRect">
            <a:avLst>
              <a:gd name="adj" fmla="val 8000"/>
            </a:avLst>
          </a:prstGeom>
          <a:solidFill>
            <a:schemeClr val="accent2"/>
          </a:solidFill>
          <a:ln/>
        </p:spPr>
      </p:sp>
      <p:sp>
        <p:nvSpPr>
          <p:cNvPr id="17" name="Conclusion text"/>
          <p:cNvSpPr txBox="1"/>
          <p:nvPr/>
        </p:nvSpPr>
        <p:spPr>
          <a:xfrm>
            <a:off x="777240" y="1810512"/>
            <a:ext cx="59436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chemeClr val="tx1"/>
                </a:solidFill>
              </a:rPr>
              <a:t>CONCLUSION</a:t>
            </a:r>
            <a:endParaRPr lang="en-US" sz="1100" dirty="0"/>
          </a:p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Resistance is directly proportional to the length of the wire. In series the total resistance is bigger; in parallel it is smaller than either resistor.</a:t>
            </a:r>
            <a:endParaRPr lang="en-US" sz="1100" dirty="0"/>
          </a:p>
        </p:txBody>
      </p:sp>
      <p:sp>
        <p:nvSpPr>
          <p:cNvPr id="18" name="Theory card"/>
          <p:cNvSpPr/>
          <p:nvPr/>
        </p:nvSpPr>
        <p:spPr>
          <a:xfrm>
            <a:off x="548640" y="3447288"/>
            <a:ext cx="6400800" cy="1463040"/>
          </a:xfrm>
          <a:prstGeom prst="roundRect">
            <a:avLst>
              <a:gd name="adj" fmla="val 8750"/>
            </a:avLst>
          </a:prstGeom>
          <a:solidFill>
            <a:schemeClr val="tx2"/>
          </a:solidFill>
          <a:ln/>
        </p:spPr>
      </p:sp>
      <p:sp>
        <p:nvSpPr>
          <p:cNvPr id="19" name="Theory circle"/>
          <p:cNvSpPr/>
          <p:nvPr/>
        </p:nvSpPr>
        <p:spPr>
          <a:xfrm>
            <a:off x="731520" y="3584448"/>
            <a:ext cx="502920" cy="50292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0" name="Theory 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7250" y="3710178"/>
            <a:ext cx="251460" cy="251460"/>
          </a:xfrm>
          <a:prstGeom prst="rect">
            <a:avLst/>
          </a:prstGeom>
        </p:spPr>
      </p:pic>
      <p:sp>
        <p:nvSpPr>
          <p:cNvPr id="21" name="Text 18"/>
          <p:cNvSpPr txBox="1"/>
          <p:nvPr/>
        </p:nvSpPr>
        <p:spPr>
          <a:xfrm>
            <a:off x="1371600" y="361188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accent2"/>
                </a:solidFill>
              </a:rPr>
              <a:t>EXPLAIN IT WITH SCIENCE</a:t>
            </a:r>
            <a:endParaRPr lang="en-US" sz="1100" dirty="0"/>
          </a:p>
        </p:txBody>
      </p:sp>
      <p:sp>
        <p:nvSpPr>
          <p:cNvPr id="22" name="Text 19"/>
          <p:cNvSpPr txBox="1"/>
          <p:nvPr/>
        </p:nvSpPr>
        <p:spPr>
          <a:xfrm>
            <a:off x="1371600" y="3913632"/>
            <a:ext cx="539496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In a longer wire, electrons collide with more ions as they flow, so the resistance is bigger. In parallel, there are more paths for the current.</a:t>
            </a:r>
            <a:endParaRPr lang="en-US" sz="1400" dirty="0"/>
          </a:p>
        </p:txBody>
      </p:sp>
      <p:sp>
        <p:nvSpPr>
          <p:cNvPr id="23" name="Evaluation card"/>
          <p:cNvSpPr/>
          <p:nvPr/>
        </p:nvSpPr>
        <p:spPr>
          <a:xfrm>
            <a:off x="548640" y="5020056"/>
            <a:ext cx="6400800" cy="1243584"/>
          </a:xfrm>
          <a:prstGeom prst="roundRect">
            <a:avLst>
              <a:gd name="adj" fmla="val 10294"/>
            </a:avLst>
          </a:prstGeom>
          <a:solidFill>
            <a:schemeClr val="tx2"/>
          </a:solidFill>
          <a:ln/>
        </p:spPr>
      </p:sp>
      <p:sp>
        <p:nvSpPr>
          <p:cNvPr id="24" name="Evaluation circle"/>
          <p:cNvSpPr/>
          <p:nvPr/>
        </p:nvSpPr>
        <p:spPr>
          <a:xfrm>
            <a:off x="731520" y="5157216"/>
            <a:ext cx="502920" cy="502920"/>
          </a:xfrm>
          <a:prstGeom prst="ellipse">
            <a:avLst/>
          </a:prstGeom>
          <a:solidFill>
            <a:schemeClr val="accent5"/>
          </a:solidFill>
          <a:ln/>
        </p:spPr>
      </p:sp>
      <p:pic>
        <p:nvPicPr>
          <p:cNvPr id="25" name="Evaluation 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7250" y="5282946"/>
            <a:ext cx="251460" cy="251460"/>
          </a:xfrm>
          <a:prstGeom prst="rect">
            <a:avLst/>
          </a:prstGeom>
        </p:spPr>
      </p:pic>
      <p:sp>
        <p:nvSpPr>
          <p:cNvPr id="26" name="Text 22"/>
          <p:cNvSpPr txBox="1"/>
          <p:nvPr/>
        </p:nvSpPr>
        <p:spPr>
          <a:xfrm>
            <a:off x="1371600" y="5175504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accent5"/>
                </a:solidFill>
              </a:rPr>
              <a:t>EVALUATION</a:t>
            </a:r>
            <a:endParaRPr lang="en-US" sz="1100" dirty="0"/>
          </a:p>
        </p:txBody>
      </p:sp>
      <p:sp>
        <p:nvSpPr>
          <p:cNvPr id="27" name="Text 23"/>
          <p:cNvSpPr txBox="1"/>
          <p:nvPr/>
        </p:nvSpPr>
        <p:spPr>
          <a:xfrm>
            <a:off x="1371600" y="5468112"/>
            <a:ext cx="5394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Most repeats were very close (precise). One anomaly was found and ignored. The wire heating up would increase R.</a:t>
            </a:r>
            <a:endParaRPr lang="en-US" sz="1400" dirty="0"/>
          </a:p>
        </p:txBody>
      </p:sp>
      <p:sp>
        <p:nvSpPr>
          <p:cNvPr id="28" name="Improvements card"/>
          <p:cNvSpPr/>
          <p:nvPr/>
        </p:nvSpPr>
        <p:spPr>
          <a:xfrm>
            <a:off x="7178040" y="1737360"/>
            <a:ext cx="4465015" cy="4526280"/>
          </a:xfrm>
          <a:prstGeom prst="roundRect">
            <a:avLst>
              <a:gd name="adj" fmla="val 2867"/>
            </a:avLst>
          </a:prstGeom>
          <a:solidFill>
            <a:schemeClr val="tx2"/>
          </a:solidFill>
          <a:ln/>
        </p:spPr>
      </p:sp>
      <p:sp>
        <p:nvSpPr>
          <p:cNvPr id="29" name="Improvements circle"/>
          <p:cNvSpPr/>
          <p:nvPr/>
        </p:nvSpPr>
        <p:spPr>
          <a:xfrm>
            <a:off x="7360920" y="1874520"/>
            <a:ext cx="548640" cy="548640"/>
          </a:xfrm>
          <a:prstGeom prst="ellipse">
            <a:avLst/>
          </a:prstGeom>
          <a:solidFill>
            <a:schemeClr val="accent4"/>
          </a:solidFill>
          <a:ln/>
        </p:spPr>
      </p:sp>
      <p:pic>
        <p:nvPicPr>
          <p:cNvPr id="30" name="Improvements icon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98080" y="2011680"/>
            <a:ext cx="274320" cy="274320"/>
          </a:xfrm>
          <a:prstGeom prst="rect">
            <a:avLst/>
          </a:prstGeom>
        </p:spPr>
      </p:pic>
      <p:sp>
        <p:nvSpPr>
          <p:cNvPr id="31" name="Text 26"/>
          <p:cNvSpPr txBox="1"/>
          <p:nvPr/>
        </p:nvSpPr>
        <p:spPr>
          <a:xfrm>
            <a:off x="8046720" y="192024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pc="200" kern="0" dirty="0">
                <a:solidFill>
                  <a:schemeClr val="accent4"/>
                </a:solidFill>
              </a:rPr>
              <a:t>IMPROVEMENTS</a:t>
            </a:r>
            <a:endParaRPr lang="en-US" sz="1500" dirty="0"/>
          </a:p>
        </p:txBody>
      </p:sp>
      <p:sp>
        <p:nvSpPr>
          <p:cNvPr id="32" name="Text 27"/>
          <p:cNvSpPr txBox="1"/>
          <p:nvPr/>
        </p:nvSpPr>
        <p:spPr>
          <a:xfrm>
            <a:off x="7406640" y="2651760"/>
            <a:ext cx="384048" cy="384048"/>
          </a:xfrm>
          <a:prstGeom prst="ellipse">
            <a:avLst/>
          </a:prstGeom>
          <a:solidFill>
            <a:schemeClr val="accent4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1</a:t>
            </a:r>
            <a:endParaRPr lang="en-US" sz="1400" dirty="0"/>
          </a:p>
        </p:txBody>
      </p:sp>
      <p:sp>
        <p:nvSpPr>
          <p:cNvPr id="33" name="Improvement 1"/>
          <p:cNvSpPr txBox="1"/>
          <p:nvPr/>
        </p:nvSpPr>
        <p:spPr>
          <a:xfrm>
            <a:off x="7955280" y="2606040"/>
            <a:ext cx="3504895" cy="811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Switch off between readings to stop the wire heating</a:t>
            </a:r>
            <a:endParaRPr lang="en-US" sz="1500" dirty="0"/>
          </a:p>
        </p:txBody>
      </p:sp>
      <p:sp>
        <p:nvSpPr>
          <p:cNvPr id="34" name="Text 29"/>
          <p:cNvSpPr txBox="1"/>
          <p:nvPr/>
        </p:nvSpPr>
        <p:spPr>
          <a:xfrm>
            <a:off x="7406640" y="3554730"/>
            <a:ext cx="384048" cy="384048"/>
          </a:xfrm>
          <a:prstGeom prst="ellipse">
            <a:avLst/>
          </a:prstGeom>
          <a:solidFill>
            <a:schemeClr val="accent4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2</a:t>
            </a:r>
            <a:endParaRPr lang="en-US" sz="1400" dirty="0"/>
          </a:p>
        </p:txBody>
      </p:sp>
      <p:sp>
        <p:nvSpPr>
          <p:cNvPr id="35" name="Improvement 2"/>
          <p:cNvSpPr txBox="1"/>
          <p:nvPr/>
        </p:nvSpPr>
        <p:spPr>
          <a:xfrm>
            <a:off x="7955280" y="3509010"/>
            <a:ext cx="3504895" cy="811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Use clips with sharp edges to set the length exactly</a:t>
            </a:r>
            <a:endParaRPr lang="en-US" sz="1500" dirty="0"/>
          </a:p>
        </p:txBody>
      </p:sp>
      <p:sp>
        <p:nvSpPr>
          <p:cNvPr id="36" name="Text 31"/>
          <p:cNvSpPr txBox="1"/>
          <p:nvPr/>
        </p:nvSpPr>
        <p:spPr>
          <a:xfrm>
            <a:off x="7406640" y="4457700"/>
            <a:ext cx="384048" cy="384048"/>
          </a:xfrm>
          <a:prstGeom prst="ellipse">
            <a:avLst/>
          </a:prstGeom>
          <a:solidFill>
            <a:schemeClr val="accent4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3</a:t>
            </a:r>
            <a:endParaRPr lang="en-US" sz="1400" dirty="0"/>
          </a:p>
        </p:txBody>
      </p:sp>
      <p:sp>
        <p:nvSpPr>
          <p:cNvPr id="37" name="Improvement 3"/>
          <p:cNvSpPr txBox="1"/>
          <p:nvPr/>
        </p:nvSpPr>
        <p:spPr>
          <a:xfrm>
            <a:off x="7955280" y="4411980"/>
            <a:ext cx="3504895" cy="811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Check the meters read zero before starting</a:t>
            </a:r>
            <a:endParaRPr lang="en-US" sz="1500" dirty="0"/>
          </a:p>
        </p:txBody>
      </p:sp>
      <p:sp>
        <p:nvSpPr>
          <p:cNvPr id="38" name="Text 33"/>
          <p:cNvSpPr txBox="1"/>
          <p:nvPr/>
        </p:nvSpPr>
        <p:spPr>
          <a:xfrm>
            <a:off x="7406640" y="5360670"/>
            <a:ext cx="384048" cy="384048"/>
          </a:xfrm>
          <a:prstGeom prst="ellipse">
            <a:avLst/>
          </a:prstGeom>
          <a:solidFill>
            <a:schemeClr val="accent4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4</a:t>
            </a:r>
            <a:endParaRPr lang="en-US" sz="1400" dirty="0"/>
          </a:p>
        </p:txBody>
      </p:sp>
      <p:sp>
        <p:nvSpPr>
          <p:cNvPr id="39" name="Improvement 4"/>
          <p:cNvSpPr txBox="1"/>
          <p:nvPr/>
        </p:nvSpPr>
        <p:spPr>
          <a:xfrm>
            <a:off x="7955280" y="5314950"/>
            <a:ext cx="3504895" cy="811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Take readings at more lengths</a:t>
            </a:r>
            <a:endParaRPr lang="en-US" sz="1500" dirty="0"/>
          </a:p>
        </p:txBody>
      </p:sp>
      <p:sp>
        <p:nvSpPr>
          <p:cNvPr id="40" name="Button: NEXT: RP4 I–V CHARACTERISTICS  →"/>
          <p:cNvSpPr txBox="1"/>
          <p:nvPr/>
        </p:nvSpPr>
        <p:spPr>
          <a:xfrm>
            <a:off x="7772400" y="6382512"/>
            <a:ext cx="2926080" cy="329184"/>
          </a:xfrm>
          <a:prstGeom prst="roundRect">
            <a:avLst>
              <a:gd name="adj" fmla="val 33333"/>
            </a:avLst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chemeClr val="tx1"/>
                </a:solidFill>
              </a:rPr>
              <a:t>NEXT: RP4 I–V CHARACTERISTICS  →</a:t>
            </a:r>
            <a:endParaRPr lang="en-US" sz="1000" dirty="0"/>
          </a:p>
        </p:txBody>
      </p:sp>
      <p:sp>
        <p:nvSpPr>
          <p:cNvPr id="41" name="Link: NEXT: RP4 I–V CHARACTERISTICS  →">
            <a:hlinkClick r:id="rId9" tooltip="NEXT: RP4 I–V CHARACTERISTICS  →" action="ppaction://hlinksldjump"/>
          </p:cNvPr>
          <p:cNvSpPr/>
          <p:nvPr/>
        </p:nvSpPr>
        <p:spPr>
          <a:xfrm>
            <a:off x="7772400" y="6382512"/>
            <a:ext cx="2926080" cy="329184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4465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B4BED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868680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accent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·  I–V characteristics: </a:t>
            </a:r>
            <a:pPr algn="l" indent="0" marL="0">
              <a:buNone/>
            </a:pPr>
            <a:r>
              <a:rPr lang="en-US" sz="28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</a:t>
            </a:r>
            <a:endParaRPr lang="en-US" sz="2800" dirty="0"/>
          </a:p>
        </p:txBody>
      </p:sp>
      <p:sp>
        <p:nvSpPr>
          <p:cNvPr id="3" name="Label: PHYSICS RP4"/>
          <p:cNvSpPr txBox="1"/>
          <p:nvPr/>
        </p:nvSpPr>
        <p:spPr>
          <a:xfrm>
            <a:off x="548640" y="384048"/>
            <a:ext cx="1737360" cy="347472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PHYSICS RP4</a:t>
            </a:r>
            <a:endParaRPr lang="en-US" sz="1100" dirty="0"/>
          </a:p>
        </p:txBody>
      </p:sp>
      <p:sp>
        <p:nvSpPr>
          <p:cNvPr id="4" name="Label: COMBINED SCIENCE RP16"/>
          <p:cNvSpPr txBox="1"/>
          <p:nvPr/>
        </p:nvSpPr>
        <p:spPr>
          <a:xfrm>
            <a:off x="2377440" y="384048"/>
            <a:ext cx="2880360" cy="347472"/>
          </a:xfrm>
          <a:prstGeom prst="roundRect">
            <a:avLst>
              <a:gd name="adj" fmla="val 50000"/>
            </a:avLst>
          </a:prstGeom>
          <a:solidFill>
            <a:srgbClr val="0D1321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1"/>
                </a:solidFill>
              </a:rPr>
              <a:t>COMBINED SCIENCE RP16</a:t>
            </a:r>
            <a:endParaRPr lang="en-US" sz="1100" dirty="0"/>
          </a:p>
        </p:txBody>
      </p:sp>
      <p:sp>
        <p:nvSpPr>
          <p:cNvPr id="5" name="Label: PAPER 1"/>
          <p:cNvSpPr txBox="1"/>
          <p:nvPr/>
        </p:nvSpPr>
        <p:spPr>
          <a:xfrm>
            <a:off x="5349240" y="384048"/>
            <a:ext cx="1097280" cy="347472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2"/>
                </a:solidFill>
              </a:rPr>
              <a:t>PAPER 1</a:t>
            </a:r>
            <a:endParaRPr lang="en-US" sz="1100" dirty="0"/>
          </a:p>
        </p:txBody>
      </p:sp>
      <p:sp>
        <p:nvSpPr>
          <p:cNvPr id="6" name="Button: ☰  ALL PRACTICALS"/>
          <p:cNvSpPr txBox="1"/>
          <p:nvPr/>
        </p:nvSpPr>
        <p:spPr>
          <a:xfrm>
            <a:off x="9601200" y="384048"/>
            <a:ext cx="2039112" cy="411480"/>
          </a:xfrm>
          <a:prstGeom prst="roundRect">
            <a:avLst>
              <a:gd name="adj" fmla="val 26667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☰  ALL PRACTICALS</a:t>
            </a:r>
            <a:endParaRPr lang="en-US" sz="1200" dirty="0"/>
          </a:p>
        </p:txBody>
      </p:sp>
      <p:sp>
        <p:nvSpPr>
          <p:cNvPr id="7" name="Link: ☰  ALL PRACTICALS">
            <a:hlinkClick r:id="rId1" tooltip="☰  ALL PRACTICALS" action="ppaction://hlinksldjump"/>
          </p:cNvPr>
          <p:cNvSpPr/>
          <p:nvPr/>
        </p:nvSpPr>
        <p:spPr>
          <a:xfrm>
            <a:off x="9601200" y="384048"/>
            <a:ext cx="2039112" cy="41148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8" name="Tab 1  METHOD"/>
          <p:cNvSpPr txBox="1"/>
          <p:nvPr/>
        </p:nvSpPr>
        <p:spPr>
          <a:xfrm>
            <a:off x="548640" y="6400800"/>
            <a:ext cx="1664208" cy="292608"/>
          </a:xfrm>
          <a:prstGeom prst="roundRect">
            <a:avLst>
              <a:gd name="adj" fmla="val 50000"/>
            </a:avLst>
          </a:prstGeom>
          <a:solidFill>
            <a:srgbClr val="22D3E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D1321"/>
                </a:solidFill>
              </a:rPr>
              <a:t>1  METHOD</a:t>
            </a:r>
            <a:endParaRPr lang="en-US" sz="1000" dirty="0"/>
          </a:p>
        </p:txBody>
      </p:sp>
      <p:sp>
        <p:nvSpPr>
          <p:cNvPr id="9" name="Link: 1  METHOD">
            <a:hlinkClick r:id="rId2" tooltip="1  METHOD" action="ppaction://hlinksldjump"/>
          </p:cNvPr>
          <p:cNvSpPr/>
          <p:nvPr/>
        </p:nvSpPr>
        <p:spPr>
          <a:xfrm>
            <a:off x="548640" y="6400800"/>
            <a:ext cx="166420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0" name="Tab 2  RESULTS"/>
          <p:cNvSpPr txBox="1"/>
          <p:nvPr/>
        </p:nvSpPr>
        <p:spPr>
          <a:xfrm>
            <a:off x="2331720" y="6400800"/>
            <a:ext cx="1664208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2  RESULTS</a:t>
            </a:r>
            <a:endParaRPr lang="en-US" sz="1000" dirty="0"/>
          </a:p>
        </p:txBody>
      </p:sp>
      <p:sp>
        <p:nvSpPr>
          <p:cNvPr id="11" name="Link: 2  RESULTS">
            <a:hlinkClick r:id="rId3" tooltip="2  RESULTS" action="ppaction://hlinksldjump"/>
          </p:cNvPr>
          <p:cNvSpPr/>
          <p:nvPr/>
        </p:nvSpPr>
        <p:spPr>
          <a:xfrm>
            <a:off x="2331720" y="6400800"/>
            <a:ext cx="166420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2" name="Tab 3  WORKING SCI."/>
          <p:cNvSpPr txBox="1"/>
          <p:nvPr/>
        </p:nvSpPr>
        <p:spPr>
          <a:xfrm>
            <a:off x="4114800" y="6400800"/>
            <a:ext cx="1664208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3  WORKING SCI.</a:t>
            </a:r>
            <a:endParaRPr lang="en-US" sz="1000" dirty="0"/>
          </a:p>
        </p:txBody>
      </p:sp>
      <p:sp>
        <p:nvSpPr>
          <p:cNvPr id="13" name="Link: 3  WORKING SCI.">
            <a:hlinkClick r:id="rId4" tooltip="3  WORKING SCI." action="ppaction://hlinksldjump"/>
          </p:cNvPr>
          <p:cNvSpPr/>
          <p:nvPr/>
        </p:nvSpPr>
        <p:spPr>
          <a:xfrm>
            <a:off x="4114800" y="6400800"/>
            <a:ext cx="166420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4" name="Tab 4  CONCLUSION"/>
          <p:cNvSpPr txBox="1"/>
          <p:nvPr/>
        </p:nvSpPr>
        <p:spPr>
          <a:xfrm>
            <a:off x="5897880" y="6400800"/>
            <a:ext cx="1664208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4  CONCLUSION</a:t>
            </a:r>
            <a:endParaRPr lang="en-US" sz="1000" dirty="0"/>
          </a:p>
        </p:txBody>
      </p:sp>
      <p:sp>
        <p:nvSpPr>
          <p:cNvPr id="15" name="Link: 4  CONCLUSION">
            <a:hlinkClick r:id="rId5" tooltip="4  CONCLUSION" action="ppaction://hlinksldjump"/>
          </p:cNvPr>
          <p:cNvSpPr/>
          <p:nvPr/>
        </p:nvSpPr>
        <p:spPr>
          <a:xfrm>
            <a:off x="5897880" y="6400800"/>
            <a:ext cx="166420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6" name="Step 1"/>
          <p:cNvSpPr/>
          <p:nvPr/>
        </p:nvSpPr>
        <p:spPr>
          <a:xfrm>
            <a:off x="548640" y="1737360"/>
            <a:ext cx="7223760" cy="678180"/>
          </a:xfrm>
          <a:prstGeom prst="roundRect">
            <a:avLst>
              <a:gd name="adj" fmla="val 18876"/>
            </a:avLst>
          </a:prstGeom>
          <a:solidFill>
            <a:schemeClr val="tx2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685800" y="1875282"/>
            <a:ext cx="402336" cy="402336"/>
          </a:xfrm>
          <a:prstGeom prst="ellipse">
            <a:avLst/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1</a:t>
            </a:r>
            <a:endParaRPr lang="en-US" sz="1500" dirty="0"/>
          </a:p>
        </p:txBody>
      </p:sp>
      <p:sp>
        <p:nvSpPr>
          <p:cNvPr id="18" name="Step text 1"/>
          <p:cNvSpPr txBox="1"/>
          <p:nvPr/>
        </p:nvSpPr>
        <p:spPr>
          <a:xfrm>
            <a:off x="1234440" y="1737360"/>
            <a:ext cx="6400800" cy="678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Set up the circuit: power supply, variable resistor, ammeter and component in SERIES. Voltmeter in PARALLEL with the component.</a:t>
            </a:r>
            <a:endParaRPr lang="en-US" sz="1500" dirty="0"/>
          </a:p>
        </p:txBody>
      </p:sp>
      <p:sp>
        <p:nvSpPr>
          <p:cNvPr id="19" name="Step 2"/>
          <p:cNvSpPr/>
          <p:nvPr/>
        </p:nvSpPr>
        <p:spPr>
          <a:xfrm>
            <a:off x="548640" y="2506980"/>
            <a:ext cx="7223760" cy="678180"/>
          </a:xfrm>
          <a:prstGeom prst="roundRect">
            <a:avLst>
              <a:gd name="adj" fmla="val 18876"/>
            </a:avLst>
          </a:prstGeom>
          <a:solidFill>
            <a:schemeClr val="tx2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685800" y="2644902"/>
            <a:ext cx="402336" cy="402336"/>
          </a:xfrm>
          <a:prstGeom prst="ellipse">
            <a:avLst/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2</a:t>
            </a:r>
            <a:endParaRPr lang="en-US" sz="1500" dirty="0"/>
          </a:p>
        </p:txBody>
      </p:sp>
      <p:sp>
        <p:nvSpPr>
          <p:cNvPr id="21" name="Step text 2"/>
          <p:cNvSpPr txBox="1"/>
          <p:nvPr/>
        </p:nvSpPr>
        <p:spPr>
          <a:xfrm>
            <a:off x="1234440" y="2506980"/>
            <a:ext cx="6400800" cy="678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Use the variable resistor to set the pd to 1 V. Record the pd and current.</a:t>
            </a:r>
            <a:endParaRPr lang="en-US" sz="1500" dirty="0"/>
          </a:p>
        </p:txBody>
      </p:sp>
      <p:sp>
        <p:nvSpPr>
          <p:cNvPr id="22" name="Step 3"/>
          <p:cNvSpPr/>
          <p:nvPr/>
        </p:nvSpPr>
        <p:spPr>
          <a:xfrm>
            <a:off x="548640" y="3276600"/>
            <a:ext cx="7223760" cy="678180"/>
          </a:xfrm>
          <a:prstGeom prst="roundRect">
            <a:avLst>
              <a:gd name="adj" fmla="val 18876"/>
            </a:avLst>
          </a:prstGeom>
          <a:solidFill>
            <a:schemeClr val="tx2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685800" y="3414522"/>
            <a:ext cx="402336" cy="402336"/>
          </a:xfrm>
          <a:prstGeom prst="ellipse">
            <a:avLst/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3</a:t>
            </a:r>
            <a:endParaRPr lang="en-US" sz="1500" dirty="0"/>
          </a:p>
        </p:txBody>
      </p:sp>
      <p:sp>
        <p:nvSpPr>
          <p:cNvPr id="24" name="Step text 3"/>
          <p:cNvSpPr txBox="1"/>
          <p:nvPr/>
        </p:nvSpPr>
        <p:spPr>
          <a:xfrm>
            <a:off x="1234440" y="3276600"/>
            <a:ext cx="6400800" cy="678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Increase the pd in 1 V steps up to 6 V, recording each time.</a:t>
            </a:r>
            <a:endParaRPr lang="en-US" sz="1500" dirty="0"/>
          </a:p>
        </p:txBody>
      </p:sp>
      <p:sp>
        <p:nvSpPr>
          <p:cNvPr id="25" name="Step 4"/>
          <p:cNvSpPr/>
          <p:nvPr/>
        </p:nvSpPr>
        <p:spPr>
          <a:xfrm>
            <a:off x="548640" y="4046220"/>
            <a:ext cx="7223760" cy="678180"/>
          </a:xfrm>
          <a:prstGeom prst="roundRect">
            <a:avLst>
              <a:gd name="adj" fmla="val 18876"/>
            </a:avLst>
          </a:prstGeom>
          <a:solidFill>
            <a:schemeClr val="tx2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685800" y="4184142"/>
            <a:ext cx="402336" cy="402336"/>
          </a:xfrm>
          <a:prstGeom prst="ellipse">
            <a:avLst/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4</a:t>
            </a:r>
            <a:endParaRPr lang="en-US" sz="1500" dirty="0"/>
          </a:p>
        </p:txBody>
      </p:sp>
      <p:sp>
        <p:nvSpPr>
          <p:cNvPr id="27" name="Step text 4"/>
          <p:cNvSpPr txBox="1"/>
          <p:nvPr/>
        </p:nvSpPr>
        <p:spPr>
          <a:xfrm>
            <a:off x="1234440" y="4046220"/>
            <a:ext cx="6400800" cy="678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Swap the power supply connections round to get negative pd values, and repeat.</a:t>
            </a:r>
            <a:endParaRPr lang="en-US" sz="1500" dirty="0"/>
          </a:p>
        </p:txBody>
      </p:sp>
      <p:sp>
        <p:nvSpPr>
          <p:cNvPr id="28" name="Step 5"/>
          <p:cNvSpPr/>
          <p:nvPr/>
        </p:nvSpPr>
        <p:spPr>
          <a:xfrm>
            <a:off x="548640" y="4815840"/>
            <a:ext cx="7223760" cy="678180"/>
          </a:xfrm>
          <a:prstGeom prst="roundRect">
            <a:avLst>
              <a:gd name="adj" fmla="val 18876"/>
            </a:avLst>
          </a:prstGeom>
          <a:solidFill>
            <a:schemeClr val="tx2"/>
          </a:solidFill>
          <a:ln/>
        </p:spPr>
      </p:sp>
      <p:sp>
        <p:nvSpPr>
          <p:cNvPr id="29" name="Text 27"/>
          <p:cNvSpPr txBox="1"/>
          <p:nvPr/>
        </p:nvSpPr>
        <p:spPr>
          <a:xfrm>
            <a:off x="685800" y="4953762"/>
            <a:ext cx="402336" cy="402336"/>
          </a:xfrm>
          <a:prstGeom prst="ellipse">
            <a:avLst/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5</a:t>
            </a:r>
            <a:endParaRPr lang="en-US" sz="1500" dirty="0"/>
          </a:p>
        </p:txBody>
      </p:sp>
      <p:sp>
        <p:nvSpPr>
          <p:cNvPr id="30" name="Step text 5"/>
          <p:cNvSpPr txBox="1"/>
          <p:nvPr/>
        </p:nvSpPr>
        <p:spPr>
          <a:xfrm>
            <a:off x="1234440" y="4815840"/>
            <a:ext cx="6400800" cy="678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Repeat the readings 3 times and find the mean current.</a:t>
            </a:r>
            <a:endParaRPr lang="en-US" sz="1500" dirty="0"/>
          </a:p>
        </p:txBody>
      </p:sp>
      <p:sp>
        <p:nvSpPr>
          <p:cNvPr id="31" name="Step 6"/>
          <p:cNvSpPr/>
          <p:nvPr/>
        </p:nvSpPr>
        <p:spPr>
          <a:xfrm>
            <a:off x="548640" y="5585460"/>
            <a:ext cx="7223760" cy="678180"/>
          </a:xfrm>
          <a:prstGeom prst="roundRect">
            <a:avLst>
              <a:gd name="adj" fmla="val 18876"/>
            </a:avLst>
          </a:prstGeom>
          <a:solidFill>
            <a:schemeClr val="tx2"/>
          </a:solidFill>
          <a:ln/>
        </p:spPr>
      </p:sp>
      <p:sp>
        <p:nvSpPr>
          <p:cNvPr id="32" name="Text 30"/>
          <p:cNvSpPr txBox="1"/>
          <p:nvPr/>
        </p:nvSpPr>
        <p:spPr>
          <a:xfrm>
            <a:off x="685800" y="5723382"/>
            <a:ext cx="402336" cy="402336"/>
          </a:xfrm>
          <a:prstGeom prst="ellipse">
            <a:avLst/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6</a:t>
            </a:r>
            <a:endParaRPr lang="en-US" sz="1500" dirty="0"/>
          </a:p>
        </p:txBody>
      </p:sp>
      <p:sp>
        <p:nvSpPr>
          <p:cNvPr id="33" name="Step text 6"/>
          <p:cNvSpPr txBox="1"/>
          <p:nvPr/>
        </p:nvSpPr>
        <p:spPr>
          <a:xfrm>
            <a:off x="1234440" y="5585460"/>
            <a:ext cx="6400800" cy="678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Do this for a resistor, a lamp and a diode. Plot current (y) against pd (x) with a line or curve of best fit.</a:t>
            </a:r>
            <a:endParaRPr lang="en-US" sz="1500" dirty="0"/>
          </a:p>
        </p:txBody>
      </p:sp>
      <p:sp>
        <p:nvSpPr>
          <p:cNvPr id="34" name="Aim card"/>
          <p:cNvSpPr/>
          <p:nvPr/>
        </p:nvSpPr>
        <p:spPr>
          <a:xfrm>
            <a:off x="8001000" y="1737360"/>
            <a:ext cx="3642055" cy="1188720"/>
          </a:xfrm>
          <a:prstGeom prst="roundRect">
            <a:avLst>
              <a:gd name="adj" fmla="val 10769"/>
            </a:avLst>
          </a:prstGeom>
          <a:solidFill>
            <a:schemeClr val="tx2"/>
          </a:solidFill>
          <a:ln/>
        </p:spPr>
      </p:sp>
      <p:sp>
        <p:nvSpPr>
          <p:cNvPr id="35" name="Text 33"/>
          <p:cNvSpPr txBox="1"/>
          <p:nvPr/>
        </p:nvSpPr>
        <p:spPr>
          <a:xfrm>
            <a:off x="8202168" y="182880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chemeClr val="accent2"/>
                </a:solidFill>
              </a:rPr>
              <a:t>AIM</a:t>
            </a:r>
            <a:endParaRPr lang="en-US" sz="1100" dirty="0"/>
          </a:p>
        </p:txBody>
      </p:sp>
      <p:sp>
        <p:nvSpPr>
          <p:cNvPr id="36" name="Text 34"/>
          <p:cNvSpPr txBox="1"/>
          <p:nvPr/>
        </p:nvSpPr>
        <p:spPr>
          <a:xfrm>
            <a:off x="8202168" y="2084832"/>
            <a:ext cx="327629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bg1"/>
                </a:solidFill>
              </a:rPr>
              <a:t>Find how the current changes with pd for a resistor, a filament lamp and a diode.</a:t>
            </a:r>
            <a:endParaRPr lang="en-US" sz="1300" dirty="0"/>
          </a:p>
        </p:txBody>
      </p:sp>
      <p:sp>
        <p:nvSpPr>
          <p:cNvPr id="37" name="Equipment card"/>
          <p:cNvSpPr/>
          <p:nvPr/>
        </p:nvSpPr>
        <p:spPr>
          <a:xfrm>
            <a:off x="8001000" y="3035808"/>
            <a:ext cx="3642055" cy="2057400"/>
          </a:xfrm>
          <a:prstGeom prst="roundRect">
            <a:avLst>
              <a:gd name="adj" fmla="val 6222"/>
            </a:avLst>
          </a:prstGeom>
          <a:solidFill>
            <a:schemeClr val="tx2"/>
          </a:solidFill>
          <a:ln/>
        </p:spPr>
      </p:sp>
      <p:sp>
        <p:nvSpPr>
          <p:cNvPr id="38" name="Text 36"/>
          <p:cNvSpPr txBox="1"/>
          <p:nvPr/>
        </p:nvSpPr>
        <p:spPr>
          <a:xfrm>
            <a:off x="8202168" y="3127248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chemeClr val="accent2"/>
                </a:solidFill>
              </a:rPr>
              <a:t>EQUIPMENT</a:t>
            </a:r>
            <a:endParaRPr lang="en-US" sz="1100" dirty="0"/>
          </a:p>
        </p:txBody>
      </p:sp>
      <p:sp>
        <p:nvSpPr>
          <p:cNvPr id="39" name="Text 37"/>
          <p:cNvSpPr txBox="1"/>
          <p:nvPr/>
        </p:nvSpPr>
        <p:spPr>
          <a:xfrm>
            <a:off x="8202168" y="3401568"/>
            <a:ext cx="3322015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200"/>
              </a:spcAft>
              <a:buSzPct val="100000"/>
              <a:buChar char="•"/>
            </a:pPr>
            <a:r>
              <a:rPr lang="en-US" sz="1300" dirty="0">
                <a:solidFill>
                  <a:schemeClr val="bg1"/>
                </a:solidFill>
              </a:rPr>
              <a:t>Power supply</a:t>
            </a:r>
            <a:endParaRPr lang="en-US" sz="1300" dirty="0"/>
          </a:p>
          <a:p>
            <a:pPr marL="152400" indent="-152400">
              <a:spcAft>
                <a:spcPts val="200"/>
              </a:spcAft>
              <a:buSzPct val="100000"/>
              <a:buChar char="•"/>
            </a:pPr>
            <a:r>
              <a:rPr lang="en-US" sz="1300" dirty="0">
                <a:solidFill>
                  <a:schemeClr val="bg1"/>
                </a:solidFill>
              </a:rPr>
              <a:t>Variable resistor</a:t>
            </a:r>
            <a:endParaRPr lang="en-US" sz="1300" dirty="0"/>
          </a:p>
          <a:p>
            <a:pPr marL="152400" indent="-152400">
              <a:spcAft>
                <a:spcPts val="200"/>
              </a:spcAft>
              <a:buSzPct val="100000"/>
              <a:buChar char="•"/>
            </a:pPr>
            <a:r>
              <a:rPr lang="en-US" sz="1300" dirty="0">
                <a:solidFill>
                  <a:schemeClr val="bg1"/>
                </a:solidFill>
              </a:rPr>
              <a:t>Ammeter and voltmeter</a:t>
            </a:r>
            <a:endParaRPr lang="en-US" sz="1300" dirty="0"/>
          </a:p>
          <a:p>
            <a:pPr marL="152400" indent="-152400">
              <a:spcAft>
                <a:spcPts val="200"/>
              </a:spcAft>
              <a:buSzPct val="100000"/>
              <a:buChar char="•"/>
            </a:pPr>
            <a:r>
              <a:rPr lang="en-US" sz="1300" dirty="0">
                <a:solidFill>
                  <a:schemeClr val="bg1"/>
                </a:solidFill>
              </a:rPr>
              <a:t>Resistor, filament lamp, diode</a:t>
            </a:r>
            <a:endParaRPr lang="en-US" sz="1300" dirty="0"/>
          </a:p>
          <a:p>
            <a:pPr marL="152400" indent="-152400">
              <a:spcAft>
                <a:spcPts val="200"/>
              </a:spcAft>
              <a:buSzPct val="100000"/>
              <a:buChar char="•"/>
            </a:pPr>
            <a:r>
              <a:rPr lang="en-US" sz="1300" dirty="0">
                <a:solidFill>
                  <a:schemeClr val="bg1"/>
                </a:solidFill>
              </a:rPr>
              <a:t>Protective resistor (for the diode)</a:t>
            </a:r>
            <a:endParaRPr lang="en-US" sz="1300" dirty="0"/>
          </a:p>
          <a:p>
            <a:pPr marL="152400" indent="-152400">
              <a:spcAft>
                <a:spcPts val="200"/>
              </a:spcAft>
              <a:buSzPct val="100000"/>
              <a:buChar char="•"/>
            </a:pPr>
            <a:r>
              <a:rPr lang="en-US" sz="1300" dirty="0">
                <a:solidFill>
                  <a:schemeClr val="bg1"/>
                </a:solidFill>
              </a:rPr>
              <a:t>Connecting leads</a:t>
            </a:r>
            <a:endParaRPr lang="en-US" sz="1300" dirty="0"/>
          </a:p>
        </p:txBody>
      </p:sp>
      <p:sp>
        <p:nvSpPr>
          <p:cNvPr id="40" name="Key equation card"/>
          <p:cNvSpPr/>
          <p:nvPr/>
        </p:nvSpPr>
        <p:spPr>
          <a:xfrm>
            <a:off x="8001000" y="5202936"/>
            <a:ext cx="3642055" cy="1060704"/>
          </a:xfrm>
          <a:prstGeom prst="roundRect">
            <a:avLst>
              <a:gd name="adj" fmla="val 12069"/>
            </a:avLst>
          </a:prstGeom>
          <a:solidFill>
            <a:schemeClr val="accent2"/>
          </a:solidFill>
          <a:ln/>
        </p:spPr>
      </p:sp>
      <p:sp>
        <p:nvSpPr>
          <p:cNvPr id="41" name="Text 39"/>
          <p:cNvSpPr txBox="1"/>
          <p:nvPr/>
        </p:nvSpPr>
        <p:spPr>
          <a:xfrm>
            <a:off x="8202168" y="5276088"/>
            <a:ext cx="1828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chemeClr val="tx1"/>
                </a:solidFill>
              </a:rPr>
              <a:t>KEY IDEA</a:t>
            </a:r>
            <a:endParaRPr lang="en-US" sz="1000" dirty="0"/>
          </a:p>
        </p:txBody>
      </p:sp>
      <p:sp>
        <p:nvSpPr>
          <p:cNvPr id="42" name="Text 40"/>
          <p:cNvSpPr txBox="1"/>
          <p:nvPr/>
        </p:nvSpPr>
        <p:spPr>
          <a:xfrm>
            <a:off x="8202168" y="5513832"/>
            <a:ext cx="3276295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V = I R</a:t>
            </a:r>
            <a:endParaRPr lang="en-US" sz="2000" dirty="0"/>
          </a:p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R = V ÷ I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4465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B4BED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868680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accent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·  I–V characteristics: </a:t>
            </a:r>
            <a:pPr algn="l" indent="0" marL="0">
              <a:buNone/>
            </a:pPr>
            <a:r>
              <a:rPr lang="en-US" sz="28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Sample results</a:t>
            </a:r>
            <a:endParaRPr lang="en-US" sz="2800" dirty="0"/>
          </a:p>
        </p:txBody>
      </p:sp>
      <p:sp>
        <p:nvSpPr>
          <p:cNvPr id="3" name="Label: PHYSICS RP4"/>
          <p:cNvSpPr txBox="1"/>
          <p:nvPr/>
        </p:nvSpPr>
        <p:spPr>
          <a:xfrm>
            <a:off x="548640" y="384048"/>
            <a:ext cx="1737360" cy="347472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PHYSICS RP4</a:t>
            </a:r>
            <a:endParaRPr lang="en-US" sz="1100" dirty="0"/>
          </a:p>
        </p:txBody>
      </p:sp>
      <p:sp>
        <p:nvSpPr>
          <p:cNvPr id="4" name="Label: COMBINED SCIENCE RP16"/>
          <p:cNvSpPr txBox="1"/>
          <p:nvPr/>
        </p:nvSpPr>
        <p:spPr>
          <a:xfrm>
            <a:off x="2377440" y="384048"/>
            <a:ext cx="2880360" cy="347472"/>
          </a:xfrm>
          <a:prstGeom prst="roundRect">
            <a:avLst>
              <a:gd name="adj" fmla="val 50000"/>
            </a:avLst>
          </a:prstGeom>
          <a:solidFill>
            <a:srgbClr val="0D1321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1"/>
                </a:solidFill>
              </a:rPr>
              <a:t>COMBINED SCIENCE RP16</a:t>
            </a:r>
            <a:endParaRPr lang="en-US" sz="1100" dirty="0"/>
          </a:p>
        </p:txBody>
      </p:sp>
      <p:sp>
        <p:nvSpPr>
          <p:cNvPr id="5" name="Label: PAPER 1"/>
          <p:cNvSpPr txBox="1"/>
          <p:nvPr/>
        </p:nvSpPr>
        <p:spPr>
          <a:xfrm>
            <a:off x="5349240" y="384048"/>
            <a:ext cx="1097280" cy="347472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2"/>
                </a:solidFill>
              </a:rPr>
              <a:t>PAPER 1</a:t>
            </a:r>
            <a:endParaRPr lang="en-US" sz="1100" dirty="0"/>
          </a:p>
        </p:txBody>
      </p:sp>
      <p:sp>
        <p:nvSpPr>
          <p:cNvPr id="6" name="Button: ☰  ALL PRACTICALS"/>
          <p:cNvSpPr txBox="1"/>
          <p:nvPr/>
        </p:nvSpPr>
        <p:spPr>
          <a:xfrm>
            <a:off x="9601200" y="384048"/>
            <a:ext cx="2039112" cy="411480"/>
          </a:xfrm>
          <a:prstGeom prst="roundRect">
            <a:avLst>
              <a:gd name="adj" fmla="val 26667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☰  ALL PRACTICALS</a:t>
            </a:r>
            <a:endParaRPr lang="en-US" sz="1200" dirty="0"/>
          </a:p>
        </p:txBody>
      </p:sp>
      <p:sp>
        <p:nvSpPr>
          <p:cNvPr id="7" name="Link: ☰  ALL PRACTICALS">
            <a:hlinkClick r:id="rId1" tooltip="☰  ALL PRACTICALS" action="ppaction://hlinksldjump"/>
          </p:cNvPr>
          <p:cNvSpPr/>
          <p:nvPr/>
        </p:nvSpPr>
        <p:spPr>
          <a:xfrm>
            <a:off x="9601200" y="384048"/>
            <a:ext cx="2039112" cy="41148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8" name="Tab 1  METHOD"/>
          <p:cNvSpPr txBox="1"/>
          <p:nvPr/>
        </p:nvSpPr>
        <p:spPr>
          <a:xfrm>
            <a:off x="548640" y="6400800"/>
            <a:ext cx="1664208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1  METHOD</a:t>
            </a:r>
            <a:endParaRPr lang="en-US" sz="1000" dirty="0"/>
          </a:p>
        </p:txBody>
      </p:sp>
      <p:sp>
        <p:nvSpPr>
          <p:cNvPr id="9" name="Link: 1  METHOD">
            <a:hlinkClick r:id="rId2" tooltip="1  METHOD" action="ppaction://hlinksldjump"/>
          </p:cNvPr>
          <p:cNvSpPr/>
          <p:nvPr/>
        </p:nvSpPr>
        <p:spPr>
          <a:xfrm>
            <a:off x="548640" y="6400800"/>
            <a:ext cx="166420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0" name="Tab 2  RESULTS"/>
          <p:cNvSpPr txBox="1"/>
          <p:nvPr/>
        </p:nvSpPr>
        <p:spPr>
          <a:xfrm>
            <a:off x="2331720" y="6400800"/>
            <a:ext cx="1664208" cy="292608"/>
          </a:xfrm>
          <a:prstGeom prst="roundRect">
            <a:avLst>
              <a:gd name="adj" fmla="val 50000"/>
            </a:avLst>
          </a:prstGeom>
          <a:solidFill>
            <a:srgbClr val="22D3E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D1321"/>
                </a:solidFill>
              </a:rPr>
              <a:t>2  RESULTS</a:t>
            </a:r>
            <a:endParaRPr lang="en-US" sz="1000" dirty="0"/>
          </a:p>
        </p:txBody>
      </p:sp>
      <p:sp>
        <p:nvSpPr>
          <p:cNvPr id="11" name="Link: 2  RESULTS">
            <a:hlinkClick r:id="rId3" tooltip="2  RESULTS" action="ppaction://hlinksldjump"/>
          </p:cNvPr>
          <p:cNvSpPr/>
          <p:nvPr/>
        </p:nvSpPr>
        <p:spPr>
          <a:xfrm>
            <a:off x="2331720" y="6400800"/>
            <a:ext cx="166420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2" name="Tab 3  WORKING SCI."/>
          <p:cNvSpPr txBox="1"/>
          <p:nvPr/>
        </p:nvSpPr>
        <p:spPr>
          <a:xfrm>
            <a:off x="4114800" y="6400800"/>
            <a:ext cx="1664208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3  WORKING SCI.</a:t>
            </a:r>
            <a:endParaRPr lang="en-US" sz="1000" dirty="0"/>
          </a:p>
        </p:txBody>
      </p:sp>
      <p:sp>
        <p:nvSpPr>
          <p:cNvPr id="13" name="Link: 3  WORKING SCI.">
            <a:hlinkClick r:id="rId4" tooltip="3  WORKING SCI." action="ppaction://hlinksldjump"/>
          </p:cNvPr>
          <p:cNvSpPr/>
          <p:nvPr/>
        </p:nvSpPr>
        <p:spPr>
          <a:xfrm>
            <a:off x="4114800" y="6400800"/>
            <a:ext cx="166420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4" name="Tab 4  CONCLUSION"/>
          <p:cNvSpPr txBox="1"/>
          <p:nvPr/>
        </p:nvSpPr>
        <p:spPr>
          <a:xfrm>
            <a:off x="5897880" y="6400800"/>
            <a:ext cx="1664208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4  CONCLUSION</a:t>
            </a:r>
            <a:endParaRPr lang="en-US" sz="1000" dirty="0"/>
          </a:p>
        </p:txBody>
      </p:sp>
      <p:sp>
        <p:nvSpPr>
          <p:cNvPr id="15" name="Link: 4  CONCLUSION">
            <a:hlinkClick r:id="rId5" tooltip="4  CONCLUSION" action="ppaction://hlinksldjump"/>
          </p:cNvPr>
          <p:cNvSpPr/>
          <p:nvPr/>
        </p:nvSpPr>
        <p:spPr>
          <a:xfrm>
            <a:off x="5897880" y="6400800"/>
            <a:ext cx="166420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graphicFrame>
        <p:nvGraphicFramePr>
          <p:cNvPr id="18" name="Results table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737360"/>
          <a:ext cx="6355080" cy="914400"/>
        </p:xfrm>
        <a:graphic>
          <a:graphicData uri="http://schemas.openxmlformats.org/drawingml/2006/table">
            <a:tbl>
              <a:tblPr/>
              <a:tblGrid>
                <a:gridCol w="1051560"/>
                <a:gridCol w="1325880"/>
                <a:gridCol w="1325880"/>
                <a:gridCol w="1325880"/>
                <a:gridCol w="1325880"/>
              </a:tblGrid>
              <a:tr h="428625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0D1321"/>
                          </a:solidFill>
                        </a:rPr>
                        <a:t>pd (V)</a:t>
                      </a:r>
                      <a:endParaRPr lang="en-US" sz="12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D3E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0D1321"/>
                          </a:solidFill>
                        </a:rPr>
                        <a:t>I 1 (A)</a:t>
                      </a:r>
                      <a:endParaRPr lang="en-US" sz="12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D3E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0D1321"/>
                          </a:solidFill>
                        </a:rPr>
                        <a:t>I 2 (A)</a:t>
                      </a:r>
                      <a:endParaRPr lang="en-US" sz="12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D3E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0D1321"/>
                          </a:solidFill>
                        </a:rPr>
                        <a:t>I 3 (A)</a:t>
                      </a:r>
                      <a:endParaRPr lang="en-US" sz="12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D3E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0D1321"/>
                          </a:solidFill>
                        </a:rPr>
                        <a:t>Mean (A)</a:t>
                      </a:r>
                      <a:endParaRPr lang="en-US" sz="12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D3EE"/>
                    </a:solidFill>
                  </a:tcPr>
                </a:tc>
              </a:tr>
              <a:tr h="428625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B4BED3"/>
                          </a:solidFill>
                        </a:rPr>
                        <a:t>−6.0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74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B4BED3"/>
                          </a:solidFill>
                        </a:rPr>
                        <a:t>−0.61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74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B4BED3"/>
                          </a:solidFill>
                        </a:rPr>
                        <a:t>−0.60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74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B4BED3"/>
                          </a:solidFill>
                        </a:rPr>
                        <a:t>−0.59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74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−0.60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742"/>
                    </a:solidFill>
                  </a:tcPr>
                </a:tc>
              </a:tr>
              <a:tr h="428625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B4BED3"/>
                          </a:solidFill>
                        </a:rPr>
                        <a:t>−4.0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32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B4BED3"/>
                          </a:solidFill>
                        </a:rPr>
                        <a:t>−0.49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32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B4BED3"/>
                          </a:solidFill>
                        </a:rPr>
                        <a:t>−0.48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32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B4BED3"/>
                          </a:solidFill>
                        </a:rPr>
                        <a:t>−0.50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32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−0.49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321"/>
                    </a:solidFill>
                  </a:tcPr>
                </a:tc>
              </a:tr>
              <a:tr h="428625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B4BED3"/>
                          </a:solidFill>
                        </a:rPr>
                        <a:t>−2.0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74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B4BED3"/>
                          </a:solidFill>
                        </a:rPr>
                        <a:t>−0.33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74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B4BED3"/>
                          </a:solidFill>
                        </a:rPr>
                        <a:t>−0.34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74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B4BED3"/>
                          </a:solidFill>
                        </a:rPr>
                        <a:t>−0.32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74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−0.33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742"/>
                    </a:solidFill>
                  </a:tcPr>
                </a:tc>
              </a:tr>
              <a:tr h="428625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B4BED3"/>
                          </a:solidFill>
                        </a:rPr>
                        <a:t>0.0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32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B4BED3"/>
                          </a:solidFill>
                        </a:rPr>
                        <a:t>0.00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32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B4BED3"/>
                          </a:solidFill>
                        </a:rPr>
                        <a:t>0.00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32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B4BED3"/>
                          </a:solidFill>
                        </a:rPr>
                        <a:t>0.00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32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0.00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321"/>
                    </a:solidFill>
                  </a:tcPr>
                </a:tc>
              </a:tr>
              <a:tr h="428625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B4BED3"/>
                          </a:solidFill>
                        </a:rPr>
                        <a:t>2.0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74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B4BED3"/>
                          </a:solidFill>
                        </a:rPr>
                        <a:t>0.33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74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B4BED3"/>
                          </a:solidFill>
                        </a:rPr>
                        <a:t>0.32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74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B4BED3"/>
                          </a:solidFill>
                        </a:rPr>
                        <a:t>0.34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74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0.33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742"/>
                    </a:solidFill>
                  </a:tcPr>
                </a:tc>
              </a:tr>
              <a:tr h="428625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B4BED3"/>
                          </a:solidFill>
                        </a:rPr>
                        <a:t>4.0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32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B4BED3"/>
                          </a:solidFill>
                        </a:rPr>
                        <a:t>0.49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32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B4BED3"/>
                          </a:solidFill>
                        </a:rPr>
                        <a:t>0.50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32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B4BED3"/>
                          </a:solidFill>
                        </a:rPr>
                        <a:t>0.48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32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0.49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321"/>
                    </a:solidFill>
                  </a:tcPr>
                </a:tc>
              </a:tr>
              <a:tr h="428625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B4BED3"/>
                          </a:solidFill>
                        </a:rPr>
                        <a:t>6.0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74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B4BED3"/>
                          </a:solidFill>
                        </a:rPr>
                        <a:t>0.60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74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B4BED3"/>
                          </a:solidFill>
                        </a:rPr>
                        <a:t>0.61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74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B4BED3"/>
                          </a:solidFill>
                        </a:rPr>
                        <a:t>0.59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74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0.60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742"/>
                    </a:solidFill>
                  </a:tcPr>
                </a:tc>
              </a:tr>
            </a:tbl>
          </a:graphicData>
        </a:graphic>
      </p:graphicFrame>
      <p:sp>
        <p:nvSpPr>
          <p:cNvPr id="17" name="Repeats note"/>
          <p:cNvSpPr/>
          <p:nvPr/>
        </p:nvSpPr>
        <p:spPr>
          <a:xfrm>
            <a:off x="548640" y="5330952"/>
            <a:ext cx="6355080" cy="932688"/>
          </a:xfrm>
          <a:prstGeom prst="roundRect">
            <a:avLst>
              <a:gd name="adj" fmla="val 13725"/>
            </a:avLst>
          </a:prstGeom>
          <a:solidFill>
            <a:schemeClr val="tx2"/>
          </a:solidFill>
          <a:ln/>
        </p:spPr>
      </p:sp>
      <p:sp>
        <p:nvSpPr>
          <p:cNvPr id="18" name="Repeats circle"/>
          <p:cNvSpPr/>
          <p:nvPr/>
        </p:nvSpPr>
        <p:spPr>
          <a:xfrm>
            <a:off x="713232" y="5568696"/>
            <a:ext cx="457200" cy="457200"/>
          </a:xfrm>
          <a:prstGeom prst="ellipse">
            <a:avLst/>
          </a:prstGeom>
          <a:solidFill>
            <a:schemeClr val="accent5"/>
          </a:solidFill>
          <a:ln/>
        </p:spPr>
      </p:sp>
      <p:pic>
        <p:nvPicPr>
          <p:cNvPr id="19" name="Repeats 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7532" y="5682996"/>
            <a:ext cx="228600" cy="228600"/>
          </a:xfrm>
          <a:prstGeom prst="rect">
            <a:avLst/>
          </a:prstGeom>
        </p:spPr>
      </p:pic>
      <p:sp>
        <p:nvSpPr>
          <p:cNvPr id="20" name="Text 16"/>
          <p:cNvSpPr txBox="1"/>
          <p:nvPr/>
        </p:nvSpPr>
        <p:spPr>
          <a:xfrm>
            <a:off x="1325880" y="5385816"/>
            <a:ext cx="5394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chemeClr val="accent5"/>
                </a:solidFill>
              </a:rPr>
              <a:t>REPEATS &amp; ANOMALIES   </a:t>
            </a:r>
            <a:endParaRPr lang="en-US" sz="1000" dirty="0"/>
          </a:p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Results shown for the filament lamp. The 10 Ω resistor gave a straight line; the diode gave almost no current until about +0.7 V, and none in reverse.</a:t>
            </a:r>
            <a:endParaRPr lang="en-US" sz="1000" dirty="0"/>
          </a:p>
        </p:txBody>
      </p:sp>
      <p:sp>
        <p:nvSpPr>
          <p:cNvPr id="21" name="Chart card"/>
          <p:cNvSpPr/>
          <p:nvPr/>
        </p:nvSpPr>
        <p:spPr>
          <a:xfrm>
            <a:off x="7132320" y="1737360"/>
            <a:ext cx="4510735" cy="2971800"/>
          </a:xfrm>
          <a:prstGeom prst="roundRect">
            <a:avLst>
              <a:gd name="adj" fmla="val 4308"/>
            </a:avLst>
          </a:prstGeom>
          <a:solidFill>
            <a:schemeClr val="tx2"/>
          </a:solidFill>
          <a:ln/>
        </p:spPr>
      </p:sp>
      <p:graphicFrame>
        <p:nvGraphicFramePr>
          <p:cNvPr id="22" name="Results chart" descr=""/>
          <p:cNvGraphicFramePr/>
          <p:nvPr/>
        </p:nvGraphicFramePr>
        <p:xfrm>
          <a:off x="7223760" y="1828800"/>
          <a:ext cx="4327855" cy="27889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7"/>
          </a:graphicData>
        </a:graphic>
      </p:graphicFrame>
      <p:sp>
        <p:nvSpPr>
          <p:cNvPr id="23" name="Calculation card"/>
          <p:cNvSpPr/>
          <p:nvPr/>
        </p:nvSpPr>
        <p:spPr>
          <a:xfrm>
            <a:off x="7132320" y="4818888"/>
            <a:ext cx="4510735" cy="1444752"/>
          </a:xfrm>
          <a:prstGeom prst="roundRect">
            <a:avLst>
              <a:gd name="adj" fmla="val 8861"/>
            </a:avLst>
          </a:prstGeom>
          <a:solidFill>
            <a:schemeClr val="tx2"/>
          </a:solidFill>
          <a:ln/>
        </p:spPr>
      </p:sp>
      <p:sp>
        <p:nvSpPr>
          <p:cNvPr id="24" name="Calculation"/>
          <p:cNvSpPr txBox="1"/>
          <p:nvPr/>
        </p:nvSpPr>
        <p:spPr>
          <a:xfrm>
            <a:off x="7333488" y="4892040"/>
            <a:ext cx="4144975" cy="13167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chemeClr val="accent2"/>
                </a:solidFill>
              </a:rPr>
              <a:t>ANALYSIS</a:t>
            </a:r>
            <a:endParaRPr lang="en-US" sz="1000" dirty="0"/>
          </a:p>
          <a:p>
            <a:pPr indent="0" marL="0">
              <a:buNone/>
            </a:pPr>
            <a:r>
              <a:rPr lang="en-US" sz="1300" dirty="0">
                <a:solidFill>
                  <a:schemeClr val="bg2"/>
                </a:solidFill>
              </a:rPr>
              <a:t>Both graphs pass </a:t>
            </a:r>
            <a:pPr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through the origin</a:t>
            </a:r>
            <a:pPr indent="0" marL="0">
              <a:buNone/>
            </a:pPr>
            <a:r>
              <a:rPr lang="en-US" sz="1300" dirty="0">
                <a:solidFill>
                  <a:schemeClr val="bg2"/>
                </a:solidFill>
              </a:rPr>
              <a:t>: no pd → no current</a:t>
            </a:r>
            <a:endParaRPr lang="en-US" sz="1000" dirty="0"/>
          </a:p>
          <a:p>
            <a:pPr indent="0" marL="0">
              <a:buNone/>
            </a:pPr>
            <a:r>
              <a:rPr lang="en-US" sz="1300" dirty="0">
                <a:solidFill>
                  <a:schemeClr val="bg2"/>
                </a:solidFill>
              </a:rPr>
              <a:t>Lamp: R = 2.0 ÷ 0.33 = 6 Ω at 2 V, 10 Ω at 6 V</a:t>
            </a:r>
            <a:endParaRPr lang="en-US" sz="1000" dirty="0"/>
          </a:p>
          <a:p>
            <a:pPr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Lamp's resistance increases as it heats up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4465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B4BED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868680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accent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·  I–V characteristics: </a:t>
            </a:r>
            <a:pPr algn="l" indent="0" marL="0">
              <a:buNone/>
            </a:pPr>
            <a:r>
              <a:rPr lang="en-US" sz="28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Working scientifically</a:t>
            </a:r>
            <a:endParaRPr lang="en-US" sz="2800" dirty="0"/>
          </a:p>
        </p:txBody>
      </p:sp>
      <p:sp>
        <p:nvSpPr>
          <p:cNvPr id="3" name="Label: PHYSICS RP4"/>
          <p:cNvSpPr txBox="1"/>
          <p:nvPr/>
        </p:nvSpPr>
        <p:spPr>
          <a:xfrm>
            <a:off x="548640" y="384048"/>
            <a:ext cx="1737360" cy="347472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PHYSICS RP4</a:t>
            </a:r>
            <a:endParaRPr lang="en-US" sz="1100" dirty="0"/>
          </a:p>
        </p:txBody>
      </p:sp>
      <p:sp>
        <p:nvSpPr>
          <p:cNvPr id="4" name="Label: COMBINED SCIENCE RP16"/>
          <p:cNvSpPr txBox="1"/>
          <p:nvPr/>
        </p:nvSpPr>
        <p:spPr>
          <a:xfrm>
            <a:off x="2377440" y="384048"/>
            <a:ext cx="2880360" cy="347472"/>
          </a:xfrm>
          <a:prstGeom prst="roundRect">
            <a:avLst>
              <a:gd name="adj" fmla="val 50000"/>
            </a:avLst>
          </a:prstGeom>
          <a:solidFill>
            <a:srgbClr val="0D1321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1"/>
                </a:solidFill>
              </a:rPr>
              <a:t>COMBINED SCIENCE RP16</a:t>
            </a:r>
            <a:endParaRPr lang="en-US" sz="1100" dirty="0"/>
          </a:p>
        </p:txBody>
      </p:sp>
      <p:sp>
        <p:nvSpPr>
          <p:cNvPr id="5" name="Label: PAPER 1"/>
          <p:cNvSpPr txBox="1"/>
          <p:nvPr/>
        </p:nvSpPr>
        <p:spPr>
          <a:xfrm>
            <a:off x="5349240" y="384048"/>
            <a:ext cx="1097280" cy="347472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2"/>
                </a:solidFill>
              </a:rPr>
              <a:t>PAPER 1</a:t>
            </a:r>
            <a:endParaRPr lang="en-US" sz="1100" dirty="0"/>
          </a:p>
        </p:txBody>
      </p:sp>
      <p:sp>
        <p:nvSpPr>
          <p:cNvPr id="6" name="Button: ☰  ALL PRACTICALS"/>
          <p:cNvSpPr txBox="1"/>
          <p:nvPr/>
        </p:nvSpPr>
        <p:spPr>
          <a:xfrm>
            <a:off x="9601200" y="384048"/>
            <a:ext cx="2039112" cy="411480"/>
          </a:xfrm>
          <a:prstGeom prst="roundRect">
            <a:avLst>
              <a:gd name="adj" fmla="val 26667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☰  ALL PRACTICALS</a:t>
            </a:r>
            <a:endParaRPr lang="en-US" sz="1200" dirty="0"/>
          </a:p>
        </p:txBody>
      </p:sp>
      <p:sp>
        <p:nvSpPr>
          <p:cNvPr id="7" name="Link: ☰  ALL PRACTICALS">
            <a:hlinkClick r:id="rId1" tooltip="☰  ALL PRACTICALS" action="ppaction://hlinksldjump"/>
          </p:cNvPr>
          <p:cNvSpPr/>
          <p:nvPr/>
        </p:nvSpPr>
        <p:spPr>
          <a:xfrm>
            <a:off x="9601200" y="384048"/>
            <a:ext cx="2039112" cy="41148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8" name="Tab 1  METHOD"/>
          <p:cNvSpPr txBox="1"/>
          <p:nvPr/>
        </p:nvSpPr>
        <p:spPr>
          <a:xfrm>
            <a:off x="548640" y="6400800"/>
            <a:ext cx="1664208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1  METHOD</a:t>
            </a:r>
            <a:endParaRPr lang="en-US" sz="1000" dirty="0"/>
          </a:p>
        </p:txBody>
      </p:sp>
      <p:sp>
        <p:nvSpPr>
          <p:cNvPr id="9" name="Link: 1  METHOD">
            <a:hlinkClick r:id="rId2" tooltip="1  METHOD" action="ppaction://hlinksldjump"/>
          </p:cNvPr>
          <p:cNvSpPr/>
          <p:nvPr/>
        </p:nvSpPr>
        <p:spPr>
          <a:xfrm>
            <a:off x="548640" y="6400800"/>
            <a:ext cx="166420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0" name="Tab 2  RESULTS"/>
          <p:cNvSpPr txBox="1"/>
          <p:nvPr/>
        </p:nvSpPr>
        <p:spPr>
          <a:xfrm>
            <a:off x="2331720" y="6400800"/>
            <a:ext cx="1664208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2  RESULTS</a:t>
            </a:r>
            <a:endParaRPr lang="en-US" sz="1000" dirty="0"/>
          </a:p>
        </p:txBody>
      </p:sp>
      <p:sp>
        <p:nvSpPr>
          <p:cNvPr id="11" name="Link: 2  RESULTS">
            <a:hlinkClick r:id="rId3" tooltip="2  RESULTS" action="ppaction://hlinksldjump"/>
          </p:cNvPr>
          <p:cNvSpPr/>
          <p:nvPr/>
        </p:nvSpPr>
        <p:spPr>
          <a:xfrm>
            <a:off x="2331720" y="6400800"/>
            <a:ext cx="166420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2" name="Tab 3  WORKING SCI."/>
          <p:cNvSpPr txBox="1"/>
          <p:nvPr/>
        </p:nvSpPr>
        <p:spPr>
          <a:xfrm>
            <a:off x="4114800" y="6400800"/>
            <a:ext cx="1664208" cy="292608"/>
          </a:xfrm>
          <a:prstGeom prst="roundRect">
            <a:avLst>
              <a:gd name="adj" fmla="val 50000"/>
            </a:avLst>
          </a:prstGeom>
          <a:solidFill>
            <a:srgbClr val="22D3E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D1321"/>
                </a:solidFill>
              </a:rPr>
              <a:t>3  WORKING SCI.</a:t>
            </a:r>
            <a:endParaRPr lang="en-US" sz="1000" dirty="0"/>
          </a:p>
        </p:txBody>
      </p:sp>
      <p:sp>
        <p:nvSpPr>
          <p:cNvPr id="13" name="Link: 3  WORKING SCI.">
            <a:hlinkClick r:id="rId4" tooltip="3  WORKING SCI." action="ppaction://hlinksldjump"/>
          </p:cNvPr>
          <p:cNvSpPr/>
          <p:nvPr/>
        </p:nvSpPr>
        <p:spPr>
          <a:xfrm>
            <a:off x="4114800" y="6400800"/>
            <a:ext cx="166420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4" name="Tab 4  CONCLUSION"/>
          <p:cNvSpPr txBox="1"/>
          <p:nvPr/>
        </p:nvSpPr>
        <p:spPr>
          <a:xfrm>
            <a:off x="5897880" y="6400800"/>
            <a:ext cx="1664208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4  CONCLUSION</a:t>
            </a:r>
            <a:endParaRPr lang="en-US" sz="1000" dirty="0"/>
          </a:p>
        </p:txBody>
      </p:sp>
      <p:sp>
        <p:nvSpPr>
          <p:cNvPr id="15" name="Link: 4  CONCLUSION">
            <a:hlinkClick r:id="rId5" tooltip="4  CONCLUSION" action="ppaction://hlinksldjump"/>
          </p:cNvPr>
          <p:cNvSpPr/>
          <p:nvPr/>
        </p:nvSpPr>
        <p:spPr>
          <a:xfrm>
            <a:off x="5897880" y="6400800"/>
            <a:ext cx="166420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6" name="INDEPENDENT VARIABLE card"/>
          <p:cNvSpPr/>
          <p:nvPr/>
        </p:nvSpPr>
        <p:spPr>
          <a:xfrm>
            <a:off x="548640" y="1737360"/>
            <a:ext cx="3545738" cy="2148840"/>
          </a:xfrm>
          <a:prstGeom prst="roundRect">
            <a:avLst>
              <a:gd name="adj" fmla="val 5957"/>
            </a:avLst>
          </a:prstGeom>
          <a:solidFill>
            <a:schemeClr val="tx2"/>
          </a:solidFill>
          <a:ln/>
        </p:spPr>
      </p:sp>
      <p:sp>
        <p:nvSpPr>
          <p:cNvPr id="17" name="INDEPENDENT VARIABLE circle"/>
          <p:cNvSpPr/>
          <p:nvPr/>
        </p:nvSpPr>
        <p:spPr>
          <a:xfrm>
            <a:off x="731520" y="1920240"/>
            <a:ext cx="548640" cy="54864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8" name="INDEPENDENT VARIABLE 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8680" y="2057400"/>
            <a:ext cx="274320" cy="274320"/>
          </a:xfrm>
          <a:prstGeom prst="rect">
            <a:avLst/>
          </a:prstGeom>
        </p:spPr>
      </p:pic>
      <p:sp>
        <p:nvSpPr>
          <p:cNvPr id="19" name="Text 16"/>
          <p:cNvSpPr txBox="1"/>
          <p:nvPr/>
        </p:nvSpPr>
        <p:spPr>
          <a:xfrm>
            <a:off x="1417320" y="1901952"/>
            <a:ext cx="253989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2"/>
                </a:solidFill>
              </a:rPr>
              <a:t>INDEPENDENT VARIABLE</a:t>
            </a:r>
            <a:endParaRPr lang="en-US" sz="1300" dirty="0"/>
          </a:p>
        </p:txBody>
      </p:sp>
      <p:sp>
        <p:nvSpPr>
          <p:cNvPr id="20" name="Text 17"/>
          <p:cNvSpPr txBox="1"/>
          <p:nvPr/>
        </p:nvSpPr>
        <p:spPr>
          <a:xfrm>
            <a:off x="1417320" y="2194560"/>
            <a:ext cx="253989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chemeClr val="bg2"/>
                </a:solidFill>
              </a:rPr>
              <a:t>What you change</a:t>
            </a:r>
            <a:endParaRPr lang="en-US" sz="1100" dirty="0"/>
          </a:p>
        </p:txBody>
      </p:sp>
      <p:sp>
        <p:nvSpPr>
          <p:cNvPr id="21" name="INDEPENDENT VARIABLE text"/>
          <p:cNvSpPr txBox="1"/>
          <p:nvPr/>
        </p:nvSpPr>
        <p:spPr>
          <a:xfrm>
            <a:off x="749808" y="2606040"/>
            <a:ext cx="3143402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bg1"/>
                </a:solidFill>
              </a:rPr>
              <a:t>Potential difference (pd)</a:t>
            </a:r>
            <a:endParaRPr lang="en-US" sz="1900" dirty="0"/>
          </a:p>
        </p:txBody>
      </p:sp>
      <p:sp>
        <p:nvSpPr>
          <p:cNvPr id="22" name="DEPENDENT VARIABLE card"/>
          <p:cNvSpPr/>
          <p:nvPr/>
        </p:nvSpPr>
        <p:spPr>
          <a:xfrm>
            <a:off x="4322978" y="1737360"/>
            <a:ext cx="3545738" cy="2148840"/>
          </a:xfrm>
          <a:prstGeom prst="roundRect">
            <a:avLst>
              <a:gd name="adj" fmla="val 5957"/>
            </a:avLst>
          </a:prstGeom>
          <a:solidFill>
            <a:schemeClr val="tx2"/>
          </a:solidFill>
          <a:ln/>
        </p:spPr>
      </p:sp>
      <p:sp>
        <p:nvSpPr>
          <p:cNvPr id="23" name="DEPENDENT VARIABLE circle"/>
          <p:cNvSpPr/>
          <p:nvPr/>
        </p:nvSpPr>
        <p:spPr>
          <a:xfrm>
            <a:off x="4505858" y="1920240"/>
            <a:ext cx="548640" cy="54864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4" name="DEPENDENT VARIABLE 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43018" y="2057400"/>
            <a:ext cx="274320" cy="274320"/>
          </a:xfrm>
          <a:prstGeom prst="rect">
            <a:avLst/>
          </a:prstGeom>
        </p:spPr>
      </p:pic>
      <p:sp>
        <p:nvSpPr>
          <p:cNvPr id="25" name="Text 21"/>
          <p:cNvSpPr txBox="1"/>
          <p:nvPr/>
        </p:nvSpPr>
        <p:spPr>
          <a:xfrm>
            <a:off x="5191658" y="1901952"/>
            <a:ext cx="253989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2"/>
                </a:solidFill>
              </a:rPr>
              <a:t>DEPENDENT VARIABLE</a:t>
            </a:r>
            <a:endParaRPr lang="en-US" sz="1300" dirty="0"/>
          </a:p>
        </p:txBody>
      </p:sp>
      <p:sp>
        <p:nvSpPr>
          <p:cNvPr id="26" name="Text 22"/>
          <p:cNvSpPr txBox="1"/>
          <p:nvPr/>
        </p:nvSpPr>
        <p:spPr>
          <a:xfrm>
            <a:off x="5191658" y="2194560"/>
            <a:ext cx="253989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chemeClr val="bg2"/>
                </a:solidFill>
              </a:rPr>
              <a:t>What you measure</a:t>
            </a:r>
            <a:endParaRPr lang="en-US" sz="1100" dirty="0"/>
          </a:p>
        </p:txBody>
      </p:sp>
      <p:sp>
        <p:nvSpPr>
          <p:cNvPr id="27" name="DEPENDENT VARIABLE text"/>
          <p:cNvSpPr txBox="1"/>
          <p:nvPr/>
        </p:nvSpPr>
        <p:spPr>
          <a:xfrm>
            <a:off x="4524146" y="2606040"/>
            <a:ext cx="3143402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bg1"/>
                </a:solidFill>
              </a:rPr>
              <a:t>Current</a:t>
            </a:r>
            <a:endParaRPr lang="en-US" sz="1900" dirty="0"/>
          </a:p>
        </p:txBody>
      </p:sp>
      <p:sp>
        <p:nvSpPr>
          <p:cNvPr id="28" name="CONTROL VARIABLES card"/>
          <p:cNvSpPr/>
          <p:nvPr/>
        </p:nvSpPr>
        <p:spPr>
          <a:xfrm>
            <a:off x="8097317" y="1737360"/>
            <a:ext cx="3545738" cy="2148840"/>
          </a:xfrm>
          <a:prstGeom prst="roundRect">
            <a:avLst>
              <a:gd name="adj" fmla="val 5957"/>
            </a:avLst>
          </a:prstGeom>
          <a:solidFill>
            <a:schemeClr val="tx2"/>
          </a:solidFill>
          <a:ln/>
        </p:spPr>
      </p:sp>
      <p:sp>
        <p:nvSpPr>
          <p:cNvPr id="29" name="CONTROL VARIABLES circle"/>
          <p:cNvSpPr/>
          <p:nvPr/>
        </p:nvSpPr>
        <p:spPr>
          <a:xfrm>
            <a:off x="8280197" y="1920240"/>
            <a:ext cx="548640" cy="54864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30" name="CONTROL VARIABLES icon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17357" y="2057400"/>
            <a:ext cx="274320" cy="274320"/>
          </a:xfrm>
          <a:prstGeom prst="rect">
            <a:avLst/>
          </a:prstGeom>
        </p:spPr>
      </p:pic>
      <p:sp>
        <p:nvSpPr>
          <p:cNvPr id="31" name="Text 26"/>
          <p:cNvSpPr txBox="1"/>
          <p:nvPr/>
        </p:nvSpPr>
        <p:spPr>
          <a:xfrm>
            <a:off x="8965997" y="1901952"/>
            <a:ext cx="253989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2"/>
                </a:solidFill>
              </a:rPr>
              <a:t>CONTROL VARIABLES</a:t>
            </a:r>
            <a:endParaRPr lang="en-US" sz="1300" dirty="0"/>
          </a:p>
        </p:txBody>
      </p:sp>
      <p:sp>
        <p:nvSpPr>
          <p:cNvPr id="32" name="Text 27"/>
          <p:cNvSpPr txBox="1"/>
          <p:nvPr/>
        </p:nvSpPr>
        <p:spPr>
          <a:xfrm>
            <a:off x="8965997" y="2194560"/>
            <a:ext cx="253989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chemeClr val="bg2"/>
                </a:solidFill>
              </a:rPr>
              <a:t>Kept the same</a:t>
            </a:r>
            <a:endParaRPr lang="en-US" sz="1100" dirty="0"/>
          </a:p>
        </p:txBody>
      </p:sp>
      <p:sp>
        <p:nvSpPr>
          <p:cNvPr id="33" name="CONTROL VARIABLES text"/>
          <p:cNvSpPr txBox="1"/>
          <p:nvPr/>
        </p:nvSpPr>
        <p:spPr>
          <a:xfrm>
            <a:off x="8298485" y="2606040"/>
            <a:ext cx="3143402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• The same component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• Temperature of the resistor (for a straight line)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• Same meters and leads</a:t>
            </a:r>
            <a:endParaRPr lang="en-US" sz="1400" dirty="0"/>
          </a:p>
        </p:txBody>
      </p:sp>
      <p:sp>
        <p:nvSpPr>
          <p:cNvPr id="34" name="SAFETY card"/>
          <p:cNvSpPr/>
          <p:nvPr/>
        </p:nvSpPr>
        <p:spPr>
          <a:xfrm>
            <a:off x="548640" y="4114800"/>
            <a:ext cx="3545738" cy="2148840"/>
          </a:xfrm>
          <a:prstGeom prst="roundRect">
            <a:avLst>
              <a:gd name="adj" fmla="val 5957"/>
            </a:avLst>
          </a:prstGeom>
          <a:solidFill>
            <a:schemeClr val="tx2"/>
          </a:solidFill>
          <a:ln/>
        </p:spPr>
      </p:sp>
      <p:sp>
        <p:nvSpPr>
          <p:cNvPr id="35" name="SAFETY circle"/>
          <p:cNvSpPr/>
          <p:nvPr/>
        </p:nvSpPr>
        <p:spPr>
          <a:xfrm>
            <a:off x="731520" y="4297680"/>
            <a:ext cx="548640" cy="548640"/>
          </a:xfrm>
          <a:prstGeom prst="ellipse">
            <a:avLst/>
          </a:prstGeom>
          <a:solidFill>
            <a:schemeClr val="accent5"/>
          </a:solidFill>
          <a:ln/>
        </p:spPr>
      </p:sp>
      <p:pic>
        <p:nvPicPr>
          <p:cNvPr id="36" name="SAFETY icon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68680" y="4434840"/>
            <a:ext cx="274320" cy="274320"/>
          </a:xfrm>
          <a:prstGeom prst="rect">
            <a:avLst/>
          </a:prstGeom>
        </p:spPr>
      </p:pic>
      <p:sp>
        <p:nvSpPr>
          <p:cNvPr id="37" name="Text 31"/>
          <p:cNvSpPr txBox="1"/>
          <p:nvPr/>
        </p:nvSpPr>
        <p:spPr>
          <a:xfrm>
            <a:off x="1417320" y="4279392"/>
            <a:ext cx="253989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5"/>
                </a:solidFill>
              </a:rPr>
              <a:t>SAFETY</a:t>
            </a:r>
            <a:endParaRPr lang="en-US" sz="1300" dirty="0"/>
          </a:p>
        </p:txBody>
      </p:sp>
      <p:sp>
        <p:nvSpPr>
          <p:cNvPr id="38" name="Text 32"/>
          <p:cNvSpPr txBox="1"/>
          <p:nvPr/>
        </p:nvSpPr>
        <p:spPr>
          <a:xfrm>
            <a:off x="1417320" y="4572000"/>
            <a:ext cx="253989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chemeClr val="bg2"/>
                </a:solidFill>
              </a:rPr>
              <a:t>Hazard → how to reduce the risk</a:t>
            </a:r>
            <a:endParaRPr lang="en-US" sz="1100" dirty="0"/>
          </a:p>
        </p:txBody>
      </p:sp>
      <p:sp>
        <p:nvSpPr>
          <p:cNvPr id="39" name="SAFETY text"/>
          <p:cNvSpPr txBox="1"/>
          <p:nvPr/>
        </p:nvSpPr>
        <p:spPr>
          <a:xfrm>
            <a:off x="749808" y="4983480"/>
            <a:ext cx="3143402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Hazard: the lamp gets hot. Always use a protective resistor with the diode, or a large current could destroy it.</a:t>
            </a:r>
            <a:endParaRPr lang="en-US" sz="1400" dirty="0"/>
          </a:p>
        </p:txBody>
      </p:sp>
      <p:sp>
        <p:nvSpPr>
          <p:cNvPr id="40" name="ACCURACY &amp; PRECISION card"/>
          <p:cNvSpPr/>
          <p:nvPr/>
        </p:nvSpPr>
        <p:spPr>
          <a:xfrm>
            <a:off x="4322978" y="4114800"/>
            <a:ext cx="3545738" cy="2148840"/>
          </a:xfrm>
          <a:prstGeom prst="roundRect">
            <a:avLst>
              <a:gd name="adj" fmla="val 5957"/>
            </a:avLst>
          </a:prstGeom>
          <a:solidFill>
            <a:schemeClr val="tx2"/>
          </a:solidFill>
          <a:ln/>
        </p:spPr>
      </p:sp>
      <p:sp>
        <p:nvSpPr>
          <p:cNvPr id="41" name="ACCURACY &amp; PRECISION circle"/>
          <p:cNvSpPr/>
          <p:nvPr/>
        </p:nvSpPr>
        <p:spPr>
          <a:xfrm>
            <a:off x="4505858" y="4297680"/>
            <a:ext cx="548640" cy="548640"/>
          </a:xfrm>
          <a:prstGeom prst="ellipse">
            <a:avLst/>
          </a:prstGeom>
          <a:solidFill>
            <a:schemeClr val="accent5"/>
          </a:solidFill>
          <a:ln/>
        </p:spPr>
      </p:sp>
      <p:pic>
        <p:nvPicPr>
          <p:cNvPr id="42" name="ACCURACY &amp; PRECISION icon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43018" y="4434840"/>
            <a:ext cx="274320" cy="274320"/>
          </a:xfrm>
          <a:prstGeom prst="rect">
            <a:avLst/>
          </a:prstGeom>
        </p:spPr>
      </p:pic>
      <p:sp>
        <p:nvSpPr>
          <p:cNvPr id="43" name="Text 36"/>
          <p:cNvSpPr txBox="1"/>
          <p:nvPr/>
        </p:nvSpPr>
        <p:spPr>
          <a:xfrm>
            <a:off x="5191658" y="4279392"/>
            <a:ext cx="253989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5"/>
                </a:solidFill>
              </a:rPr>
              <a:t>ACCURACY &amp; PRECISION</a:t>
            </a:r>
            <a:endParaRPr lang="en-US" sz="1300" dirty="0"/>
          </a:p>
        </p:txBody>
      </p:sp>
      <p:sp>
        <p:nvSpPr>
          <p:cNvPr id="44" name="Text 37"/>
          <p:cNvSpPr txBox="1"/>
          <p:nvPr/>
        </p:nvSpPr>
        <p:spPr>
          <a:xfrm>
            <a:off x="5191658" y="4572000"/>
            <a:ext cx="253989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chemeClr val="bg2"/>
                </a:solidFill>
              </a:rPr>
              <a:t>Getting good data</a:t>
            </a:r>
            <a:endParaRPr lang="en-US" sz="1100" dirty="0"/>
          </a:p>
        </p:txBody>
      </p:sp>
      <p:sp>
        <p:nvSpPr>
          <p:cNvPr id="45" name="ACCURACY &amp;amp; PRECISION text"/>
          <p:cNvSpPr txBox="1"/>
          <p:nvPr/>
        </p:nvSpPr>
        <p:spPr>
          <a:xfrm>
            <a:off x="4524146" y="4983480"/>
            <a:ext cx="3143402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Ammeter in series, voltmeter in parallel. Wait for readings to settle. Take extra readings where the graph bends (e.g. 0–1 V for the diode).</a:t>
            </a:r>
            <a:endParaRPr lang="en-US" sz="1400" dirty="0"/>
          </a:p>
        </p:txBody>
      </p:sp>
      <p:sp>
        <p:nvSpPr>
          <p:cNvPr id="46" name="ERRORS card"/>
          <p:cNvSpPr/>
          <p:nvPr/>
        </p:nvSpPr>
        <p:spPr>
          <a:xfrm>
            <a:off x="8097317" y="4114800"/>
            <a:ext cx="3545738" cy="2148840"/>
          </a:xfrm>
          <a:prstGeom prst="roundRect">
            <a:avLst>
              <a:gd name="adj" fmla="val 5957"/>
            </a:avLst>
          </a:prstGeom>
          <a:solidFill>
            <a:schemeClr val="tx2"/>
          </a:solidFill>
          <a:ln/>
        </p:spPr>
      </p:sp>
      <p:sp>
        <p:nvSpPr>
          <p:cNvPr id="47" name="ERRORS circle"/>
          <p:cNvSpPr/>
          <p:nvPr/>
        </p:nvSpPr>
        <p:spPr>
          <a:xfrm>
            <a:off x="8280197" y="4297680"/>
            <a:ext cx="548640" cy="548640"/>
          </a:xfrm>
          <a:prstGeom prst="ellipse">
            <a:avLst/>
          </a:prstGeom>
          <a:solidFill>
            <a:schemeClr val="accent5"/>
          </a:solidFill>
          <a:ln/>
        </p:spPr>
      </p:sp>
      <p:pic>
        <p:nvPicPr>
          <p:cNvPr id="48" name="ERRORS icon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417357" y="4434840"/>
            <a:ext cx="274320" cy="274320"/>
          </a:xfrm>
          <a:prstGeom prst="rect">
            <a:avLst/>
          </a:prstGeom>
        </p:spPr>
      </p:pic>
      <p:sp>
        <p:nvSpPr>
          <p:cNvPr id="49" name="Text 41"/>
          <p:cNvSpPr txBox="1"/>
          <p:nvPr/>
        </p:nvSpPr>
        <p:spPr>
          <a:xfrm>
            <a:off x="8965997" y="4279392"/>
            <a:ext cx="253989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5"/>
                </a:solidFill>
              </a:rPr>
              <a:t>ERRORS</a:t>
            </a:r>
            <a:endParaRPr lang="en-US" sz="1300" dirty="0"/>
          </a:p>
        </p:txBody>
      </p:sp>
      <p:sp>
        <p:nvSpPr>
          <p:cNvPr id="50" name="Text 42"/>
          <p:cNvSpPr txBox="1"/>
          <p:nvPr/>
        </p:nvSpPr>
        <p:spPr>
          <a:xfrm>
            <a:off x="8965997" y="4572000"/>
            <a:ext cx="253989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chemeClr val="bg2"/>
                </a:solidFill>
              </a:rPr>
              <a:t>Random or systematic?</a:t>
            </a:r>
            <a:endParaRPr lang="en-US" sz="1100" dirty="0"/>
          </a:p>
        </p:txBody>
      </p:sp>
      <p:sp>
        <p:nvSpPr>
          <p:cNvPr id="51" name="ERRORS text"/>
          <p:cNvSpPr txBox="1"/>
          <p:nvPr/>
        </p:nvSpPr>
        <p:spPr>
          <a:xfrm>
            <a:off x="8298485" y="4983480"/>
            <a:ext cx="3143402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Meters not reading zero at the start give a SYSTEMATIC error. Fluctuating readings give RANDOM error — repeat and take a mean.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4465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B4BED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868680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accent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·  I–V characteristics: </a:t>
            </a:r>
            <a:pPr algn="l" indent="0" marL="0">
              <a:buNone/>
            </a:pPr>
            <a:r>
              <a:rPr lang="en-US" sz="28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 &amp; improvements</a:t>
            </a:r>
            <a:endParaRPr lang="en-US" sz="2800" dirty="0"/>
          </a:p>
        </p:txBody>
      </p:sp>
      <p:sp>
        <p:nvSpPr>
          <p:cNvPr id="3" name="Label: PHYSICS RP4"/>
          <p:cNvSpPr txBox="1"/>
          <p:nvPr/>
        </p:nvSpPr>
        <p:spPr>
          <a:xfrm>
            <a:off x="548640" y="384048"/>
            <a:ext cx="1737360" cy="347472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PHYSICS RP4</a:t>
            </a:r>
            <a:endParaRPr lang="en-US" sz="1100" dirty="0"/>
          </a:p>
        </p:txBody>
      </p:sp>
      <p:sp>
        <p:nvSpPr>
          <p:cNvPr id="4" name="Label: COMBINED SCIENCE RP16"/>
          <p:cNvSpPr txBox="1"/>
          <p:nvPr/>
        </p:nvSpPr>
        <p:spPr>
          <a:xfrm>
            <a:off x="2377440" y="384048"/>
            <a:ext cx="2880360" cy="347472"/>
          </a:xfrm>
          <a:prstGeom prst="roundRect">
            <a:avLst>
              <a:gd name="adj" fmla="val 50000"/>
            </a:avLst>
          </a:prstGeom>
          <a:solidFill>
            <a:srgbClr val="0D1321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1"/>
                </a:solidFill>
              </a:rPr>
              <a:t>COMBINED SCIENCE RP16</a:t>
            </a:r>
            <a:endParaRPr lang="en-US" sz="1100" dirty="0"/>
          </a:p>
        </p:txBody>
      </p:sp>
      <p:sp>
        <p:nvSpPr>
          <p:cNvPr id="5" name="Label: PAPER 1"/>
          <p:cNvSpPr txBox="1"/>
          <p:nvPr/>
        </p:nvSpPr>
        <p:spPr>
          <a:xfrm>
            <a:off x="5349240" y="384048"/>
            <a:ext cx="1097280" cy="347472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2"/>
                </a:solidFill>
              </a:rPr>
              <a:t>PAPER 1</a:t>
            </a:r>
            <a:endParaRPr lang="en-US" sz="1100" dirty="0"/>
          </a:p>
        </p:txBody>
      </p:sp>
      <p:sp>
        <p:nvSpPr>
          <p:cNvPr id="6" name="Button: ☰  ALL PRACTICALS"/>
          <p:cNvSpPr txBox="1"/>
          <p:nvPr/>
        </p:nvSpPr>
        <p:spPr>
          <a:xfrm>
            <a:off x="9601200" y="384048"/>
            <a:ext cx="2039112" cy="411480"/>
          </a:xfrm>
          <a:prstGeom prst="roundRect">
            <a:avLst>
              <a:gd name="adj" fmla="val 26667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☰  ALL PRACTICALS</a:t>
            </a:r>
            <a:endParaRPr lang="en-US" sz="1200" dirty="0"/>
          </a:p>
        </p:txBody>
      </p:sp>
      <p:sp>
        <p:nvSpPr>
          <p:cNvPr id="7" name="Link: ☰  ALL PRACTICALS">
            <a:hlinkClick r:id="rId1" tooltip="☰  ALL PRACTICALS" action="ppaction://hlinksldjump"/>
          </p:cNvPr>
          <p:cNvSpPr/>
          <p:nvPr/>
        </p:nvSpPr>
        <p:spPr>
          <a:xfrm>
            <a:off x="9601200" y="384048"/>
            <a:ext cx="2039112" cy="41148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8" name="Tab 1  METHOD"/>
          <p:cNvSpPr txBox="1"/>
          <p:nvPr/>
        </p:nvSpPr>
        <p:spPr>
          <a:xfrm>
            <a:off x="548640" y="6400800"/>
            <a:ext cx="1664208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1  METHOD</a:t>
            </a:r>
            <a:endParaRPr lang="en-US" sz="1000" dirty="0"/>
          </a:p>
        </p:txBody>
      </p:sp>
      <p:sp>
        <p:nvSpPr>
          <p:cNvPr id="9" name="Link: 1  METHOD">
            <a:hlinkClick r:id="rId2" tooltip="1  METHOD" action="ppaction://hlinksldjump"/>
          </p:cNvPr>
          <p:cNvSpPr/>
          <p:nvPr/>
        </p:nvSpPr>
        <p:spPr>
          <a:xfrm>
            <a:off x="548640" y="6400800"/>
            <a:ext cx="166420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0" name="Tab 2  RESULTS"/>
          <p:cNvSpPr txBox="1"/>
          <p:nvPr/>
        </p:nvSpPr>
        <p:spPr>
          <a:xfrm>
            <a:off x="2331720" y="6400800"/>
            <a:ext cx="1664208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2  RESULTS</a:t>
            </a:r>
            <a:endParaRPr lang="en-US" sz="1000" dirty="0"/>
          </a:p>
        </p:txBody>
      </p:sp>
      <p:sp>
        <p:nvSpPr>
          <p:cNvPr id="11" name="Link: 2  RESULTS">
            <a:hlinkClick r:id="rId3" tooltip="2  RESULTS" action="ppaction://hlinksldjump"/>
          </p:cNvPr>
          <p:cNvSpPr/>
          <p:nvPr/>
        </p:nvSpPr>
        <p:spPr>
          <a:xfrm>
            <a:off x="2331720" y="6400800"/>
            <a:ext cx="166420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2" name="Tab 3  WORKING SCI."/>
          <p:cNvSpPr txBox="1"/>
          <p:nvPr/>
        </p:nvSpPr>
        <p:spPr>
          <a:xfrm>
            <a:off x="4114800" y="6400800"/>
            <a:ext cx="1664208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3  WORKING SCI.</a:t>
            </a:r>
            <a:endParaRPr lang="en-US" sz="1000" dirty="0"/>
          </a:p>
        </p:txBody>
      </p:sp>
      <p:sp>
        <p:nvSpPr>
          <p:cNvPr id="13" name="Link: 3  WORKING SCI.">
            <a:hlinkClick r:id="rId4" tooltip="3  WORKING SCI." action="ppaction://hlinksldjump"/>
          </p:cNvPr>
          <p:cNvSpPr/>
          <p:nvPr/>
        </p:nvSpPr>
        <p:spPr>
          <a:xfrm>
            <a:off x="4114800" y="6400800"/>
            <a:ext cx="166420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4" name="Tab 4  CONCLUSION"/>
          <p:cNvSpPr txBox="1"/>
          <p:nvPr/>
        </p:nvSpPr>
        <p:spPr>
          <a:xfrm>
            <a:off x="5897880" y="6400800"/>
            <a:ext cx="1664208" cy="292608"/>
          </a:xfrm>
          <a:prstGeom prst="roundRect">
            <a:avLst>
              <a:gd name="adj" fmla="val 50000"/>
            </a:avLst>
          </a:prstGeom>
          <a:solidFill>
            <a:srgbClr val="22D3E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D1321"/>
                </a:solidFill>
              </a:rPr>
              <a:t>4  CONCLUSION</a:t>
            </a:r>
            <a:endParaRPr lang="en-US" sz="1000" dirty="0"/>
          </a:p>
        </p:txBody>
      </p:sp>
      <p:sp>
        <p:nvSpPr>
          <p:cNvPr id="15" name="Link: 4  CONCLUSION">
            <a:hlinkClick r:id="rId5" tooltip="4  CONCLUSION" action="ppaction://hlinksldjump"/>
          </p:cNvPr>
          <p:cNvSpPr/>
          <p:nvPr/>
        </p:nvSpPr>
        <p:spPr>
          <a:xfrm>
            <a:off x="5897880" y="6400800"/>
            <a:ext cx="166420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6" name="Conclusion card"/>
          <p:cNvSpPr/>
          <p:nvPr/>
        </p:nvSpPr>
        <p:spPr>
          <a:xfrm>
            <a:off x="548640" y="1737360"/>
            <a:ext cx="6400800" cy="1600200"/>
          </a:xfrm>
          <a:prstGeom prst="roundRect">
            <a:avLst>
              <a:gd name="adj" fmla="val 8000"/>
            </a:avLst>
          </a:prstGeom>
          <a:solidFill>
            <a:schemeClr val="accent2"/>
          </a:solidFill>
          <a:ln/>
        </p:spPr>
      </p:sp>
      <p:sp>
        <p:nvSpPr>
          <p:cNvPr id="17" name="Conclusion text"/>
          <p:cNvSpPr txBox="1"/>
          <p:nvPr/>
        </p:nvSpPr>
        <p:spPr>
          <a:xfrm>
            <a:off x="777240" y="1810512"/>
            <a:ext cx="59436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chemeClr val="tx1"/>
                </a:solidFill>
              </a:rPr>
              <a:t>CONCLUSION</a:t>
            </a:r>
            <a:endParaRPr lang="en-US" sz="1100" dirty="0"/>
          </a:p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Resistor: straight line through the origin — current is directly proportional to pd (ohmic). Lamp: a curve — its resistance increases. Diode: current flows in one direction only.</a:t>
            </a:r>
            <a:endParaRPr lang="en-US" sz="1100" dirty="0"/>
          </a:p>
        </p:txBody>
      </p:sp>
      <p:sp>
        <p:nvSpPr>
          <p:cNvPr id="18" name="Theory card"/>
          <p:cNvSpPr/>
          <p:nvPr/>
        </p:nvSpPr>
        <p:spPr>
          <a:xfrm>
            <a:off x="548640" y="3447288"/>
            <a:ext cx="6400800" cy="1463040"/>
          </a:xfrm>
          <a:prstGeom prst="roundRect">
            <a:avLst>
              <a:gd name="adj" fmla="val 8750"/>
            </a:avLst>
          </a:prstGeom>
          <a:solidFill>
            <a:schemeClr val="tx2"/>
          </a:solidFill>
          <a:ln/>
        </p:spPr>
      </p:sp>
      <p:sp>
        <p:nvSpPr>
          <p:cNvPr id="19" name="Theory circle"/>
          <p:cNvSpPr/>
          <p:nvPr/>
        </p:nvSpPr>
        <p:spPr>
          <a:xfrm>
            <a:off x="731520" y="3584448"/>
            <a:ext cx="502920" cy="50292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0" name="Theory 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7250" y="3710178"/>
            <a:ext cx="251460" cy="251460"/>
          </a:xfrm>
          <a:prstGeom prst="rect">
            <a:avLst/>
          </a:prstGeom>
        </p:spPr>
      </p:pic>
      <p:sp>
        <p:nvSpPr>
          <p:cNvPr id="21" name="Text 18"/>
          <p:cNvSpPr txBox="1"/>
          <p:nvPr/>
        </p:nvSpPr>
        <p:spPr>
          <a:xfrm>
            <a:off x="1371600" y="361188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accent2"/>
                </a:solidFill>
              </a:rPr>
              <a:t>EXPLAIN IT WITH SCIENCE</a:t>
            </a:r>
            <a:endParaRPr lang="en-US" sz="1100" dirty="0"/>
          </a:p>
        </p:txBody>
      </p:sp>
      <p:sp>
        <p:nvSpPr>
          <p:cNvPr id="22" name="Text 19"/>
          <p:cNvSpPr txBox="1"/>
          <p:nvPr/>
        </p:nvSpPr>
        <p:spPr>
          <a:xfrm>
            <a:off x="1371600" y="3913632"/>
            <a:ext cx="539496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As the lamp's filament gets hotter, its ions vibrate more, so electrons collide more and the resistance rises. A diode has a very high resistance in reverse.</a:t>
            </a:r>
            <a:endParaRPr lang="en-US" sz="1400" dirty="0"/>
          </a:p>
        </p:txBody>
      </p:sp>
      <p:sp>
        <p:nvSpPr>
          <p:cNvPr id="23" name="Evaluation card"/>
          <p:cNvSpPr/>
          <p:nvPr/>
        </p:nvSpPr>
        <p:spPr>
          <a:xfrm>
            <a:off x="548640" y="5020056"/>
            <a:ext cx="6400800" cy="1243584"/>
          </a:xfrm>
          <a:prstGeom prst="roundRect">
            <a:avLst>
              <a:gd name="adj" fmla="val 10294"/>
            </a:avLst>
          </a:prstGeom>
          <a:solidFill>
            <a:schemeClr val="tx2"/>
          </a:solidFill>
          <a:ln/>
        </p:spPr>
      </p:sp>
      <p:sp>
        <p:nvSpPr>
          <p:cNvPr id="24" name="Evaluation circle"/>
          <p:cNvSpPr/>
          <p:nvPr/>
        </p:nvSpPr>
        <p:spPr>
          <a:xfrm>
            <a:off x="731520" y="5157216"/>
            <a:ext cx="502920" cy="502920"/>
          </a:xfrm>
          <a:prstGeom prst="ellipse">
            <a:avLst/>
          </a:prstGeom>
          <a:solidFill>
            <a:schemeClr val="accent5"/>
          </a:solidFill>
          <a:ln/>
        </p:spPr>
      </p:sp>
      <p:pic>
        <p:nvPicPr>
          <p:cNvPr id="25" name="Evaluation 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7250" y="5282946"/>
            <a:ext cx="251460" cy="251460"/>
          </a:xfrm>
          <a:prstGeom prst="rect">
            <a:avLst/>
          </a:prstGeom>
        </p:spPr>
      </p:pic>
      <p:sp>
        <p:nvSpPr>
          <p:cNvPr id="26" name="Text 22"/>
          <p:cNvSpPr txBox="1"/>
          <p:nvPr/>
        </p:nvSpPr>
        <p:spPr>
          <a:xfrm>
            <a:off x="1371600" y="5175504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accent5"/>
                </a:solidFill>
              </a:rPr>
              <a:t>EVALUATION</a:t>
            </a:r>
            <a:endParaRPr lang="en-US" sz="1100" dirty="0"/>
          </a:p>
        </p:txBody>
      </p:sp>
      <p:sp>
        <p:nvSpPr>
          <p:cNvPr id="27" name="Text 23"/>
          <p:cNvSpPr txBox="1"/>
          <p:nvPr/>
        </p:nvSpPr>
        <p:spPr>
          <a:xfrm>
            <a:off x="1371600" y="5468112"/>
            <a:ext cx="5394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The mean currents were repeatable. More readings at low pd would show the lamp's curve and diode's switch-on more clearly.</a:t>
            </a:r>
            <a:endParaRPr lang="en-US" sz="1400" dirty="0"/>
          </a:p>
        </p:txBody>
      </p:sp>
      <p:sp>
        <p:nvSpPr>
          <p:cNvPr id="28" name="Improvements card"/>
          <p:cNvSpPr/>
          <p:nvPr/>
        </p:nvSpPr>
        <p:spPr>
          <a:xfrm>
            <a:off x="7178040" y="1737360"/>
            <a:ext cx="4465015" cy="4526280"/>
          </a:xfrm>
          <a:prstGeom prst="roundRect">
            <a:avLst>
              <a:gd name="adj" fmla="val 2867"/>
            </a:avLst>
          </a:prstGeom>
          <a:solidFill>
            <a:schemeClr val="tx2"/>
          </a:solidFill>
          <a:ln/>
        </p:spPr>
      </p:sp>
      <p:sp>
        <p:nvSpPr>
          <p:cNvPr id="29" name="Improvements circle"/>
          <p:cNvSpPr/>
          <p:nvPr/>
        </p:nvSpPr>
        <p:spPr>
          <a:xfrm>
            <a:off x="7360920" y="1874520"/>
            <a:ext cx="548640" cy="548640"/>
          </a:xfrm>
          <a:prstGeom prst="ellipse">
            <a:avLst/>
          </a:prstGeom>
          <a:solidFill>
            <a:schemeClr val="accent4"/>
          </a:solidFill>
          <a:ln/>
        </p:spPr>
      </p:sp>
      <p:pic>
        <p:nvPicPr>
          <p:cNvPr id="30" name="Improvements icon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98080" y="2011680"/>
            <a:ext cx="274320" cy="274320"/>
          </a:xfrm>
          <a:prstGeom prst="rect">
            <a:avLst/>
          </a:prstGeom>
        </p:spPr>
      </p:pic>
      <p:sp>
        <p:nvSpPr>
          <p:cNvPr id="31" name="Text 26"/>
          <p:cNvSpPr txBox="1"/>
          <p:nvPr/>
        </p:nvSpPr>
        <p:spPr>
          <a:xfrm>
            <a:off x="8046720" y="192024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pc="200" kern="0" dirty="0">
                <a:solidFill>
                  <a:schemeClr val="accent4"/>
                </a:solidFill>
              </a:rPr>
              <a:t>IMPROVEMENTS</a:t>
            </a:r>
            <a:endParaRPr lang="en-US" sz="1500" dirty="0"/>
          </a:p>
        </p:txBody>
      </p:sp>
      <p:sp>
        <p:nvSpPr>
          <p:cNvPr id="32" name="Text 27"/>
          <p:cNvSpPr txBox="1"/>
          <p:nvPr/>
        </p:nvSpPr>
        <p:spPr>
          <a:xfrm>
            <a:off x="7406640" y="2651760"/>
            <a:ext cx="384048" cy="384048"/>
          </a:xfrm>
          <a:prstGeom prst="ellipse">
            <a:avLst/>
          </a:prstGeom>
          <a:solidFill>
            <a:schemeClr val="accent4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1</a:t>
            </a:r>
            <a:endParaRPr lang="en-US" sz="1400" dirty="0"/>
          </a:p>
        </p:txBody>
      </p:sp>
      <p:sp>
        <p:nvSpPr>
          <p:cNvPr id="33" name="Improvement 1"/>
          <p:cNvSpPr txBox="1"/>
          <p:nvPr/>
        </p:nvSpPr>
        <p:spPr>
          <a:xfrm>
            <a:off x="7955280" y="2606040"/>
            <a:ext cx="3504895" cy="811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Take more readings at low pd where the graph curves</a:t>
            </a:r>
            <a:endParaRPr lang="en-US" sz="1500" dirty="0"/>
          </a:p>
        </p:txBody>
      </p:sp>
      <p:sp>
        <p:nvSpPr>
          <p:cNvPr id="34" name="Text 29"/>
          <p:cNvSpPr txBox="1"/>
          <p:nvPr/>
        </p:nvSpPr>
        <p:spPr>
          <a:xfrm>
            <a:off x="7406640" y="3554730"/>
            <a:ext cx="384048" cy="384048"/>
          </a:xfrm>
          <a:prstGeom prst="ellipse">
            <a:avLst/>
          </a:prstGeom>
          <a:solidFill>
            <a:schemeClr val="accent4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2</a:t>
            </a:r>
            <a:endParaRPr lang="en-US" sz="1400" dirty="0"/>
          </a:p>
        </p:txBody>
      </p:sp>
      <p:sp>
        <p:nvSpPr>
          <p:cNvPr id="35" name="Improvement 2"/>
          <p:cNvSpPr txBox="1"/>
          <p:nvPr/>
        </p:nvSpPr>
        <p:spPr>
          <a:xfrm>
            <a:off x="7955280" y="3509010"/>
            <a:ext cx="3504895" cy="811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Switch off between readings so the resistor doesn't heat</a:t>
            </a:r>
            <a:endParaRPr lang="en-US" sz="1500" dirty="0"/>
          </a:p>
        </p:txBody>
      </p:sp>
      <p:sp>
        <p:nvSpPr>
          <p:cNvPr id="36" name="Text 31"/>
          <p:cNvSpPr txBox="1"/>
          <p:nvPr/>
        </p:nvSpPr>
        <p:spPr>
          <a:xfrm>
            <a:off x="7406640" y="4457700"/>
            <a:ext cx="384048" cy="384048"/>
          </a:xfrm>
          <a:prstGeom prst="ellipse">
            <a:avLst/>
          </a:prstGeom>
          <a:solidFill>
            <a:schemeClr val="accent4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3</a:t>
            </a:r>
            <a:endParaRPr lang="en-US" sz="1400" dirty="0"/>
          </a:p>
        </p:txBody>
      </p:sp>
      <p:sp>
        <p:nvSpPr>
          <p:cNvPr id="37" name="Improvement 3"/>
          <p:cNvSpPr txBox="1"/>
          <p:nvPr/>
        </p:nvSpPr>
        <p:spPr>
          <a:xfrm>
            <a:off x="7955280" y="4411980"/>
            <a:ext cx="3504895" cy="811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Use meters with better resolution</a:t>
            </a:r>
            <a:endParaRPr lang="en-US" sz="1500" dirty="0"/>
          </a:p>
        </p:txBody>
      </p:sp>
      <p:sp>
        <p:nvSpPr>
          <p:cNvPr id="38" name="Text 33"/>
          <p:cNvSpPr txBox="1"/>
          <p:nvPr/>
        </p:nvSpPr>
        <p:spPr>
          <a:xfrm>
            <a:off x="7406640" y="5360670"/>
            <a:ext cx="384048" cy="384048"/>
          </a:xfrm>
          <a:prstGeom prst="ellipse">
            <a:avLst/>
          </a:prstGeom>
          <a:solidFill>
            <a:schemeClr val="accent4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4</a:t>
            </a:r>
            <a:endParaRPr lang="en-US" sz="1400" dirty="0"/>
          </a:p>
        </p:txBody>
      </p:sp>
      <p:sp>
        <p:nvSpPr>
          <p:cNvPr id="39" name="Improvement 4"/>
          <p:cNvSpPr txBox="1"/>
          <p:nvPr/>
        </p:nvSpPr>
        <p:spPr>
          <a:xfrm>
            <a:off x="7955280" y="5314950"/>
            <a:ext cx="3504895" cy="811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Repeat and calculate means</a:t>
            </a:r>
            <a:endParaRPr lang="en-US" sz="1500" dirty="0"/>
          </a:p>
        </p:txBody>
      </p:sp>
      <p:sp>
        <p:nvSpPr>
          <p:cNvPr id="40" name="Button: NEXT: RP5 DENSITY  →"/>
          <p:cNvSpPr txBox="1"/>
          <p:nvPr/>
        </p:nvSpPr>
        <p:spPr>
          <a:xfrm>
            <a:off x="7772400" y="6382512"/>
            <a:ext cx="2926080" cy="329184"/>
          </a:xfrm>
          <a:prstGeom prst="roundRect">
            <a:avLst>
              <a:gd name="adj" fmla="val 33333"/>
            </a:avLst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chemeClr val="tx1"/>
                </a:solidFill>
              </a:rPr>
              <a:t>NEXT: RP5 DENSITY  →</a:t>
            </a:r>
            <a:endParaRPr lang="en-US" sz="1000" dirty="0"/>
          </a:p>
        </p:txBody>
      </p:sp>
      <p:sp>
        <p:nvSpPr>
          <p:cNvPr id="41" name="Link: NEXT: RP5 DENSITY  →">
            <a:hlinkClick r:id="rId9" tooltip="NEXT: RP5 DENSITY  →" action="ppaction://hlinksldjump"/>
          </p:cNvPr>
          <p:cNvSpPr/>
          <p:nvPr/>
        </p:nvSpPr>
        <p:spPr>
          <a:xfrm>
            <a:off x="7772400" y="6382512"/>
            <a:ext cx="2926080" cy="329184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4465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B4BED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868680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accent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 ·  Density: </a:t>
            </a:r>
            <a:pPr algn="l" indent="0" marL="0">
              <a:buNone/>
            </a:pPr>
            <a:r>
              <a:rPr lang="en-US" sz="28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</a:t>
            </a:r>
            <a:endParaRPr lang="en-US" sz="2800" dirty="0"/>
          </a:p>
        </p:txBody>
      </p:sp>
      <p:sp>
        <p:nvSpPr>
          <p:cNvPr id="3" name="Label: PHYSICS RP5"/>
          <p:cNvSpPr txBox="1"/>
          <p:nvPr/>
        </p:nvSpPr>
        <p:spPr>
          <a:xfrm>
            <a:off x="548640" y="384048"/>
            <a:ext cx="1737360" cy="347472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PHYSICS RP5</a:t>
            </a:r>
            <a:endParaRPr lang="en-US" sz="1100" dirty="0"/>
          </a:p>
        </p:txBody>
      </p:sp>
      <p:sp>
        <p:nvSpPr>
          <p:cNvPr id="4" name="Label: COMBINED SCIENCE RP17"/>
          <p:cNvSpPr txBox="1"/>
          <p:nvPr/>
        </p:nvSpPr>
        <p:spPr>
          <a:xfrm>
            <a:off x="2377440" y="384048"/>
            <a:ext cx="2880360" cy="347472"/>
          </a:xfrm>
          <a:prstGeom prst="roundRect">
            <a:avLst>
              <a:gd name="adj" fmla="val 50000"/>
            </a:avLst>
          </a:prstGeom>
          <a:solidFill>
            <a:srgbClr val="0D1321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1"/>
                </a:solidFill>
              </a:rPr>
              <a:t>COMBINED SCIENCE RP17</a:t>
            </a:r>
            <a:endParaRPr lang="en-US" sz="1100" dirty="0"/>
          </a:p>
        </p:txBody>
      </p:sp>
      <p:sp>
        <p:nvSpPr>
          <p:cNvPr id="5" name="Label: PAPER 1"/>
          <p:cNvSpPr txBox="1"/>
          <p:nvPr/>
        </p:nvSpPr>
        <p:spPr>
          <a:xfrm>
            <a:off x="5349240" y="384048"/>
            <a:ext cx="1097280" cy="347472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2"/>
                </a:solidFill>
              </a:rPr>
              <a:t>PAPER 1</a:t>
            </a:r>
            <a:endParaRPr lang="en-US" sz="1100" dirty="0"/>
          </a:p>
        </p:txBody>
      </p:sp>
      <p:sp>
        <p:nvSpPr>
          <p:cNvPr id="6" name="Button: ☰  ALL PRACTICALS"/>
          <p:cNvSpPr txBox="1"/>
          <p:nvPr/>
        </p:nvSpPr>
        <p:spPr>
          <a:xfrm>
            <a:off x="9601200" y="384048"/>
            <a:ext cx="2039112" cy="411480"/>
          </a:xfrm>
          <a:prstGeom prst="roundRect">
            <a:avLst>
              <a:gd name="adj" fmla="val 26667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☰  ALL PRACTICALS</a:t>
            </a:r>
            <a:endParaRPr lang="en-US" sz="1200" dirty="0"/>
          </a:p>
        </p:txBody>
      </p:sp>
      <p:sp>
        <p:nvSpPr>
          <p:cNvPr id="7" name="Link: ☰  ALL PRACTICALS">
            <a:hlinkClick r:id="rId1" tooltip="☰  ALL PRACTICALS" action="ppaction://hlinksldjump"/>
          </p:cNvPr>
          <p:cNvSpPr/>
          <p:nvPr/>
        </p:nvSpPr>
        <p:spPr>
          <a:xfrm>
            <a:off x="9601200" y="384048"/>
            <a:ext cx="2039112" cy="41148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8" name="Tab 1  METHOD"/>
          <p:cNvSpPr txBox="1"/>
          <p:nvPr/>
        </p:nvSpPr>
        <p:spPr>
          <a:xfrm>
            <a:off x="548640" y="6400800"/>
            <a:ext cx="1664208" cy="292608"/>
          </a:xfrm>
          <a:prstGeom prst="roundRect">
            <a:avLst>
              <a:gd name="adj" fmla="val 50000"/>
            </a:avLst>
          </a:prstGeom>
          <a:solidFill>
            <a:srgbClr val="FF4F8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D1321"/>
                </a:solidFill>
              </a:rPr>
              <a:t>1  METHOD</a:t>
            </a:r>
            <a:endParaRPr lang="en-US" sz="1000" dirty="0"/>
          </a:p>
        </p:txBody>
      </p:sp>
      <p:sp>
        <p:nvSpPr>
          <p:cNvPr id="9" name="Link: 1  METHOD">
            <a:hlinkClick r:id="rId2" tooltip="1  METHOD" action="ppaction://hlinksldjump"/>
          </p:cNvPr>
          <p:cNvSpPr/>
          <p:nvPr/>
        </p:nvSpPr>
        <p:spPr>
          <a:xfrm>
            <a:off x="548640" y="6400800"/>
            <a:ext cx="166420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0" name="Tab 2  RESULTS"/>
          <p:cNvSpPr txBox="1"/>
          <p:nvPr/>
        </p:nvSpPr>
        <p:spPr>
          <a:xfrm>
            <a:off x="2331720" y="6400800"/>
            <a:ext cx="1664208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2  RESULTS</a:t>
            </a:r>
            <a:endParaRPr lang="en-US" sz="1000" dirty="0"/>
          </a:p>
        </p:txBody>
      </p:sp>
      <p:sp>
        <p:nvSpPr>
          <p:cNvPr id="11" name="Link: 2  RESULTS">
            <a:hlinkClick r:id="rId3" tooltip="2  RESULTS" action="ppaction://hlinksldjump"/>
          </p:cNvPr>
          <p:cNvSpPr/>
          <p:nvPr/>
        </p:nvSpPr>
        <p:spPr>
          <a:xfrm>
            <a:off x="2331720" y="6400800"/>
            <a:ext cx="166420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2" name="Tab 3  WORKING SCI."/>
          <p:cNvSpPr txBox="1"/>
          <p:nvPr/>
        </p:nvSpPr>
        <p:spPr>
          <a:xfrm>
            <a:off x="4114800" y="6400800"/>
            <a:ext cx="1664208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3  WORKING SCI.</a:t>
            </a:r>
            <a:endParaRPr lang="en-US" sz="1000" dirty="0"/>
          </a:p>
        </p:txBody>
      </p:sp>
      <p:sp>
        <p:nvSpPr>
          <p:cNvPr id="13" name="Link: 3  WORKING SCI.">
            <a:hlinkClick r:id="rId4" tooltip="3  WORKING SCI." action="ppaction://hlinksldjump"/>
          </p:cNvPr>
          <p:cNvSpPr/>
          <p:nvPr/>
        </p:nvSpPr>
        <p:spPr>
          <a:xfrm>
            <a:off x="4114800" y="6400800"/>
            <a:ext cx="166420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4" name="Tab 4  CONCLUSION"/>
          <p:cNvSpPr txBox="1"/>
          <p:nvPr/>
        </p:nvSpPr>
        <p:spPr>
          <a:xfrm>
            <a:off x="5897880" y="6400800"/>
            <a:ext cx="1664208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4  CONCLUSION</a:t>
            </a:r>
            <a:endParaRPr lang="en-US" sz="1000" dirty="0"/>
          </a:p>
        </p:txBody>
      </p:sp>
      <p:sp>
        <p:nvSpPr>
          <p:cNvPr id="15" name="Link: 4  CONCLUSION">
            <a:hlinkClick r:id="rId5" tooltip="4  CONCLUSION" action="ppaction://hlinksldjump"/>
          </p:cNvPr>
          <p:cNvSpPr/>
          <p:nvPr/>
        </p:nvSpPr>
        <p:spPr>
          <a:xfrm>
            <a:off x="5897880" y="6400800"/>
            <a:ext cx="166420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6" name="Step 1"/>
          <p:cNvSpPr/>
          <p:nvPr/>
        </p:nvSpPr>
        <p:spPr>
          <a:xfrm>
            <a:off x="548640" y="1737360"/>
            <a:ext cx="7223760" cy="678180"/>
          </a:xfrm>
          <a:prstGeom prst="roundRect">
            <a:avLst>
              <a:gd name="adj" fmla="val 18876"/>
            </a:avLst>
          </a:prstGeom>
          <a:solidFill>
            <a:schemeClr val="tx2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685800" y="1875282"/>
            <a:ext cx="402336" cy="402336"/>
          </a:xfrm>
          <a:prstGeom prst="ellipse">
            <a:avLst/>
          </a:prstGeom>
          <a:solidFill>
            <a:schemeClr val="accent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1</a:t>
            </a:r>
            <a:endParaRPr lang="en-US" sz="1500" dirty="0"/>
          </a:p>
        </p:txBody>
      </p:sp>
      <p:sp>
        <p:nvSpPr>
          <p:cNvPr id="18" name="Step text 1"/>
          <p:cNvSpPr txBox="1"/>
          <p:nvPr/>
        </p:nvSpPr>
        <p:spPr>
          <a:xfrm>
            <a:off x="1234440" y="1737360"/>
            <a:ext cx="6400800" cy="678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Regular solid: measure its mass on a balance. Measure length, width and height; volume = l × w × h.</a:t>
            </a:r>
            <a:endParaRPr lang="en-US" sz="1500" dirty="0"/>
          </a:p>
        </p:txBody>
      </p:sp>
      <p:sp>
        <p:nvSpPr>
          <p:cNvPr id="19" name="Step 2"/>
          <p:cNvSpPr/>
          <p:nvPr/>
        </p:nvSpPr>
        <p:spPr>
          <a:xfrm>
            <a:off x="548640" y="2506980"/>
            <a:ext cx="7223760" cy="678180"/>
          </a:xfrm>
          <a:prstGeom prst="roundRect">
            <a:avLst>
              <a:gd name="adj" fmla="val 18876"/>
            </a:avLst>
          </a:prstGeom>
          <a:solidFill>
            <a:schemeClr val="tx2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685800" y="2644902"/>
            <a:ext cx="402336" cy="402336"/>
          </a:xfrm>
          <a:prstGeom prst="ellipse">
            <a:avLst/>
          </a:prstGeom>
          <a:solidFill>
            <a:schemeClr val="accent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2</a:t>
            </a:r>
            <a:endParaRPr lang="en-US" sz="1500" dirty="0"/>
          </a:p>
        </p:txBody>
      </p:sp>
      <p:sp>
        <p:nvSpPr>
          <p:cNvPr id="21" name="Step text 2"/>
          <p:cNvSpPr txBox="1"/>
          <p:nvPr/>
        </p:nvSpPr>
        <p:spPr>
          <a:xfrm>
            <a:off x="1234440" y="2506980"/>
            <a:ext cx="6400800" cy="678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Irregular solid: fill a displacement can to the spout and let it drip until it stops.</a:t>
            </a:r>
            <a:endParaRPr lang="en-US" sz="1500" dirty="0"/>
          </a:p>
        </p:txBody>
      </p:sp>
      <p:sp>
        <p:nvSpPr>
          <p:cNvPr id="22" name="Step 3"/>
          <p:cNvSpPr/>
          <p:nvPr/>
        </p:nvSpPr>
        <p:spPr>
          <a:xfrm>
            <a:off x="548640" y="3276600"/>
            <a:ext cx="7223760" cy="678180"/>
          </a:xfrm>
          <a:prstGeom prst="roundRect">
            <a:avLst>
              <a:gd name="adj" fmla="val 18876"/>
            </a:avLst>
          </a:prstGeom>
          <a:solidFill>
            <a:schemeClr val="tx2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685800" y="3414522"/>
            <a:ext cx="402336" cy="402336"/>
          </a:xfrm>
          <a:prstGeom prst="ellipse">
            <a:avLst/>
          </a:prstGeom>
          <a:solidFill>
            <a:schemeClr val="accent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3</a:t>
            </a:r>
            <a:endParaRPr lang="en-US" sz="1500" dirty="0"/>
          </a:p>
        </p:txBody>
      </p:sp>
      <p:sp>
        <p:nvSpPr>
          <p:cNvPr id="24" name="Step text 3"/>
          <p:cNvSpPr txBox="1"/>
          <p:nvPr/>
        </p:nvSpPr>
        <p:spPr>
          <a:xfrm>
            <a:off x="1234440" y="3276600"/>
            <a:ext cx="6400800" cy="678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Put a measuring cylinder under the spout. Lower the stone in gently on a thread.</a:t>
            </a:r>
            <a:endParaRPr lang="en-US" sz="1500" dirty="0"/>
          </a:p>
        </p:txBody>
      </p:sp>
      <p:sp>
        <p:nvSpPr>
          <p:cNvPr id="25" name="Step 4"/>
          <p:cNvSpPr/>
          <p:nvPr/>
        </p:nvSpPr>
        <p:spPr>
          <a:xfrm>
            <a:off x="548640" y="4046220"/>
            <a:ext cx="7223760" cy="678180"/>
          </a:xfrm>
          <a:prstGeom prst="roundRect">
            <a:avLst>
              <a:gd name="adj" fmla="val 18876"/>
            </a:avLst>
          </a:prstGeom>
          <a:solidFill>
            <a:schemeClr val="tx2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685800" y="4184142"/>
            <a:ext cx="402336" cy="402336"/>
          </a:xfrm>
          <a:prstGeom prst="ellipse">
            <a:avLst/>
          </a:prstGeom>
          <a:solidFill>
            <a:schemeClr val="accent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4</a:t>
            </a:r>
            <a:endParaRPr lang="en-US" sz="1500" dirty="0"/>
          </a:p>
        </p:txBody>
      </p:sp>
      <p:sp>
        <p:nvSpPr>
          <p:cNvPr id="27" name="Step text 4"/>
          <p:cNvSpPr txBox="1"/>
          <p:nvPr/>
        </p:nvSpPr>
        <p:spPr>
          <a:xfrm>
            <a:off x="1234440" y="4046220"/>
            <a:ext cx="6400800" cy="678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The volume of water collected = the volume of the stone. Measure its mass.</a:t>
            </a:r>
            <a:endParaRPr lang="en-US" sz="1500" dirty="0"/>
          </a:p>
        </p:txBody>
      </p:sp>
      <p:sp>
        <p:nvSpPr>
          <p:cNvPr id="28" name="Step 5"/>
          <p:cNvSpPr/>
          <p:nvPr/>
        </p:nvSpPr>
        <p:spPr>
          <a:xfrm>
            <a:off x="548640" y="4815840"/>
            <a:ext cx="7223760" cy="678180"/>
          </a:xfrm>
          <a:prstGeom prst="roundRect">
            <a:avLst>
              <a:gd name="adj" fmla="val 18876"/>
            </a:avLst>
          </a:prstGeom>
          <a:solidFill>
            <a:schemeClr val="tx2"/>
          </a:solidFill>
          <a:ln/>
        </p:spPr>
      </p:sp>
      <p:sp>
        <p:nvSpPr>
          <p:cNvPr id="29" name="Text 27"/>
          <p:cNvSpPr txBox="1"/>
          <p:nvPr/>
        </p:nvSpPr>
        <p:spPr>
          <a:xfrm>
            <a:off x="685800" y="4953762"/>
            <a:ext cx="402336" cy="402336"/>
          </a:xfrm>
          <a:prstGeom prst="ellipse">
            <a:avLst/>
          </a:prstGeom>
          <a:solidFill>
            <a:schemeClr val="accent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5</a:t>
            </a:r>
            <a:endParaRPr lang="en-US" sz="1500" dirty="0"/>
          </a:p>
        </p:txBody>
      </p:sp>
      <p:sp>
        <p:nvSpPr>
          <p:cNvPr id="30" name="Step text 5"/>
          <p:cNvSpPr txBox="1"/>
          <p:nvPr/>
        </p:nvSpPr>
        <p:spPr>
          <a:xfrm>
            <a:off x="1234440" y="4815840"/>
            <a:ext cx="6400800" cy="678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Liquid: measure the mass of an empty measuring cylinder, add 50 cm³ of liquid, then measure the mass again.</a:t>
            </a:r>
            <a:endParaRPr lang="en-US" sz="1500" dirty="0"/>
          </a:p>
        </p:txBody>
      </p:sp>
      <p:sp>
        <p:nvSpPr>
          <p:cNvPr id="31" name="Step 6"/>
          <p:cNvSpPr/>
          <p:nvPr/>
        </p:nvSpPr>
        <p:spPr>
          <a:xfrm>
            <a:off x="548640" y="5585460"/>
            <a:ext cx="7223760" cy="678180"/>
          </a:xfrm>
          <a:prstGeom prst="roundRect">
            <a:avLst>
              <a:gd name="adj" fmla="val 18876"/>
            </a:avLst>
          </a:prstGeom>
          <a:solidFill>
            <a:schemeClr val="tx2"/>
          </a:solidFill>
          <a:ln/>
        </p:spPr>
      </p:sp>
      <p:sp>
        <p:nvSpPr>
          <p:cNvPr id="32" name="Text 30"/>
          <p:cNvSpPr txBox="1"/>
          <p:nvPr/>
        </p:nvSpPr>
        <p:spPr>
          <a:xfrm>
            <a:off x="685800" y="5723382"/>
            <a:ext cx="402336" cy="402336"/>
          </a:xfrm>
          <a:prstGeom prst="ellipse">
            <a:avLst/>
          </a:prstGeom>
          <a:solidFill>
            <a:schemeClr val="accent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6</a:t>
            </a:r>
            <a:endParaRPr lang="en-US" sz="1500" dirty="0"/>
          </a:p>
        </p:txBody>
      </p:sp>
      <p:sp>
        <p:nvSpPr>
          <p:cNvPr id="33" name="Step text 6"/>
          <p:cNvSpPr txBox="1"/>
          <p:nvPr/>
        </p:nvSpPr>
        <p:spPr>
          <a:xfrm>
            <a:off x="1234440" y="5585460"/>
            <a:ext cx="6400800" cy="678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Repeat each measurement 3 times, find the means, and calculate density = mass ÷ volume.</a:t>
            </a:r>
            <a:endParaRPr lang="en-US" sz="1500" dirty="0"/>
          </a:p>
        </p:txBody>
      </p:sp>
      <p:sp>
        <p:nvSpPr>
          <p:cNvPr id="34" name="Aim card"/>
          <p:cNvSpPr/>
          <p:nvPr/>
        </p:nvSpPr>
        <p:spPr>
          <a:xfrm>
            <a:off x="8001000" y="1737360"/>
            <a:ext cx="3642055" cy="1188720"/>
          </a:xfrm>
          <a:prstGeom prst="roundRect">
            <a:avLst>
              <a:gd name="adj" fmla="val 10769"/>
            </a:avLst>
          </a:prstGeom>
          <a:solidFill>
            <a:schemeClr val="tx2"/>
          </a:solidFill>
          <a:ln/>
        </p:spPr>
      </p:sp>
      <p:sp>
        <p:nvSpPr>
          <p:cNvPr id="35" name="Text 33"/>
          <p:cNvSpPr txBox="1"/>
          <p:nvPr/>
        </p:nvSpPr>
        <p:spPr>
          <a:xfrm>
            <a:off x="8202168" y="182880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chemeClr val="accent3"/>
                </a:solidFill>
              </a:rPr>
              <a:t>AIM</a:t>
            </a:r>
            <a:endParaRPr lang="en-US" sz="1100" dirty="0"/>
          </a:p>
        </p:txBody>
      </p:sp>
      <p:sp>
        <p:nvSpPr>
          <p:cNvPr id="36" name="Text 34"/>
          <p:cNvSpPr txBox="1"/>
          <p:nvPr/>
        </p:nvSpPr>
        <p:spPr>
          <a:xfrm>
            <a:off x="8202168" y="2084832"/>
            <a:ext cx="327629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bg1"/>
                </a:solidFill>
              </a:rPr>
              <a:t>Find the density of a regular solid, an irregular solid and a liquid.</a:t>
            </a:r>
            <a:endParaRPr lang="en-US" sz="1300" dirty="0"/>
          </a:p>
        </p:txBody>
      </p:sp>
      <p:sp>
        <p:nvSpPr>
          <p:cNvPr id="37" name="Equipment card"/>
          <p:cNvSpPr/>
          <p:nvPr/>
        </p:nvSpPr>
        <p:spPr>
          <a:xfrm>
            <a:off x="8001000" y="3035808"/>
            <a:ext cx="3642055" cy="2057400"/>
          </a:xfrm>
          <a:prstGeom prst="roundRect">
            <a:avLst>
              <a:gd name="adj" fmla="val 6222"/>
            </a:avLst>
          </a:prstGeom>
          <a:solidFill>
            <a:schemeClr val="tx2"/>
          </a:solidFill>
          <a:ln/>
        </p:spPr>
      </p:sp>
      <p:sp>
        <p:nvSpPr>
          <p:cNvPr id="38" name="Text 36"/>
          <p:cNvSpPr txBox="1"/>
          <p:nvPr/>
        </p:nvSpPr>
        <p:spPr>
          <a:xfrm>
            <a:off x="8202168" y="3127248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chemeClr val="accent3"/>
                </a:solidFill>
              </a:rPr>
              <a:t>EQUIPMENT</a:t>
            </a:r>
            <a:endParaRPr lang="en-US" sz="1100" dirty="0"/>
          </a:p>
        </p:txBody>
      </p:sp>
      <p:sp>
        <p:nvSpPr>
          <p:cNvPr id="39" name="Text 37"/>
          <p:cNvSpPr txBox="1"/>
          <p:nvPr/>
        </p:nvSpPr>
        <p:spPr>
          <a:xfrm>
            <a:off x="8202168" y="3401568"/>
            <a:ext cx="3322015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200"/>
              </a:spcAft>
              <a:buSzPct val="100000"/>
              <a:buChar char="•"/>
            </a:pPr>
            <a:r>
              <a:rPr lang="en-US" sz="1300" dirty="0">
                <a:solidFill>
                  <a:schemeClr val="bg1"/>
                </a:solidFill>
              </a:rPr>
              <a:t>Top-pan balance</a:t>
            </a:r>
            <a:endParaRPr lang="en-US" sz="1300" dirty="0"/>
          </a:p>
          <a:p>
            <a:pPr marL="152400" indent="-152400">
              <a:spcAft>
                <a:spcPts val="200"/>
              </a:spcAft>
              <a:buSzPct val="100000"/>
              <a:buChar char="•"/>
            </a:pPr>
            <a:r>
              <a:rPr lang="en-US" sz="1300" dirty="0">
                <a:solidFill>
                  <a:schemeClr val="bg1"/>
                </a:solidFill>
              </a:rPr>
              <a:t>Ruler / Vernier callipers</a:t>
            </a:r>
            <a:endParaRPr lang="en-US" sz="1300" dirty="0"/>
          </a:p>
          <a:p>
            <a:pPr marL="152400" indent="-152400">
              <a:spcAft>
                <a:spcPts val="200"/>
              </a:spcAft>
              <a:buSzPct val="100000"/>
              <a:buChar char="•"/>
            </a:pPr>
            <a:r>
              <a:rPr lang="en-US" sz="1300" dirty="0">
                <a:solidFill>
                  <a:schemeClr val="bg1"/>
                </a:solidFill>
              </a:rPr>
              <a:t>Displacement (eureka) can</a:t>
            </a:r>
            <a:endParaRPr lang="en-US" sz="1300" dirty="0"/>
          </a:p>
          <a:p>
            <a:pPr marL="152400" indent="-152400">
              <a:spcAft>
                <a:spcPts val="200"/>
              </a:spcAft>
              <a:buSzPct val="100000"/>
              <a:buChar char="•"/>
            </a:pPr>
            <a:r>
              <a:rPr lang="en-US" sz="1300" dirty="0">
                <a:solidFill>
                  <a:schemeClr val="bg1"/>
                </a:solidFill>
              </a:rPr>
              <a:t>Measuring cylinder</a:t>
            </a:r>
            <a:endParaRPr lang="en-US" sz="1300" dirty="0"/>
          </a:p>
          <a:p>
            <a:pPr marL="152400" indent="-152400">
              <a:spcAft>
                <a:spcPts val="200"/>
              </a:spcAft>
              <a:buSzPct val="100000"/>
              <a:buChar char="•"/>
            </a:pPr>
            <a:r>
              <a:rPr lang="en-US" sz="1300" dirty="0">
                <a:solidFill>
                  <a:schemeClr val="bg1"/>
                </a:solidFill>
              </a:rPr>
              <a:t>Regular block, irregular stone</a:t>
            </a:r>
            <a:endParaRPr lang="en-US" sz="1300" dirty="0"/>
          </a:p>
          <a:p>
            <a:pPr marL="152400" indent="-152400">
              <a:spcAft>
                <a:spcPts val="200"/>
              </a:spcAft>
              <a:buSzPct val="100000"/>
              <a:buChar char="•"/>
            </a:pPr>
            <a:r>
              <a:rPr lang="en-US" sz="1300" dirty="0">
                <a:solidFill>
                  <a:schemeClr val="bg1"/>
                </a:solidFill>
              </a:rPr>
              <a:t>Water (liquid)</a:t>
            </a:r>
            <a:endParaRPr lang="en-US" sz="1300" dirty="0"/>
          </a:p>
        </p:txBody>
      </p:sp>
      <p:sp>
        <p:nvSpPr>
          <p:cNvPr id="40" name="Key equation card"/>
          <p:cNvSpPr/>
          <p:nvPr/>
        </p:nvSpPr>
        <p:spPr>
          <a:xfrm>
            <a:off x="8001000" y="5202936"/>
            <a:ext cx="3642055" cy="1060704"/>
          </a:xfrm>
          <a:prstGeom prst="roundRect">
            <a:avLst>
              <a:gd name="adj" fmla="val 12069"/>
            </a:avLst>
          </a:prstGeom>
          <a:solidFill>
            <a:schemeClr val="accent3"/>
          </a:solidFill>
          <a:ln/>
        </p:spPr>
      </p:sp>
      <p:sp>
        <p:nvSpPr>
          <p:cNvPr id="41" name="Text 39"/>
          <p:cNvSpPr txBox="1"/>
          <p:nvPr/>
        </p:nvSpPr>
        <p:spPr>
          <a:xfrm>
            <a:off x="8202168" y="5276088"/>
            <a:ext cx="1828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chemeClr val="tx1"/>
                </a:solidFill>
              </a:rPr>
              <a:t>KEY IDEA</a:t>
            </a:r>
            <a:endParaRPr lang="en-US" sz="1000" dirty="0"/>
          </a:p>
        </p:txBody>
      </p:sp>
      <p:sp>
        <p:nvSpPr>
          <p:cNvPr id="42" name="Text 40"/>
          <p:cNvSpPr txBox="1"/>
          <p:nvPr/>
        </p:nvSpPr>
        <p:spPr>
          <a:xfrm>
            <a:off x="8202168" y="5513832"/>
            <a:ext cx="3276295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ρ = m ÷ V</a:t>
            </a:r>
            <a:endParaRPr lang="en-US" sz="2000" dirty="0"/>
          </a:p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density = mass ÷ volume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4465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B4BED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868680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accent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 ·  Density: </a:t>
            </a:r>
            <a:pPr algn="l" indent="0" marL="0">
              <a:buNone/>
            </a:pPr>
            <a:r>
              <a:rPr lang="en-US" sz="28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Sample results</a:t>
            </a:r>
            <a:endParaRPr lang="en-US" sz="2800" dirty="0"/>
          </a:p>
        </p:txBody>
      </p:sp>
      <p:sp>
        <p:nvSpPr>
          <p:cNvPr id="3" name="Label: PHYSICS RP5"/>
          <p:cNvSpPr txBox="1"/>
          <p:nvPr/>
        </p:nvSpPr>
        <p:spPr>
          <a:xfrm>
            <a:off x="548640" y="384048"/>
            <a:ext cx="1737360" cy="347472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PHYSICS RP5</a:t>
            </a:r>
            <a:endParaRPr lang="en-US" sz="1100" dirty="0"/>
          </a:p>
        </p:txBody>
      </p:sp>
      <p:sp>
        <p:nvSpPr>
          <p:cNvPr id="4" name="Label: COMBINED SCIENCE RP17"/>
          <p:cNvSpPr txBox="1"/>
          <p:nvPr/>
        </p:nvSpPr>
        <p:spPr>
          <a:xfrm>
            <a:off x="2377440" y="384048"/>
            <a:ext cx="2880360" cy="347472"/>
          </a:xfrm>
          <a:prstGeom prst="roundRect">
            <a:avLst>
              <a:gd name="adj" fmla="val 50000"/>
            </a:avLst>
          </a:prstGeom>
          <a:solidFill>
            <a:srgbClr val="0D1321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1"/>
                </a:solidFill>
              </a:rPr>
              <a:t>COMBINED SCIENCE RP17</a:t>
            </a:r>
            <a:endParaRPr lang="en-US" sz="1100" dirty="0"/>
          </a:p>
        </p:txBody>
      </p:sp>
      <p:sp>
        <p:nvSpPr>
          <p:cNvPr id="5" name="Label: PAPER 1"/>
          <p:cNvSpPr txBox="1"/>
          <p:nvPr/>
        </p:nvSpPr>
        <p:spPr>
          <a:xfrm>
            <a:off x="5349240" y="384048"/>
            <a:ext cx="1097280" cy="347472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2"/>
                </a:solidFill>
              </a:rPr>
              <a:t>PAPER 1</a:t>
            </a:r>
            <a:endParaRPr lang="en-US" sz="1100" dirty="0"/>
          </a:p>
        </p:txBody>
      </p:sp>
      <p:sp>
        <p:nvSpPr>
          <p:cNvPr id="6" name="Button: ☰  ALL PRACTICALS"/>
          <p:cNvSpPr txBox="1"/>
          <p:nvPr/>
        </p:nvSpPr>
        <p:spPr>
          <a:xfrm>
            <a:off x="9601200" y="384048"/>
            <a:ext cx="2039112" cy="411480"/>
          </a:xfrm>
          <a:prstGeom prst="roundRect">
            <a:avLst>
              <a:gd name="adj" fmla="val 26667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☰  ALL PRACTICALS</a:t>
            </a:r>
            <a:endParaRPr lang="en-US" sz="1200" dirty="0"/>
          </a:p>
        </p:txBody>
      </p:sp>
      <p:sp>
        <p:nvSpPr>
          <p:cNvPr id="7" name="Link: ☰  ALL PRACTICALS">
            <a:hlinkClick r:id="rId1" tooltip="☰  ALL PRACTICALS" action="ppaction://hlinksldjump"/>
          </p:cNvPr>
          <p:cNvSpPr/>
          <p:nvPr/>
        </p:nvSpPr>
        <p:spPr>
          <a:xfrm>
            <a:off x="9601200" y="384048"/>
            <a:ext cx="2039112" cy="41148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8" name="Tab 1  METHOD"/>
          <p:cNvSpPr txBox="1"/>
          <p:nvPr/>
        </p:nvSpPr>
        <p:spPr>
          <a:xfrm>
            <a:off x="548640" y="6400800"/>
            <a:ext cx="1664208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1  METHOD</a:t>
            </a:r>
            <a:endParaRPr lang="en-US" sz="1000" dirty="0"/>
          </a:p>
        </p:txBody>
      </p:sp>
      <p:sp>
        <p:nvSpPr>
          <p:cNvPr id="9" name="Link: 1  METHOD">
            <a:hlinkClick r:id="rId2" tooltip="1  METHOD" action="ppaction://hlinksldjump"/>
          </p:cNvPr>
          <p:cNvSpPr/>
          <p:nvPr/>
        </p:nvSpPr>
        <p:spPr>
          <a:xfrm>
            <a:off x="548640" y="6400800"/>
            <a:ext cx="166420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0" name="Tab 2  RESULTS"/>
          <p:cNvSpPr txBox="1"/>
          <p:nvPr/>
        </p:nvSpPr>
        <p:spPr>
          <a:xfrm>
            <a:off x="2331720" y="6400800"/>
            <a:ext cx="1664208" cy="292608"/>
          </a:xfrm>
          <a:prstGeom prst="roundRect">
            <a:avLst>
              <a:gd name="adj" fmla="val 50000"/>
            </a:avLst>
          </a:prstGeom>
          <a:solidFill>
            <a:srgbClr val="FF4F8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D1321"/>
                </a:solidFill>
              </a:rPr>
              <a:t>2  RESULTS</a:t>
            </a:r>
            <a:endParaRPr lang="en-US" sz="1000" dirty="0"/>
          </a:p>
        </p:txBody>
      </p:sp>
      <p:sp>
        <p:nvSpPr>
          <p:cNvPr id="11" name="Link: 2  RESULTS">
            <a:hlinkClick r:id="rId3" tooltip="2  RESULTS" action="ppaction://hlinksldjump"/>
          </p:cNvPr>
          <p:cNvSpPr/>
          <p:nvPr/>
        </p:nvSpPr>
        <p:spPr>
          <a:xfrm>
            <a:off x="2331720" y="6400800"/>
            <a:ext cx="166420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2" name="Tab 3  WORKING SCI."/>
          <p:cNvSpPr txBox="1"/>
          <p:nvPr/>
        </p:nvSpPr>
        <p:spPr>
          <a:xfrm>
            <a:off x="4114800" y="6400800"/>
            <a:ext cx="1664208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3  WORKING SCI.</a:t>
            </a:r>
            <a:endParaRPr lang="en-US" sz="1000" dirty="0"/>
          </a:p>
        </p:txBody>
      </p:sp>
      <p:sp>
        <p:nvSpPr>
          <p:cNvPr id="13" name="Link: 3  WORKING SCI.">
            <a:hlinkClick r:id="rId4" tooltip="3  WORKING SCI." action="ppaction://hlinksldjump"/>
          </p:cNvPr>
          <p:cNvSpPr/>
          <p:nvPr/>
        </p:nvSpPr>
        <p:spPr>
          <a:xfrm>
            <a:off x="4114800" y="6400800"/>
            <a:ext cx="166420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4" name="Tab 4  CONCLUSION"/>
          <p:cNvSpPr txBox="1"/>
          <p:nvPr/>
        </p:nvSpPr>
        <p:spPr>
          <a:xfrm>
            <a:off x="5897880" y="6400800"/>
            <a:ext cx="1664208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4  CONCLUSION</a:t>
            </a:r>
            <a:endParaRPr lang="en-US" sz="1000" dirty="0"/>
          </a:p>
        </p:txBody>
      </p:sp>
      <p:sp>
        <p:nvSpPr>
          <p:cNvPr id="15" name="Link: 4  CONCLUSION">
            <a:hlinkClick r:id="rId5" tooltip="4  CONCLUSION" action="ppaction://hlinksldjump"/>
          </p:cNvPr>
          <p:cNvSpPr/>
          <p:nvPr/>
        </p:nvSpPr>
        <p:spPr>
          <a:xfrm>
            <a:off x="5897880" y="6400800"/>
            <a:ext cx="166420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graphicFrame>
        <p:nvGraphicFramePr>
          <p:cNvPr id="22" name="Results table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737360"/>
          <a:ext cx="7223760" cy="914400"/>
        </p:xfrm>
        <a:graphic>
          <a:graphicData uri="http://schemas.openxmlformats.org/drawingml/2006/table">
            <a:tbl>
              <a:tblPr/>
              <a:tblGrid>
                <a:gridCol w="2514600"/>
                <a:gridCol w="1177290"/>
                <a:gridCol w="1177290"/>
                <a:gridCol w="1177290"/>
                <a:gridCol w="1177290"/>
              </a:tblGrid>
              <a:tr h="4572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0D1321"/>
                          </a:solidFill>
                        </a:rPr>
                        <a:t>Measurement</a:t>
                      </a:r>
                      <a:endParaRPr lang="en-US" sz="12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4F8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0D1321"/>
                          </a:solidFill>
                        </a:rPr>
                        <a:t>Trial 1</a:t>
                      </a:r>
                      <a:endParaRPr lang="en-US" sz="12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4F8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0D1321"/>
                          </a:solidFill>
                        </a:rPr>
                        <a:t>Trial 2</a:t>
                      </a:r>
                      <a:endParaRPr lang="en-US" sz="12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4F8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0D1321"/>
                          </a:solidFill>
                        </a:rPr>
                        <a:t>Trial 3</a:t>
                      </a:r>
                      <a:endParaRPr lang="en-US" sz="12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4F8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0D1321"/>
                          </a:solidFill>
                        </a:rPr>
                        <a:t>Mean</a:t>
                      </a:r>
                      <a:endParaRPr lang="en-US" sz="12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4F8B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B4BED3"/>
                          </a:solidFill>
                        </a:rPr>
                        <a:t>Block mass (g)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74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B4BED3"/>
                          </a:solidFill>
                        </a:rPr>
                        <a:t>81.2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74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B4BED3"/>
                          </a:solidFill>
                        </a:rPr>
                        <a:t>81.0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74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B4BED3"/>
                          </a:solidFill>
                        </a:rPr>
                        <a:t>81.1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74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81.1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742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B4BED3"/>
                          </a:solidFill>
                        </a:rPr>
                        <a:t>Block volume (cm³)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32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B4BED3"/>
                          </a:solidFill>
                        </a:rPr>
                        <a:t>30.0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32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B4BED3"/>
                          </a:solidFill>
                        </a:rPr>
                        <a:t>30.0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32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B4BED3"/>
                          </a:solidFill>
                        </a:rPr>
                        <a:t>30.0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32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30.0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321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B4BED3"/>
                          </a:solidFill>
                        </a:rPr>
                        <a:t>Stone mass (g)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74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B4BED3"/>
                          </a:solidFill>
                        </a:rPr>
                        <a:t>47.6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74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B4BED3"/>
                          </a:solidFill>
                        </a:rPr>
                        <a:t>47.6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74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B4BED3"/>
                          </a:solidFill>
                        </a:rPr>
                        <a:t>47.6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74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47.6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742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B4BED3"/>
                          </a:solidFill>
                        </a:rPr>
                        <a:t>Stone volume (cm³)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32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B4BED3"/>
                          </a:solidFill>
                        </a:rPr>
                        <a:t>18.5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32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B4BED3"/>
                          </a:solidFill>
                        </a:rPr>
                        <a:t>18.0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32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B4BED3"/>
                          </a:solidFill>
                        </a:rPr>
                        <a:t>18.5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32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18.3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321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B4BED3"/>
                          </a:solidFill>
                        </a:rPr>
                        <a:t>Water mass (g) in 50 cm³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74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B4BED3"/>
                          </a:solidFill>
                        </a:rPr>
                        <a:t>49.8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74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B4BED3"/>
                          </a:solidFill>
                        </a:rPr>
                        <a:t>50.2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74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B4BED3"/>
                          </a:solidFill>
                        </a:rPr>
                        <a:t>50.0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74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50.0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742"/>
                    </a:solidFill>
                  </a:tcPr>
                </a:tc>
              </a:tr>
            </a:tbl>
          </a:graphicData>
        </a:graphic>
      </p:graphicFrame>
      <p:sp>
        <p:nvSpPr>
          <p:cNvPr id="17" name="Repeats note"/>
          <p:cNvSpPr/>
          <p:nvPr/>
        </p:nvSpPr>
        <p:spPr>
          <a:xfrm>
            <a:off x="548640" y="4645152"/>
            <a:ext cx="7223760" cy="1234440"/>
          </a:xfrm>
          <a:prstGeom prst="roundRect">
            <a:avLst>
              <a:gd name="adj" fmla="val 10370"/>
            </a:avLst>
          </a:prstGeom>
          <a:solidFill>
            <a:schemeClr val="tx2"/>
          </a:solidFill>
          <a:ln/>
        </p:spPr>
      </p:sp>
      <p:sp>
        <p:nvSpPr>
          <p:cNvPr id="18" name="Repeats circle"/>
          <p:cNvSpPr/>
          <p:nvPr/>
        </p:nvSpPr>
        <p:spPr>
          <a:xfrm>
            <a:off x="713232" y="5033772"/>
            <a:ext cx="457200" cy="457200"/>
          </a:xfrm>
          <a:prstGeom prst="ellipse">
            <a:avLst/>
          </a:prstGeom>
          <a:solidFill>
            <a:schemeClr val="accent5"/>
          </a:solidFill>
          <a:ln/>
        </p:spPr>
      </p:sp>
      <p:pic>
        <p:nvPicPr>
          <p:cNvPr id="19" name="Repeats 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7532" y="5148072"/>
            <a:ext cx="228600" cy="228600"/>
          </a:xfrm>
          <a:prstGeom prst="rect">
            <a:avLst/>
          </a:prstGeom>
        </p:spPr>
      </p:pic>
      <p:sp>
        <p:nvSpPr>
          <p:cNvPr id="20" name="Text 16"/>
          <p:cNvSpPr txBox="1"/>
          <p:nvPr/>
        </p:nvSpPr>
        <p:spPr>
          <a:xfrm>
            <a:off x="1325880" y="4700016"/>
            <a:ext cx="6263640" cy="11247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chemeClr val="accent5"/>
                </a:solidFill>
              </a:rPr>
              <a:t>REPEATS &amp; ANOMALIES   </a:t>
            </a:r>
            <a:endParaRPr lang="en-US" sz="1000" dirty="0"/>
          </a:p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The block measured 5.0 cm × 3.0 cm × 2.0 cm = 30.0 cm³.</a:t>
            </a:r>
            <a:endParaRPr lang="en-US" sz="1000" dirty="0"/>
          </a:p>
        </p:txBody>
      </p:sp>
      <p:sp>
        <p:nvSpPr>
          <p:cNvPr id="21" name="Calculation card"/>
          <p:cNvSpPr/>
          <p:nvPr/>
        </p:nvSpPr>
        <p:spPr>
          <a:xfrm>
            <a:off x="8001000" y="1737360"/>
            <a:ext cx="3642055" cy="4526280"/>
          </a:xfrm>
          <a:prstGeom prst="roundRect">
            <a:avLst>
              <a:gd name="adj" fmla="val 3515"/>
            </a:avLst>
          </a:prstGeom>
          <a:solidFill>
            <a:schemeClr val="tx2"/>
          </a:solidFill>
          <a:ln/>
        </p:spPr>
      </p:sp>
      <p:sp>
        <p:nvSpPr>
          <p:cNvPr id="22" name="Text 18"/>
          <p:cNvSpPr txBox="1"/>
          <p:nvPr/>
        </p:nvSpPr>
        <p:spPr>
          <a:xfrm>
            <a:off x="8229600" y="187452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chemeClr val="accent3"/>
                </a:solidFill>
              </a:rPr>
              <a:t>CALCULATIONS</a:t>
            </a:r>
            <a:endParaRPr lang="en-US" sz="1100" dirty="0"/>
          </a:p>
        </p:txBody>
      </p:sp>
      <p:sp>
        <p:nvSpPr>
          <p:cNvPr id="23" name="Calculation"/>
          <p:cNvSpPr txBox="1"/>
          <p:nvPr/>
        </p:nvSpPr>
        <p:spPr>
          <a:xfrm>
            <a:off x="8229600" y="2286000"/>
            <a:ext cx="3184855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000"/>
              </a:spcAft>
              <a:buNone/>
            </a:pPr>
            <a:r>
              <a:rPr lang="en-US" sz="1700" dirty="0">
                <a:solidFill>
                  <a:schemeClr val="bg2"/>
                </a:solidFill>
              </a:rPr>
              <a:t>Block: 81.1 ÷ 30.0 = </a:t>
            </a:r>
            <a:pPr indent="0" marL="0">
              <a:spcAft>
                <a:spcPts val="1000"/>
              </a:spcAft>
              <a:buNone/>
            </a:pPr>
            <a:r>
              <a:rPr lang="en-US" sz="1700" b="1" dirty="0">
                <a:solidFill>
                  <a:schemeClr val="bg1"/>
                </a:solidFill>
              </a:rPr>
              <a:t>2.70 g/cm³</a:t>
            </a:r>
            <a:endParaRPr lang="en-US" sz="17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1700" dirty="0">
                <a:solidFill>
                  <a:schemeClr val="bg2"/>
                </a:solidFill>
              </a:rPr>
              <a:t>Stone: 47.6 ÷ 18.3 = </a:t>
            </a:r>
            <a:pPr indent="0" marL="0">
              <a:spcAft>
                <a:spcPts val="1000"/>
              </a:spcAft>
              <a:buNone/>
            </a:pPr>
            <a:r>
              <a:rPr lang="en-US" sz="1700" b="1" dirty="0">
                <a:solidFill>
                  <a:schemeClr val="bg1"/>
                </a:solidFill>
              </a:rPr>
              <a:t>2.60 g/cm³</a:t>
            </a:r>
            <a:endParaRPr lang="en-US" sz="17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1700" dirty="0">
                <a:solidFill>
                  <a:schemeClr val="bg2"/>
                </a:solidFill>
              </a:rPr>
              <a:t>Water: 50.0 ÷ 50.0 = </a:t>
            </a:r>
            <a:pPr indent="0" marL="0">
              <a:spcAft>
                <a:spcPts val="1000"/>
              </a:spcAft>
              <a:buNone/>
            </a:pPr>
            <a:r>
              <a:rPr lang="en-US" sz="1700" b="1" dirty="0">
                <a:solidFill>
                  <a:schemeClr val="bg1"/>
                </a:solidFill>
              </a:rPr>
              <a:t>1.00 g/cm³</a:t>
            </a:r>
            <a:endParaRPr lang="en-US" sz="17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1700" dirty="0">
                <a:solidFill>
                  <a:schemeClr val="bg2"/>
                </a:solidFill>
              </a:rPr>
              <a:t>(× 1000 for kg/m³: 2700 kg/m³)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4465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B4BED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868680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accent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 ·  Density: </a:t>
            </a:r>
            <a:pPr algn="l" indent="0" marL="0">
              <a:buNone/>
            </a:pPr>
            <a:r>
              <a:rPr lang="en-US" sz="28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Working scientifically</a:t>
            </a:r>
            <a:endParaRPr lang="en-US" sz="2800" dirty="0"/>
          </a:p>
        </p:txBody>
      </p:sp>
      <p:sp>
        <p:nvSpPr>
          <p:cNvPr id="3" name="Label: PHYSICS RP5"/>
          <p:cNvSpPr txBox="1"/>
          <p:nvPr/>
        </p:nvSpPr>
        <p:spPr>
          <a:xfrm>
            <a:off x="548640" y="384048"/>
            <a:ext cx="1737360" cy="347472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PHYSICS RP5</a:t>
            </a:r>
            <a:endParaRPr lang="en-US" sz="1100" dirty="0"/>
          </a:p>
        </p:txBody>
      </p:sp>
      <p:sp>
        <p:nvSpPr>
          <p:cNvPr id="4" name="Label: COMBINED SCIENCE RP17"/>
          <p:cNvSpPr txBox="1"/>
          <p:nvPr/>
        </p:nvSpPr>
        <p:spPr>
          <a:xfrm>
            <a:off x="2377440" y="384048"/>
            <a:ext cx="2880360" cy="347472"/>
          </a:xfrm>
          <a:prstGeom prst="roundRect">
            <a:avLst>
              <a:gd name="adj" fmla="val 50000"/>
            </a:avLst>
          </a:prstGeom>
          <a:solidFill>
            <a:srgbClr val="0D1321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1"/>
                </a:solidFill>
              </a:rPr>
              <a:t>COMBINED SCIENCE RP17</a:t>
            </a:r>
            <a:endParaRPr lang="en-US" sz="1100" dirty="0"/>
          </a:p>
        </p:txBody>
      </p:sp>
      <p:sp>
        <p:nvSpPr>
          <p:cNvPr id="5" name="Label: PAPER 1"/>
          <p:cNvSpPr txBox="1"/>
          <p:nvPr/>
        </p:nvSpPr>
        <p:spPr>
          <a:xfrm>
            <a:off x="5349240" y="384048"/>
            <a:ext cx="1097280" cy="347472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2"/>
                </a:solidFill>
              </a:rPr>
              <a:t>PAPER 1</a:t>
            </a:r>
            <a:endParaRPr lang="en-US" sz="1100" dirty="0"/>
          </a:p>
        </p:txBody>
      </p:sp>
      <p:sp>
        <p:nvSpPr>
          <p:cNvPr id="6" name="Button: ☰  ALL PRACTICALS"/>
          <p:cNvSpPr txBox="1"/>
          <p:nvPr/>
        </p:nvSpPr>
        <p:spPr>
          <a:xfrm>
            <a:off x="9601200" y="384048"/>
            <a:ext cx="2039112" cy="411480"/>
          </a:xfrm>
          <a:prstGeom prst="roundRect">
            <a:avLst>
              <a:gd name="adj" fmla="val 26667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☰  ALL PRACTICALS</a:t>
            </a:r>
            <a:endParaRPr lang="en-US" sz="1200" dirty="0"/>
          </a:p>
        </p:txBody>
      </p:sp>
      <p:sp>
        <p:nvSpPr>
          <p:cNvPr id="7" name="Link: ☰  ALL PRACTICALS">
            <a:hlinkClick r:id="rId1" tooltip="☰  ALL PRACTICALS" action="ppaction://hlinksldjump"/>
          </p:cNvPr>
          <p:cNvSpPr/>
          <p:nvPr/>
        </p:nvSpPr>
        <p:spPr>
          <a:xfrm>
            <a:off x="9601200" y="384048"/>
            <a:ext cx="2039112" cy="41148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8" name="Tab 1  METHOD"/>
          <p:cNvSpPr txBox="1"/>
          <p:nvPr/>
        </p:nvSpPr>
        <p:spPr>
          <a:xfrm>
            <a:off x="548640" y="6400800"/>
            <a:ext cx="1664208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1  METHOD</a:t>
            </a:r>
            <a:endParaRPr lang="en-US" sz="1000" dirty="0"/>
          </a:p>
        </p:txBody>
      </p:sp>
      <p:sp>
        <p:nvSpPr>
          <p:cNvPr id="9" name="Link: 1  METHOD">
            <a:hlinkClick r:id="rId2" tooltip="1  METHOD" action="ppaction://hlinksldjump"/>
          </p:cNvPr>
          <p:cNvSpPr/>
          <p:nvPr/>
        </p:nvSpPr>
        <p:spPr>
          <a:xfrm>
            <a:off x="548640" y="6400800"/>
            <a:ext cx="166420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0" name="Tab 2  RESULTS"/>
          <p:cNvSpPr txBox="1"/>
          <p:nvPr/>
        </p:nvSpPr>
        <p:spPr>
          <a:xfrm>
            <a:off x="2331720" y="6400800"/>
            <a:ext cx="1664208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2  RESULTS</a:t>
            </a:r>
            <a:endParaRPr lang="en-US" sz="1000" dirty="0"/>
          </a:p>
        </p:txBody>
      </p:sp>
      <p:sp>
        <p:nvSpPr>
          <p:cNvPr id="11" name="Link: 2  RESULTS">
            <a:hlinkClick r:id="rId3" tooltip="2  RESULTS" action="ppaction://hlinksldjump"/>
          </p:cNvPr>
          <p:cNvSpPr/>
          <p:nvPr/>
        </p:nvSpPr>
        <p:spPr>
          <a:xfrm>
            <a:off x="2331720" y="6400800"/>
            <a:ext cx="166420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2" name="Tab 3  WORKING SCI."/>
          <p:cNvSpPr txBox="1"/>
          <p:nvPr/>
        </p:nvSpPr>
        <p:spPr>
          <a:xfrm>
            <a:off x="4114800" y="6400800"/>
            <a:ext cx="1664208" cy="292608"/>
          </a:xfrm>
          <a:prstGeom prst="roundRect">
            <a:avLst>
              <a:gd name="adj" fmla="val 50000"/>
            </a:avLst>
          </a:prstGeom>
          <a:solidFill>
            <a:srgbClr val="FF4F8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D1321"/>
                </a:solidFill>
              </a:rPr>
              <a:t>3  WORKING SCI.</a:t>
            </a:r>
            <a:endParaRPr lang="en-US" sz="1000" dirty="0"/>
          </a:p>
        </p:txBody>
      </p:sp>
      <p:sp>
        <p:nvSpPr>
          <p:cNvPr id="13" name="Link: 3  WORKING SCI.">
            <a:hlinkClick r:id="rId4" tooltip="3  WORKING SCI." action="ppaction://hlinksldjump"/>
          </p:cNvPr>
          <p:cNvSpPr/>
          <p:nvPr/>
        </p:nvSpPr>
        <p:spPr>
          <a:xfrm>
            <a:off x="4114800" y="6400800"/>
            <a:ext cx="166420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4" name="Tab 4  CONCLUSION"/>
          <p:cNvSpPr txBox="1"/>
          <p:nvPr/>
        </p:nvSpPr>
        <p:spPr>
          <a:xfrm>
            <a:off x="5897880" y="6400800"/>
            <a:ext cx="1664208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4  CONCLUSION</a:t>
            </a:r>
            <a:endParaRPr lang="en-US" sz="1000" dirty="0"/>
          </a:p>
        </p:txBody>
      </p:sp>
      <p:sp>
        <p:nvSpPr>
          <p:cNvPr id="15" name="Link: 4  CONCLUSION">
            <a:hlinkClick r:id="rId5" tooltip="4  CONCLUSION" action="ppaction://hlinksldjump"/>
          </p:cNvPr>
          <p:cNvSpPr/>
          <p:nvPr/>
        </p:nvSpPr>
        <p:spPr>
          <a:xfrm>
            <a:off x="5897880" y="6400800"/>
            <a:ext cx="166420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6" name="INDEPENDENT VARIABLE card"/>
          <p:cNvSpPr/>
          <p:nvPr/>
        </p:nvSpPr>
        <p:spPr>
          <a:xfrm>
            <a:off x="548640" y="1737360"/>
            <a:ext cx="3545738" cy="2148840"/>
          </a:xfrm>
          <a:prstGeom prst="roundRect">
            <a:avLst>
              <a:gd name="adj" fmla="val 5957"/>
            </a:avLst>
          </a:prstGeom>
          <a:solidFill>
            <a:schemeClr val="tx2"/>
          </a:solidFill>
          <a:ln/>
        </p:spPr>
      </p:sp>
      <p:sp>
        <p:nvSpPr>
          <p:cNvPr id="17" name="INDEPENDENT VARIABLE circle"/>
          <p:cNvSpPr/>
          <p:nvPr/>
        </p:nvSpPr>
        <p:spPr>
          <a:xfrm>
            <a:off x="731520" y="1920240"/>
            <a:ext cx="548640" cy="548640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18" name="INDEPENDENT VARIABLE 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8680" y="2057400"/>
            <a:ext cx="274320" cy="274320"/>
          </a:xfrm>
          <a:prstGeom prst="rect">
            <a:avLst/>
          </a:prstGeom>
        </p:spPr>
      </p:pic>
      <p:sp>
        <p:nvSpPr>
          <p:cNvPr id="19" name="Text 16"/>
          <p:cNvSpPr txBox="1"/>
          <p:nvPr/>
        </p:nvSpPr>
        <p:spPr>
          <a:xfrm>
            <a:off x="1417320" y="1901952"/>
            <a:ext cx="253989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3"/>
                </a:solidFill>
              </a:rPr>
              <a:t>INDEPENDENT VARIABLE</a:t>
            </a:r>
            <a:endParaRPr lang="en-US" sz="1300" dirty="0"/>
          </a:p>
        </p:txBody>
      </p:sp>
      <p:sp>
        <p:nvSpPr>
          <p:cNvPr id="20" name="Text 17"/>
          <p:cNvSpPr txBox="1"/>
          <p:nvPr/>
        </p:nvSpPr>
        <p:spPr>
          <a:xfrm>
            <a:off x="1417320" y="2194560"/>
            <a:ext cx="253989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chemeClr val="bg2"/>
                </a:solidFill>
              </a:rPr>
              <a:t>What you change</a:t>
            </a:r>
            <a:endParaRPr lang="en-US" sz="1100" dirty="0"/>
          </a:p>
        </p:txBody>
      </p:sp>
      <p:sp>
        <p:nvSpPr>
          <p:cNvPr id="21" name="INDEPENDENT VARIABLE text"/>
          <p:cNvSpPr txBox="1"/>
          <p:nvPr/>
        </p:nvSpPr>
        <p:spPr>
          <a:xfrm>
            <a:off x="749808" y="2606040"/>
            <a:ext cx="3143402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bg1"/>
                </a:solidFill>
              </a:rPr>
              <a:t>Type of object / liquid</a:t>
            </a:r>
            <a:endParaRPr lang="en-US" sz="1900" dirty="0"/>
          </a:p>
        </p:txBody>
      </p:sp>
      <p:sp>
        <p:nvSpPr>
          <p:cNvPr id="22" name="DEPENDENT VARIABLE card"/>
          <p:cNvSpPr/>
          <p:nvPr/>
        </p:nvSpPr>
        <p:spPr>
          <a:xfrm>
            <a:off x="4322978" y="1737360"/>
            <a:ext cx="3545738" cy="2148840"/>
          </a:xfrm>
          <a:prstGeom prst="roundRect">
            <a:avLst>
              <a:gd name="adj" fmla="val 5957"/>
            </a:avLst>
          </a:prstGeom>
          <a:solidFill>
            <a:schemeClr val="tx2"/>
          </a:solidFill>
          <a:ln/>
        </p:spPr>
      </p:sp>
      <p:sp>
        <p:nvSpPr>
          <p:cNvPr id="23" name="DEPENDENT VARIABLE circle"/>
          <p:cNvSpPr/>
          <p:nvPr/>
        </p:nvSpPr>
        <p:spPr>
          <a:xfrm>
            <a:off x="4505858" y="1920240"/>
            <a:ext cx="548640" cy="548640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24" name="DEPENDENT VARIABLE 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43018" y="2057400"/>
            <a:ext cx="274320" cy="274320"/>
          </a:xfrm>
          <a:prstGeom prst="rect">
            <a:avLst/>
          </a:prstGeom>
        </p:spPr>
      </p:pic>
      <p:sp>
        <p:nvSpPr>
          <p:cNvPr id="25" name="Text 21"/>
          <p:cNvSpPr txBox="1"/>
          <p:nvPr/>
        </p:nvSpPr>
        <p:spPr>
          <a:xfrm>
            <a:off x="5191658" y="1901952"/>
            <a:ext cx="253989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3"/>
                </a:solidFill>
              </a:rPr>
              <a:t>DEPENDENT VARIABLE</a:t>
            </a:r>
            <a:endParaRPr lang="en-US" sz="1300" dirty="0"/>
          </a:p>
        </p:txBody>
      </p:sp>
      <p:sp>
        <p:nvSpPr>
          <p:cNvPr id="26" name="Text 22"/>
          <p:cNvSpPr txBox="1"/>
          <p:nvPr/>
        </p:nvSpPr>
        <p:spPr>
          <a:xfrm>
            <a:off x="5191658" y="2194560"/>
            <a:ext cx="253989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chemeClr val="bg2"/>
                </a:solidFill>
              </a:rPr>
              <a:t>What you measure</a:t>
            </a:r>
            <a:endParaRPr lang="en-US" sz="1100" dirty="0"/>
          </a:p>
        </p:txBody>
      </p:sp>
      <p:sp>
        <p:nvSpPr>
          <p:cNvPr id="27" name="DEPENDENT VARIABLE text"/>
          <p:cNvSpPr txBox="1"/>
          <p:nvPr/>
        </p:nvSpPr>
        <p:spPr>
          <a:xfrm>
            <a:off x="4524146" y="2606040"/>
            <a:ext cx="3143402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bg1"/>
                </a:solidFill>
              </a:rPr>
              <a:t>Mass and volume (to calculate density)</a:t>
            </a:r>
            <a:endParaRPr lang="en-US" sz="1900" dirty="0"/>
          </a:p>
        </p:txBody>
      </p:sp>
      <p:sp>
        <p:nvSpPr>
          <p:cNvPr id="28" name="CONTROL VARIABLES card"/>
          <p:cNvSpPr/>
          <p:nvPr/>
        </p:nvSpPr>
        <p:spPr>
          <a:xfrm>
            <a:off x="8097317" y="1737360"/>
            <a:ext cx="3545738" cy="2148840"/>
          </a:xfrm>
          <a:prstGeom prst="roundRect">
            <a:avLst>
              <a:gd name="adj" fmla="val 5957"/>
            </a:avLst>
          </a:prstGeom>
          <a:solidFill>
            <a:schemeClr val="tx2"/>
          </a:solidFill>
          <a:ln/>
        </p:spPr>
      </p:sp>
      <p:sp>
        <p:nvSpPr>
          <p:cNvPr id="29" name="CONTROL VARIABLES circle"/>
          <p:cNvSpPr/>
          <p:nvPr/>
        </p:nvSpPr>
        <p:spPr>
          <a:xfrm>
            <a:off x="8280197" y="1920240"/>
            <a:ext cx="548640" cy="548640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30" name="CONTROL VARIABLES icon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17357" y="2057400"/>
            <a:ext cx="274320" cy="274320"/>
          </a:xfrm>
          <a:prstGeom prst="rect">
            <a:avLst/>
          </a:prstGeom>
        </p:spPr>
      </p:pic>
      <p:sp>
        <p:nvSpPr>
          <p:cNvPr id="31" name="Text 26"/>
          <p:cNvSpPr txBox="1"/>
          <p:nvPr/>
        </p:nvSpPr>
        <p:spPr>
          <a:xfrm>
            <a:off x="8965997" y="1901952"/>
            <a:ext cx="253989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3"/>
                </a:solidFill>
              </a:rPr>
              <a:t>CONTROL VARIABLES</a:t>
            </a:r>
            <a:endParaRPr lang="en-US" sz="1300" dirty="0"/>
          </a:p>
        </p:txBody>
      </p:sp>
      <p:sp>
        <p:nvSpPr>
          <p:cNvPr id="32" name="Text 27"/>
          <p:cNvSpPr txBox="1"/>
          <p:nvPr/>
        </p:nvSpPr>
        <p:spPr>
          <a:xfrm>
            <a:off x="8965997" y="2194560"/>
            <a:ext cx="253989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chemeClr val="bg2"/>
                </a:solidFill>
              </a:rPr>
              <a:t>Kept the same</a:t>
            </a:r>
            <a:endParaRPr lang="en-US" sz="1100" dirty="0"/>
          </a:p>
        </p:txBody>
      </p:sp>
      <p:sp>
        <p:nvSpPr>
          <p:cNvPr id="33" name="CONTROL VARIABLES text"/>
          <p:cNvSpPr txBox="1"/>
          <p:nvPr/>
        </p:nvSpPr>
        <p:spPr>
          <a:xfrm>
            <a:off x="8298485" y="2606040"/>
            <a:ext cx="3143402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• Balance zeroed (tared) each time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• Displacement can filled to the spout every time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• Same volume of liquid</a:t>
            </a:r>
            <a:endParaRPr lang="en-US" sz="1400" dirty="0"/>
          </a:p>
        </p:txBody>
      </p:sp>
      <p:sp>
        <p:nvSpPr>
          <p:cNvPr id="34" name="SAFETY card"/>
          <p:cNvSpPr/>
          <p:nvPr/>
        </p:nvSpPr>
        <p:spPr>
          <a:xfrm>
            <a:off x="548640" y="4114800"/>
            <a:ext cx="3545738" cy="2148840"/>
          </a:xfrm>
          <a:prstGeom prst="roundRect">
            <a:avLst>
              <a:gd name="adj" fmla="val 5957"/>
            </a:avLst>
          </a:prstGeom>
          <a:solidFill>
            <a:schemeClr val="tx2"/>
          </a:solidFill>
          <a:ln/>
        </p:spPr>
      </p:sp>
      <p:sp>
        <p:nvSpPr>
          <p:cNvPr id="35" name="SAFETY circle"/>
          <p:cNvSpPr/>
          <p:nvPr/>
        </p:nvSpPr>
        <p:spPr>
          <a:xfrm>
            <a:off x="731520" y="4297680"/>
            <a:ext cx="548640" cy="548640"/>
          </a:xfrm>
          <a:prstGeom prst="ellipse">
            <a:avLst/>
          </a:prstGeom>
          <a:solidFill>
            <a:schemeClr val="accent5"/>
          </a:solidFill>
          <a:ln/>
        </p:spPr>
      </p:sp>
      <p:pic>
        <p:nvPicPr>
          <p:cNvPr id="36" name="SAFETY icon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68680" y="4434840"/>
            <a:ext cx="274320" cy="274320"/>
          </a:xfrm>
          <a:prstGeom prst="rect">
            <a:avLst/>
          </a:prstGeom>
        </p:spPr>
      </p:pic>
      <p:sp>
        <p:nvSpPr>
          <p:cNvPr id="37" name="Text 31"/>
          <p:cNvSpPr txBox="1"/>
          <p:nvPr/>
        </p:nvSpPr>
        <p:spPr>
          <a:xfrm>
            <a:off x="1417320" y="4279392"/>
            <a:ext cx="253989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5"/>
                </a:solidFill>
              </a:rPr>
              <a:t>SAFETY</a:t>
            </a:r>
            <a:endParaRPr lang="en-US" sz="1300" dirty="0"/>
          </a:p>
        </p:txBody>
      </p:sp>
      <p:sp>
        <p:nvSpPr>
          <p:cNvPr id="38" name="Text 32"/>
          <p:cNvSpPr txBox="1"/>
          <p:nvPr/>
        </p:nvSpPr>
        <p:spPr>
          <a:xfrm>
            <a:off x="1417320" y="4572000"/>
            <a:ext cx="253989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chemeClr val="bg2"/>
                </a:solidFill>
              </a:rPr>
              <a:t>Hazard → how to reduce the risk</a:t>
            </a:r>
            <a:endParaRPr lang="en-US" sz="1100" dirty="0"/>
          </a:p>
        </p:txBody>
      </p:sp>
      <p:sp>
        <p:nvSpPr>
          <p:cNvPr id="39" name="SAFETY text"/>
          <p:cNvSpPr txBox="1"/>
          <p:nvPr/>
        </p:nvSpPr>
        <p:spPr>
          <a:xfrm>
            <a:off x="749808" y="4983480"/>
            <a:ext cx="3143402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Hazard: spilled water on the floor causes slips — wipe it up. Lower the stone gently so it doesn't crack the glass.</a:t>
            </a:r>
            <a:endParaRPr lang="en-US" sz="1400" dirty="0"/>
          </a:p>
        </p:txBody>
      </p:sp>
      <p:sp>
        <p:nvSpPr>
          <p:cNvPr id="40" name="ACCURACY &amp; PRECISION card"/>
          <p:cNvSpPr/>
          <p:nvPr/>
        </p:nvSpPr>
        <p:spPr>
          <a:xfrm>
            <a:off x="4322978" y="4114800"/>
            <a:ext cx="3545738" cy="2148840"/>
          </a:xfrm>
          <a:prstGeom prst="roundRect">
            <a:avLst>
              <a:gd name="adj" fmla="val 5957"/>
            </a:avLst>
          </a:prstGeom>
          <a:solidFill>
            <a:schemeClr val="tx2"/>
          </a:solidFill>
          <a:ln/>
        </p:spPr>
      </p:sp>
      <p:sp>
        <p:nvSpPr>
          <p:cNvPr id="41" name="ACCURACY &amp; PRECISION circle"/>
          <p:cNvSpPr/>
          <p:nvPr/>
        </p:nvSpPr>
        <p:spPr>
          <a:xfrm>
            <a:off x="4505858" y="4297680"/>
            <a:ext cx="548640" cy="548640"/>
          </a:xfrm>
          <a:prstGeom prst="ellipse">
            <a:avLst/>
          </a:prstGeom>
          <a:solidFill>
            <a:schemeClr val="accent5"/>
          </a:solidFill>
          <a:ln/>
        </p:spPr>
      </p:sp>
      <p:pic>
        <p:nvPicPr>
          <p:cNvPr id="42" name="ACCURACY &amp; PRECISION icon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43018" y="4434840"/>
            <a:ext cx="274320" cy="274320"/>
          </a:xfrm>
          <a:prstGeom prst="rect">
            <a:avLst/>
          </a:prstGeom>
        </p:spPr>
      </p:pic>
      <p:sp>
        <p:nvSpPr>
          <p:cNvPr id="43" name="Text 36"/>
          <p:cNvSpPr txBox="1"/>
          <p:nvPr/>
        </p:nvSpPr>
        <p:spPr>
          <a:xfrm>
            <a:off x="5191658" y="4279392"/>
            <a:ext cx="253989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5"/>
                </a:solidFill>
              </a:rPr>
              <a:t>ACCURACY &amp; PRECISION</a:t>
            </a:r>
            <a:endParaRPr lang="en-US" sz="1300" dirty="0"/>
          </a:p>
        </p:txBody>
      </p:sp>
      <p:sp>
        <p:nvSpPr>
          <p:cNvPr id="44" name="Text 37"/>
          <p:cNvSpPr txBox="1"/>
          <p:nvPr/>
        </p:nvSpPr>
        <p:spPr>
          <a:xfrm>
            <a:off x="5191658" y="4572000"/>
            <a:ext cx="253989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chemeClr val="bg2"/>
                </a:solidFill>
              </a:rPr>
              <a:t>Getting good data</a:t>
            </a:r>
            <a:endParaRPr lang="en-US" sz="1100" dirty="0"/>
          </a:p>
        </p:txBody>
      </p:sp>
      <p:sp>
        <p:nvSpPr>
          <p:cNvPr id="45" name="ACCURACY &amp;amp; PRECISION text"/>
          <p:cNvSpPr txBox="1"/>
          <p:nvPr/>
        </p:nvSpPr>
        <p:spPr>
          <a:xfrm>
            <a:off x="4524146" y="4983480"/>
            <a:ext cx="3143402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Read the measuring cylinder at the BOTTOM of the meniscus, at eye level. Vernier callipers have a better resolution (0.1 mm) than a ruler (1 mm).</a:t>
            </a:r>
            <a:endParaRPr lang="en-US" sz="1400" dirty="0"/>
          </a:p>
        </p:txBody>
      </p:sp>
      <p:sp>
        <p:nvSpPr>
          <p:cNvPr id="46" name="ERRORS card"/>
          <p:cNvSpPr/>
          <p:nvPr/>
        </p:nvSpPr>
        <p:spPr>
          <a:xfrm>
            <a:off x="8097317" y="4114800"/>
            <a:ext cx="3545738" cy="2148840"/>
          </a:xfrm>
          <a:prstGeom prst="roundRect">
            <a:avLst>
              <a:gd name="adj" fmla="val 5957"/>
            </a:avLst>
          </a:prstGeom>
          <a:solidFill>
            <a:schemeClr val="tx2"/>
          </a:solidFill>
          <a:ln/>
        </p:spPr>
      </p:sp>
      <p:sp>
        <p:nvSpPr>
          <p:cNvPr id="47" name="ERRORS circle"/>
          <p:cNvSpPr/>
          <p:nvPr/>
        </p:nvSpPr>
        <p:spPr>
          <a:xfrm>
            <a:off x="8280197" y="4297680"/>
            <a:ext cx="548640" cy="548640"/>
          </a:xfrm>
          <a:prstGeom prst="ellipse">
            <a:avLst/>
          </a:prstGeom>
          <a:solidFill>
            <a:schemeClr val="accent5"/>
          </a:solidFill>
          <a:ln/>
        </p:spPr>
      </p:sp>
      <p:pic>
        <p:nvPicPr>
          <p:cNvPr id="48" name="ERRORS icon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417357" y="4434840"/>
            <a:ext cx="274320" cy="274320"/>
          </a:xfrm>
          <a:prstGeom prst="rect">
            <a:avLst/>
          </a:prstGeom>
        </p:spPr>
      </p:pic>
      <p:sp>
        <p:nvSpPr>
          <p:cNvPr id="49" name="Text 41"/>
          <p:cNvSpPr txBox="1"/>
          <p:nvPr/>
        </p:nvSpPr>
        <p:spPr>
          <a:xfrm>
            <a:off x="8965997" y="4279392"/>
            <a:ext cx="253989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5"/>
                </a:solidFill>
              </a:rPr>
              <a:t>ERRORS</a:t>
            </a:r>
            <a:endParaRPr lang="en-US" sz="1300" dirty="0"/>
          </a:p>
        </p:txBody>
      </p:sp>
      <p:sp>
        <p:nvSpPr>
          <p:cNvPr id="50" name="Text 42"/>
          <p:cNvSpPr txBox="1"/>
          <p:nvPr/>
        </p:nvSpPr>
        <p:spPr>
          <a:xfrm>
            <a:off x="8965997" y="4572000"/>
            <a:ext cx="253989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chemeClr val="bg2"/>
                </a:solidFill>
              </a:rPr>
              <a:t>Random or systematic?</a:t>
            </a:r>
            <a:endParaRPr lang="en-US" sz="1100" dirty="0"/>
          </a:p>
        </p:txBody>
      </p:sp>
      <p:sp>
        <p:nvSpPr>
          <p:cNvPr id="51" name="ERRORS text"/>
          <p:cNvSpPr txBox="1"/>
          <p:nvPr/>
        </p:nvSpPr>
        <p:spPr>
          <a:xfrm>
            <a:off x="8298485" y="4983480"/>
            <a:ext cx="3143402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Not zeroing the balance is a SYSTEMATIC error (zero error). Water left in the spout or drips causes RANDOM error.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4465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B4BED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22</a:t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868680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accent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 ·  Density: </a:t>
            </a:r>
            <a:pPr algn="l" indent="0" marL="0">
              <a:buNone/>
            </a:pPr>
            <a:r>
              <a:rPr lang="en-US" sz="28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 &amp; improvements</a:t>
            </a:r>
            <a:endParaRPr lang="en-US" sz="2800" dirty="0"/>
          </a:p>
        </p:txBody>
      </p:sp>
      <p:sp>
        <p:nvSpPr>
          <p:cNvPr id="3" name="Label: PHYSICS RP5"/>
          <p:cNvSpPr txBox="1"/>
          <p:nvPr/>
        </p:nvSpPr>
        <p:spPr>
          <a:xfrm>
            <a:off x="548640" y="384048"/>
            <a:ext cx="1737360" cy="347472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PHYSICS RP5</a:t>
            </a:r>
            <a:endParaRPr lang="en-US" sz="1100" dirty="0"/>
          </a:p>
        </p:txBody>
      </p:sp>
      <p:sp>
        <p:nvSpPr>
          <p:cNvPr id="4" name="Label: COMBINED SCIENCE RP17"/>
          <p:cNvSpPr txBox="1"/>
          <p:nvPr/>
        </p:nvSpPr>
        <p:spPr>
          <a:xfrm>
            <a:off x="2377440" y="384048"/>
            <a:ext cx="2880360" cy="347472"/>
          </a:xfrm>
          <a:prstGeom prst="roundRect">
            <a:avLst>
              <a:gd name="adj" fmla="val 50000"/>
            </a:avLst>
          </a:prstGeom>
          <a:solidFill>
            <a:srgbClr val="0D1321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1"/>
                </a:solidFill>
              </a:rPr>
              <a:t>COMBINED SCIENCE RP17</a:t>
            </a:r>
            <a:endParaRPr lang="en-US" sz="1100" dirty="0"/>
          </a:p>
        </p:txBody>
      </p:sp>
      <p:sp>
        <p:nvSpPr>
          <p:cNvPr id="5" name="Label: PAPER 1"/>
          <p:cNvSpPr txBox="1"/>
          <p:nvPr/>
        </p:nvSpPr>
        <p:spPr>
          <a:xfrm>
            <a:off x="5349240" y="384048"/>
            <a:ext cx="1097280" cy="347472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2"/>
                </a:solidFill>
              </a:rPr>
              <a:t>PAPER 1</a:t>
            </a:r>
            <a:endParaRPr lang="en-US" sz="1100" dirty="0"/>
          </a:p>
        </p:txBody>
      </p:sp>
      <p:sp>
        <p:nvSpPr>
          <p:cNvPr id="6" name="Button: ☰  ALL PRACTICALS"/>
          <p:cNvSpPr txBox="1"/>
          <p:nvPr/>
        </p:nvSpPr>
        <p:spPr>
          <a:xfrm>
            <a:off x="9601200" y="384048"/>
            <a:ext cx="2039112" cy="411480"/>
          </a:xfrm>
          <a:prstGeom prst="roundRect">
            <a:avLst>
              <a:gd name="adj" fmla="val 26667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☰  ALL PRACTICALS</a:t>
            </a:r>
            <a:endParaRPr lang="en-US" sz="1200" dirty="0"/>
          </a:p>
        </p:txBody>
      </p:sp>
      <p:sp>
        <p:nvSpPr>
          <p:cNvPr id="7" name="Link: ☰  ALL PRACTICALS">
            <a:hlinkClick r:id="rId1" tooltip="☰  ALL PRACTICALS" action="ppaction://hlinksldjump"/>
          </p:cNvPr>
          <p:cNvSpPr/>
          <p:nvPr/>
        </p:nvSpPr>
        <p:spPr>
          <a:xfrm>
            <a:off x="9601200" y="384048"/>
            <a:ext cx="2039112" cy="41148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8" name="Tab 1  METHOD"/>
          <p:cNvSpPr txBox="1"/>
          <p:nvPr/>
        </p:nvSpPr>
        <p:spPr>
          <a:xfrm>
            <a:off x="548640" y="6400800"/>
            <a:ext cx="1664208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1  METHOD</a:t>
            </a:r>
            <a:endParaRPr lang="en-US" sz="1000" dirty="0"/>
          </a:p>
        </p:txBody>
      </p:sp>
      <p:sp>
        <p:nvSpPr>
          <p:cNvPr id="9" name="Link: 1  METHOD">
            <a:hlinkClick r:id="rId2" tooltip="1  METHOD" action="ppaction://hlinksldjump"/>
          </p:cNvPr>
          <p:cNvSpPr/>
          <p:nvPr/>
        </p:nvSpPr>
        <p:spPr>
          <a:xfrm>
            <a:off x="548640" y="6400800"/>
            <a:ext cx="166420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0" name="Tab 2  RESULTS"/>
          <p:cNvSpPr txBox="1"/>
          <p:nvPr/>
        </p:nvSpPr>
        <p:spPr>
          <a:xfrm>
            <a:off x="2331720" y="6400800"/>
            <a:ext cx="1664208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2  RESULTS</a:t>
            </a:r>
            <a:endParaRPr lang="en-US" sz="1000" dirty="0"/>
          </a:p>
        </p:txBody>
      </p:sp>
      <p:sp>
        <p:nvSpPr>
          <p:cNvPr id="11" name="Link: 2  RESULTS">
            <a:hlinkClick r:id="rId3" tooltip="2  RESULTS" action="ppaction://hlinksldjump"/>
          </p:cNvPr>
          <p:cNvSpPr/>
          <p:nvPr/>
        </p:nvSpPr>
        <p:spPr>
          <a:xfrm>
            <a:off x="2331720" y="6400800"/>
            <a:ext cx="166420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2" name="Tab 3  WORKING SCI."/>
          <p:cNvSpPr txBox="1"/>
          <p:nvPr/>
        </p:nvSpPr>
        <p:spPr>
          <a:xfrm>
            <a:off x="4114800" y="6400800"/>
            <a:ext cx="1664208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3  WORKING SCI.</a:t>
            </a:r>
            <a:endParaRPr lang="en-US" sz="1000" dirty="0"/>
          </a:p>
        </p:txBody>
      </p:sp>
      <p:sp>
        <p:nvSpPr>
          <p:cNvPr id="13" name="Link: 3  WORKING SCI.">
            <a:hlinkClick r:id="rId4" tooltip="3  WORKING SCI." action="ppaction://hlinksldjump"/>
          </p:cNvPr>
          <p:cNvSpPr/>
          <p:nvPr/>
        </p:nvSpPr>
        <p:spPr>
          <a:xfrm>
            <a:off x="4114800" y="6400800"/>
            <a:ext cx="166420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4" name="Tab 4  CONCLUSION"/>
          <p:cNvSpPr txBox="1"/>
          <p:nvPr/>
        </p:nvSpPr>
        <p:spPr>
          <a:xfrm>
            <a:off x="5897880" y="6400800"/>
            <a:ext cx="1664208" cy="292608"/>
          </a:xfrm>
          <a:prstGeom prst="roundRect">
            <a:avLst>
              <a:gd name="adj" fmla="val 50000"/>
            </a:avLst>
          </a:prstGeom>
          <a:solidFill>
            <a:srgbClr val="FF4F8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D1321"/>
                </a:solidFill>
              </a:rPr>
              <a:t>4  CONCLUSION</a:t>
            </a:r>
            <a:endParaRPr lang="en-US" sz="1000" dirty="0"/>
          </a:p>
        </p:txBody>
      </p:sp>
      <p:sp>
        <p:nvSpPr>
          <p:cNvPr id="15" name="Link: 4  CONCLUSION">
            <a:hlinkClick r:id="rId5" tooltip="4  CONCLUSION" action="ppaction://hlinksldjump"/>
          </p:cNvPr>
          <p:cNvSpPr/>
          <p:nvPr/>
        </p:nvSpPr>
        <p:spPr>
          <a:xfrm>
            <a:off x="5897880" y="6400800"/>
            <a:ext cx="166420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6" name="Conclusion card"/>
          <p:cNvSpPr/>
          <p:nvPr/>
        </p:nvSpPr>
        <p:spPr>
          <a:xfrm>
            <a:off x="548640" y="1737360"/>
            <a:ext cx="6400800" cy="1600200"/>
          </a:xfrm>
          <a:prstGeom prst="roundRect">
            <a:avLst>
              <a:gd name="adj" fmla="val 8000"/>
            </a:avLst>
          </a:prstGeom>
          <a:solidFill>
            <a:schemeClr val="accent3"/>
          </a:solidFill>
          <a:ln/>
        </p:spPr>
      </p:sp>
      <p:sp>
        <p:nvSpPr>
          <p:cNvPr id="17" name="Conclusion text"/>
          <p:cNvSpPr txBox="1"/>
          <p:nvPr/>
        </p:nvSpPr>
        <p:spPr>
          <a:xfrm>
            <a:off x="777240" y="1810512"/>
            <a:ext cx="59436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chemeClr val="tx1"/>
                </a:solidFill>
              </a:rPr>
              <a:t>CONCLUSION</a:t>
            </a:r>
            <a:endParaRPr lang="en-US" sz="1100" dirty="0"/>
          </a:p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The block's density is 2.70 g/cm³ (2700 kg/m³), which matches aluminium. The stone is 2.60 g/cm³ and water is 1.00 g/cm³.</a:t>
            </a:r>
            <a:endParaRPr lang="en-US" sz="1100" dirty="0"/>
          </a:p>
        </p:txBody>
      </p:sp>
      <p:sp>
        <p:nvSpPr>
          <p:cNvPr id="18" name="Theory card"/>
          <p:cNvSpPr/>
          <p:nvPr/>
        </p:nvSpPr>
        <p:spPr>
          <a:xfrm>
            <a:off x="548640" y="3447288"/>
            <a:ext cx="6400800" cy="1463040"/>
          </a:xfrm>
          <a:prstGeom prst="roundRect">
            <a:avLst>
              <a:gd name="adj" fmla="val 8750"/>
            </a:avLst>
          </a:prstGeom>
          <a:solidFill>
            <a:schemeClr val="tx2"/>
          </a:solidFill>
          <a:ln/>
        </p:spPr>
      </p:sp>
      <p:sp>
        <p:nvSpPr>
          <p:cNvPr id="19" name="Theory circle"/>
          <p:cNvSpPr/>
          <p:nvPr/>
        </p:nvSpPr>
        <p:spPr>
          <a:xfrm>
            <a:off x="731520" y="3584448"/>
            <a:ext cx="502920" cy="502920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20" name="Theory 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7250" y="3710178"/>
            <a:ext cx="251460" cy="251460"/>
          </a:xfrm>
          <a:prstGeom prst="rect">
            <a:avLst/>
          </a:prstGeom>
        </p:spPr>
      </p:pic>
      <p:sp>
        <p:nvSpPr>
          <p:cNvPr id="21" name="Text 18"/>
          <p:cNvSpPr txBox="1"/>
          <p:nvPr/>
        </p:nvSpPr>
        <p:spPr>
          <a:xfrm>
            <a:off x="1371600" y="361188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accent3"/>
                </a:solidFill>
              </a:rPr>
              <a:t>EXPLAIN IT WITH SCIENCE</a:t>
            </a:r>
            <a:endParaRPr lang="en-US" sz="1100" dirty="0"/>
          </a:p>
        </p:txBody>
      </p:sp>
      <p:sp>
        <p:nvSpPr>
          <p:cNvPr id="22" name="Text 19"/>
          <p:cNvSpPr txBox="1"/>
          <p:nvPr/>
        </p:nvSpPr>
        <p:spPr>
          <a:xfrm>
            <a:off x="1371600" y="3913632"/>
            <a:ext cx="539496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Density depends on how much mass is packed into each cm³. Solids are usually denser than liquids because their particles are closer together.</a:t>
            </a:r>
            <a:endParaRPr lang="en-US" sz="1400" dirty="0"/>
          </a:p>
        </p:txBody>
      </p:sp>
      <p:sp>
        <p:nvSpPr>
          <p:cNvPr id="23" name="Evaluation card"/>
          <p:cNvSpPr/>
          <p:nvPr/>
        </p:nvSpPr>
        <p:spPr>
          <a:xfrm>
            <a:off x="548640" y="5020056"/>
            <a:ext cx="6400800" cy="1243584"/>
          </a:xfrm>
          <a:prstGeom prst="roundRect">
            <a:avLst>
              <a:gd name="adj" fmla="val 10294"/>
            </a:avLst>
          </a:prstGeom>
          <a:solidFill>
            <a:schemeClr val="tx2"/>
          </a:solidFill>
          <a:ln/>
        </p:spPr>
      </p:sp>
      <p:sp>
        <p:nvSpPr>
          <p:cNvPr id="24" name="Evaluation circle"/>
          <p:cNvSpPr/>
          <p:nvPr/>
        </p:nvSpPr>
        <p:spPr>
          <a:xfrm>
            <a:off x="731520" y="5157216"/>
            <a:ext cx="502920" cy="502920"/>
          </a:xfrm>
          <a:prstGeom prst="ellipse">
            <a:avLst/>
          </a:prstGeom>
          <a:solidFill>
            <a:schemeClr val="accent5"/>
          </a:solidFill>
          <a:ln/>
        </p:spPr>
      </p:sp>
      <p:pic>
        <p:nvPicPr>
          <p:cNvPr id="25" name="Evaluation 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7250" y="5282946"/>
            <a:ext cx="251460" cy="251460"/>
          </a:xfrm>
          <a:prstGeom prst="rect">
            <a:avLst/>
          </a:prstGeom>
        </p:spPr>
      </p:pic>
      <p:sp>
        <p:nvSpPr>
          <p:cNvPr id="26" name="Text 22"/>
          <p:cNvSpPr txBox="1"/>
          <p:nvPr/>
        </p:nvSpPr>
        <p:spPr>
          <a:xfrm>
            <a:off x="1371600" y="5175504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accent5"/>
                </a:solidFill>
              </a:rPr>
              <a:t>EVALUATION</a:t>
            </a:r>
            <a:endParaRPr lang="en-US" sz="1100" dirty="0"/>
          </a:p>
        </p:txBody>
      </p:sp>
      <p:sp>
        <p:nvSpPr>
          <p:cNvPr id="27" name="Text 23"/>
          <p:cNvSpPr txBox="1"/>
          <p:nvPr/>
        </p:nvSpPr>
        <p:spPr>
          <a:xfrm>
            <a:off x="1371600" y="5468112"/>
            <a:ext cx="5394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The stone's volume had the biggest uncertainty — a small measuring cylinder would give a better resolution.</a:t>
            </a:r>
            <a:endParaRPr lang="en-US" sz="1400" dirty="0"/>
          </a:p>
        </p:txBody>
      </p:sp>
      <p:sp>
        <p:nvSpPr>
          <p:cNvPr id="28" name="Improvements card"/>
          <p:cNvSpPr/>
          <p:nvPr/>
        </p:nvSpPr>
        <p:spPr>
          <a:xfrm>
            <a:off x="7178040" y="1737360"/>
            <a:ext cx="4465015" cy="4526280"/>
          </a:xfrm>
          <a:prstGeom prst="roundRect">
            <a:avLst>
              <a:gd name="adj" fmla="val 2867"/>
            </a:avLst>
          </a:prstGeom>
          <a:solidFill>
            <a:schemeClr val="tx2"/>
          </a:solidFill>
          <a:ln/>
        </p:spPr>
      </p:sp>
      <p:sp>
        <p:nvSpPr>
          <p:cNvPr id="29" name="Improvements circle"/>
          <p:cNvSpPr/>
          <p:nvPr/>
        </p:nvSpPr>
        <p:spPr>
          <a:xfrm>
            <a:off x="7360920" y="1874520"/>
            <a:ext cx="548640" cy="548640"/>
          </a:xfrm>
          <a:prstGeom prst="ellipse">
            <a:avLst/>
          </a:prstGeom>
          <a:solidFill>
            <a:schemeClr val="accent4"/>
          </a:solidFill>
          <a:ln/>
        </p:spPr>
      </p:sp>
      <p:pic>
        <p:nvPicPr>
          <p:cNvPr id="30" name="Improvements icon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98080" y="2011680"/>
            <a:ext cx="274320" cy="274320"/>
          </a:xfrm>
          <a:prstGeom prst="rect">
            <a:avLst/>
          </a:prstGeom>
        </p:spPr>
      </p:pic>
      <p:sp>
        <p:nvSpPr>
          <p:cNvPr id="31" name="Text 26"/>
          <p:cNvSpPr txBox="1"/>
          <p:nvPr/>
        </p:nvSpPr>
        <p:spPr>
          <a:xfrm>
            <a:off x="8046720" y="192024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pc="200" kern="0" dirty="0">
                <a:solidFill>
                  <a:schemeClr val="accent4"/>
                </a:solidFill>
              </a:rPr>
              <a:t>IMPROVEMENTS</a:t>
            </a:r>
            <a:endParaRPr lang="en-US" sz="1500" dirty="0"/>
          </a:p>
        </p:txBody>
      </p:sp>
      <p:sp>
        <p:nvSpPr>
          <p:cNvPr id="32" name="Text 27"/>
          <p:cNvSpPr txBox="1"/>
          <p:nvPr/>
        </p:nvSpPr>
        <p:spPr>
          <a:xfrm>
            <a:off x="7406640" y="2651760"/>
            <a:ext cx="384048" cy="384048"/>
          </a:xfrm>
          <a:prstGeom prst="ellipse">
            <a:avLst/>
          </a:prstGeom>
          <a:solidFill>
            <a:schemeClr val="accent4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1</a:t>
            </a:r>
            <a:endParaRPr lang="en-US" sz="1400" dirty="0"/>
          </a:p>
        </p:txBody>
      </p:sp>
      <p:sp>
        <p:nvSpPr>
          <p:cNvPr id="33" name="Improvement 1"/>
          <p:cNvSpPr txBox="1"/>
          <p:nvPr/>
        </p:nvSpPr>
        <p:spPr>
          <a:xfrm>
            <a:off x="7955280" y="2606040"/>
            <a:ext cx="3504895" cy="811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Use a smaller measuring cylinder for better resolution</a:t>
            </a:r>
            <a:endParaRPr lang="en-US" sz="1500" dirty="0"/>
          </a:p>
        </p:txBody>
      </p:sp>
      <p:sp>
        <p:nvSpPr>
          <p:cNvPr id="34" name="Text 29"/>
          <p:cNvSpPr txBox="1"/>
          <p:nvPr/>
        </p:nvSpPr>
        <p:spPr>
          <a:xfrm>
            <a:off x="7406640" y="3554730"/>
            <a:ext cx="384048" cy="384048"/>
          </a:xfrm>
          <a:prstGeom prst="ellipse">
            <a:avLst/>
          </a:prstGeom>
          <a:solidFill>
            <a:schemeClr val="accent4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2</a:t>
            </a:r>
            <a:endParaRPr lang="en-US" sz="1400" dirty="0"/>
          </a:p>
        </p:txBody>
      </p:sp>
      <p:sp>
        <p:nvSpPr>
          <p:cNvPr id="35" name="Improvement 2"/>
          <p:cNvSpPr txBox="1"/>
          <p:nvPr/>
        </p:nvSpPr>
        <p:spPr>
          <a:xfrm>
            <a:off x="7955280" y="3509010"/>
            <a:ext cx="3504895" cy="811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Let the displacement can stop dripping before and after</a:t>
            </a:r>
            <a:endParaRPr lang="en-US" sz="1500" dirty="0"/>
          </a:p>
        </p:txBody>
      </p:sp>
      <p:sp>
        <p:nvSpPr>
          <p:cNvPr id="36" name="Text 31"/>
          <p:cNvSpPr txBox="1"/>
          <p:nvPr/>
        </p:nvSpPr>
        <p:spPr>
          <a:xfrm>
            <a:off x="7406640" y="4457700"/>
            <a:ext cx="384048" cy="384048"/>
          </a:xfrm>
          <a:prstGeom prst="ellipse">
            <a:avLst/>
          </a:prstGeom>
          <a:solidFill>
            <a:schemeClr val="accent4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3</a:t>
            </a:r>
            <a:endParaRPr lang="en-US" sz="1400" dirty="0"/>
          </a:p>
        </p:txBody>
      </p:sp>
      <p:sp>
        <p:nvSpPr>
          <p:cNvPr id="37" name="Improvement 3"/>
          <p:cNvSpPr txBox="1"/>
          <p:nvPr/>
        </p:nvSpPr>
        <p:spPr>
          <a:xfrm>
            <a:off x="7955280" y="4411980"/>
            <a:ext cx="3504895" cy="811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Dry the object before weighing it</a:t>
            </a:r>
            <a:endParaRPr lang="en-US" sz="1500" dirty="0"/>
          </a:p>
        </p:txBody>
      </p:sp>
      <p:sp>
        <p:nvSpPr>
          <p:cNvPr id="38" name="Text 33"/>
          <p:cNvSpPr txBox="1"/>
          <p:nvPr/>
        </p:nvSpPr>
        <p:spPr>
          <a:xfrm>
            <a:off x="7406640" y="5360670"/>
            <a:ext cx="384048" cy="384048"/>
          </a:xfrm>
          <a:prstGeom prst="ellipse">
            <a:avLst/>
          </a:prstGeom>
          <a:solidFill>
            <a:schemeClr val="accent4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4</a:t>
            </a:r>
            <a:endParaRPr lang="en-US" sz="1400" dirty="0"/>
          </a:p>
        </p:txBody>
      </p:sp>
      <p:sp>
        <p:nvSpPr>
          <p:cNvPr id="39" name="Improvement 4"/>
          <p:cNvSpPr txBox="1"/>
          <p:nvPr/>
        </p:nvSpPr>
        <p:spPr>
          <a:xfrm>
            <a:off x="7955280" y="5314950"/>
            <a:ext cx="3504895" cy="811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Use Vernier callipers instead of a ruler</a:t>
            </a:r>
            <a:endParaRPr lang="en-US" sz="1500" dirty="0"/>
          </a:p>
        </p:txBody>
      </p:sp>
      <p:sp>
        <p:nvSpPr>
          <p:cNvPr id="40" name="Button: NEXT: RP6 FORCE AND EXTENSION  →"/>
          <p:cNvSpPr txBox="1"/>
          <p:nvPr/>
        </p:nvSpPr>
        <p:spPr>
          <a:xfrm>
            <a:off x="7772400" y="6382512"/>
            <a:ext cx="2926080" cy="329184"/>
          </a:xfrm>
          <a:prstGeom prst="roundRect">
            <a:avLst>
              <a:gd name="adj" fmla="val 33333"/>
            </a:avLst>
          </a:prstGeom>
          <a:solidFill>
            <a:schemeClr val="accent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chemeClr val="tx1"/>
                </a:solidFill>
              </a:rPr>
              <a:t>NEXT: RP6 FORCE AND EXTENSION  →</a:t>
            </a:r>
            <a:endParaRPr lang="en-US" sz="1000" dirty="0"/>
          </a:p>
        </p:txBody>
      </p:sp>
      <p:sp>
        <p:nvSpPr>
          <p:cNvPr id="41" name="Link: NEXT: RP6 FORCE AND EXTENSION  →">
            <a:hlinkClick r:id="rId9" tooltip="NEXT: RP6 FORCE AND EXTENSION  →" action="ppaction://hlinksldjump"/>
          </p:cNvPr>
          <p:cNvSpPr/>
          <p:nvPr/>
        </p:nvSpPr>
        <p:spPr>
          <a:xfrm>
            <a:off x="7772400" y="6382512"/>
            <a:ext cx="2926080" cy="329184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4465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B4BED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23</a:t>
            </a:fld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868680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accent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 ·  Force and extension: </a:t>
            </a:r>
            <a:pPr algn="l" indent="0" marL="0">
              <a:buNone/>
            </a:pPr>
            <a:r>
              <a:rPr lang="en-US" sz="28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</a:t>
            </a:r>
            <a:endParaRPr lang="en-US" sz="2800" dirty="0"/>
          </a:p>
        </p:txBody>
      </p:sp>
      <p:sp>
        <p:nvSpPr>
          <p:cNvPr id="3" name="Label: PHYSICS RP6"/>
          <p:cNvSpPr txBox="1"/>
          <p:nvPr/>
        </p:nvSpPr>
        <p:spPr>
          <a:xfrm>
            <a:off x="548640" y="384048"/>
            <a:ext cx="1737360" cy="347472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PHYSICS RP6</a:t>
            </a:r>
            <a:endParaRPr lang="en-US" sz="1100" dirty="0"/>
          </a:p>
        </p:txBody>
      </p:sp>
      <p:sp>
        <p:nvSpPr>
          <p:cNvPr id="4" name="Label: COMBINED SCIENCE RP18"/>
          <p:cNvSpPr txBox="1"/>
          <p:nvPr/>
        </p:nvSpPr>
        <p:spPr>
          <a:xfrm>
            <a:off x="2377440" y="384048"/>
            <a:ext cx="2880360" cy="347472"/>
          </a:xfrm>
          <a:prstGeom prst="roundRect">
            <a:avLst>
              <a:gd name="adj" fmla="val 50000"/>
            </a:avLst>
          </a:prstGeom>
          <a:solidFill>
            <a:srgbClr val="0D1321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1"/>
                </a:solidFill>
              </a:rPr>
              <a:t>COMBINED SCIENCE RP18</a:t>
            </a:r>
            <a:endParaRPr lang="en-US" sz="1100" dirty="0"/>
          </a:p>
        </p:txBody>
      </p:sp>
      <p:sp>
        <p:nvSpPr>
          <p:cNvPr id="5" name="Label: PAPER 2"/>
          <p:cNvSpPr txBox="1"/>
          <p:nvPr/>
        </p:nvSpPr>
        <p:spPr>
          <a:xfrm>
            <a:off x="5349240" y="384048"/>
            <a:ext cx="1097280" cy="347472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2"/>
                </a:solidFill>
              </a:rPr>
              <a:t>PAPER 2</a:t>
            </a:r>
            <a:endParaRPr lang="en-US" sz="1100" dirty="0"/>
          </a:p>
        </p:txBody>
      </p:sp>
      <p:sp>
        <p:nvSpPr>
          <p:cNvPr id="6" name="Button: ☰  ALL PRACTICALS"/>
          <p:cNvSpPr txBox="1"/>
          <p:nvPr/>
        </p:nvSpPr>
        <p:spPr>
          <a:xfrm>
            <a:off x="9601200" y="384048"/>
            <a:ext cx="2039112" cy="411480"/>
          </a:xfrm>
          <a:prstGeom prst="roundRect">
            <a:avLst>
              <a:gd name="adj" fmla="val 26667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☰  ALL PRACTICALS</a:t>
            </a:r>
            <a:endParaRPr lang="en-US" sz="1200" dirty="0"/>
          </a:p>
        </p:txBody>
      </p:sp>
      <p:sp>
        <p:nvSpPr>
          <p:cNvPr id="7" name="Link: ☰  ALL PRACTICALS">
            <a:hlinkClick r:id="rId1" tooltip="☰  ALL PRACTICALS" action="ppaction://hlinksldjump"/>
          </p:cNvPr>
          <p:cNvSpPr/>
          <p:nvPr/>
        </p:nvSpPr>
        <p:spPr>
          <a:xfrm>
            <a:off x="9601200" y="384048"/>
            <a:ext cx="2039112" cy="41148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8" name="Tab 1  METHOD"/>
          <p:cNvSpPr txBox="1"/>
          <p:nvPr/>
        </p:nvSpPr>
        <p:spPr>
          <a:xfrm>
            <a:off x="548640" y="6400800"/>
            <a:ext cx="1664208" cy="292608"/>
          </a:xfrm>
          <a:prstGeom prst="roundRect">
            <a:avLst>
              <a:gd name="adj" fmla="val 50000"/>
            </a:avLst>
          </a:prstGeom>
          <a:solidFill>
            <a:srgbClr val="A3E635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D1321"/>
                </a:solidFill>
              </a:rPr>
              <a:t>1  METHOD</a:t>
            </a:r>
            <a:endParaRPr lang="en-US" sz="1000" dirty="0"/>
          </a:p>
        </p:txBody>
      </p:sp>
      <p:sp>
        <p:nvSpPr>
          <p:cNvPr id="9" name="Link: 1  METHOD">
            <a:hlinkClick r:id="rId2" tooltip="1  METHOD" action="ppaction://hlinksldjump"/>
          </p:cNvPr>
          <p:cNvSpPr/>
          <p:nvPr/>
        </p:nvSpPr>
        <p:spPr>
          <a:xfrm>
            <a:off x="548640" y="6400800"/>
            <a:ext cx="166420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0" name="Tab 2  RESULTS"/>
          <p:cNvSpPr txBox="1"/>
          <p:nvPr/>
        </p:nvSpPr>
        <p:spPr>
          <a:xfrm>
            <a:off x="2331720" y="6400800"/>
            <a:ext cx="1664208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2  RESULTS</a:t>
            </a:r>
            <a:endParaRPr lang="en-US" sz="1000" dirty="0"/>
          </a:p>
        </p:txBody>
      </p:sp>
      <p:sp>
        <p:nvSpPr>
          <p:cNvPr id="11" name="Link: 2  RESULTS">
            <a:hlinkClick r:id="rId3" tooltip="2  RESULTS" action="ppaction://hlinksldjump"/>
          </p:cNvPr>
          <p:cNvSpPr/>
          <p:nvPr/>
        </p:nvSpPr>
        <p:spPr>
          <a:xfrm>
            <a:off x="2331720" y="6400800"/>
            <a:ext cx="166420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2" name="Tab 3  WORKING SCI."/>
          <p:cNvSpPr txBox="1"/>
          <p:nvPr/>
        </p:nvSpPr>
        <p:spPr>
          <a:xfrm>
            <a:off x="4114800" y="6400800"/>
            <a:ext cx="1664208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3  WORKING SCI.</a:t>
            </a:r>
            <a:endParaRPr lang="en-US" sz="1000" dirty="0"/>
          </a:p>
        </p:txBody>
      </p:sp>
      <p:sp>
        <p:nvSpPr>
          <p:cNvPr id="13" name="Link: 3  WORKING SCI.">
            <a:hlinkClick r:id="rId4" tooltip="3  WORKING SCI." action="ppaction://hlinksldjump"/>
          </p:cNvPr>
          <p:cNvSpPr/>
          <p:nvPr/>
        </p:nvSpPr>
        <p:spPr>
          <a:xfrm>
            <a:off x="4114800" y="6400800"/>
            <a:ext cx="166420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4" name="Tab 4  CONCLUSION"/>
          <p:cNvSpPr txBox="1"/>
          <p:nvPr/>
        </p:nvSpPr>
        <p:spPr>
          <a:xfrm>
            <a:off x="5897880" y="6400800"/>
            <a:ext cx="1664208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4  CONCLUSION</a:t>
            </a:r>
            <a:endParaRPr lang="en-US" sz="1000" dirty="0"/>
          </a:p>
        </p:txBody>
      </p:sp>
      <p:sp>
        <p:nvSpPr>
          <p:cNvPr id="15" name="Link: 4  CONCLUSION">
            <a:hlinkClick r:id="rId5" tooltip="4  CONCLUSION" action="ppaction://hlinksldjump"/>
          </p:cNvPr>
          <p:cNvSpPr/>
          <p:nvPr/>
        </p:nvSpPr>
        <p:spPr>
          <a:xfrm>
            <a:off x="5897880" y="6400800"/>
            <a:ext cx="166420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6" name="Step 1"/>
          <p:cNvSpPr/>
          <p:nvPr/>
        </p:nvSpPr>
        <p:spPr>
          <a:xfrm>
            <a:off x="548640" y="1737360"/>
            <a:ext cx="7223760" cy="678180"/>
          </a:xfrm>
          <a:prstGeom prst="roundRect">
            <a:avLst>
              <a:gd name="adj" fmla="val 18876"/>
            </a:avLst>
          </a:prstGeom>
          <a:solidFill>
            <a:schemeClr val="tx2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685800" y="1875282"/>
            <a:ext cx="402336" cy="402336"/>
          </a:xfrm>
          <a:prstGeom prst="ellipse">
            <a:avLst/>
          </a:prstGeom>
          <a:solidFill>
            <a:schemeClr val="accent4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1</a:t>
            </a:r>
            <a:endParaRPr lang="en-US" sz="1500" dirty="0"/>
          </a:p>
        </p:txBody>
      </p:sp>
      <p:sp>
        <p:nvSpPr>
          <p:cNvPr id="18" name="Step text 1"/>
          <p:cNvSpPr txBox="1"/>
          <p:nvPr/>
        </p:nvSpPr>
        <p:spPr>
          <a:xfrm>
            <a:off x="1234440" y="1737360"/>
            <a:ext cx="6400800" cy="678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Hang the spring from the clamp. Clamp a metre ruler vertically beside it, with a pointer on the bottom of the spring.</a:t>
            </a:r>
            <a:endParaRPr lang="en-US" sz="1500" dirty="0"/>
          </a:p>
        </p:txBody>
      </p:sp>
      <p:sp>
        <p:nvSpPr>
          <p:cNvPr id="19" name="Step 2"/>
          <p:cNvSpPr/>
          <p:nvPr/>
        </p:nvSpPr>
        <p:spPr>
          <a:xfrm>
            <a:off x="548640" y="2506980"/>
            <a:ext cx="7223760" cy="678180"/>
          </a:xfrm>
          <a:prstGeom prst="roundRect">
            <a:avLst>
              <a:gd name="adj" fmla="val 18876"/>
            </a:avLst>
          </a:prstGeom>
          <a:solidFill>
            <a:schemeClr val="tx2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685800" y="2644902"/>
            <a:ext cx="402336" cy="402336"/>
          </a:xfrm>
          <a:prstGeom prst="ellipse">
            <a:avLst/>
          </a:prstGeom>
          <a:solidFill>
            <a:schemeClr val="accent4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2</a:t>
            </a:r>
            <a:endParaRPr lang="en-US" sz="1500" dirty="0"/>
          </a:p>
        </p:txBody>
      </p:sp>
      <p:sp>
        <p:nvSpPr>
          <p:cNvPr id="21" name="Step text 2"/>
          <p:cNvSpPr txBox="1"/>
          <p:nvPr/>
        </p:nvSpPr>
        <p:spPr>
          <a:xfrm>
            <a:off x="1234440" y="2506980"/>
            <a:ext cx="6400800" cy="678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Record the pointer position with no masses — this is the original length.</a:t>
            </a:r>
            <a:endParaRPr lang="en-US" sz="1500" dirty="0"/>
          </a:p>
        </p:txBody>
      </p:sp>
      <p:sp>
        <p:nvSpPr>
          <p:cNvPr id="22" name="Step 3"/>
          <p:cNvSpPr/>
          <p:nvPr/>
        </p:nvSpPr>
        <p:spPr>
          <a:xfrm>
            <a:off x="548640" y="3276600"/>
            <a:ext cx="7223760" cy="678180"/>
          </a:xfrm>
          <a:prstGeom prst="roundRect">
            <a:avLst>
              <a:gd name="adj" fmla="val 18876"/>
            </a:avLst>
          </a:prstGeom>
          <a:solidFill>
            <a:schemeClr val="tx2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685800" y="3414522"/>
            <a:ext cx="402336" cy="402336"/>
          </a:xfrm>
          <a:prstGeom prst="ellipse">
            <a:avLst/>
          </a:prstGeom>
          <a:solidFill>
            <a:schemeClr val="accent4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3</a:t>
            </a:r>
            <a:endParaRPr lang="en-US" sz="1500" dirty="0"/>
          </a:p>
        </p:txBody>
      </p:sp>
      <p:sp>
        <p:nvSpPr>
          <p:cNvPr id="24" name="Step text 3"/>
          <p:cNvSpPr txBox="1"/>
          <p:nvPr/>
        </p:nvSpPr>
        <p:spPr>
          <a:xfrm>
            <a:off x="1234440" y="3276600"/>
            <a:ext cx="6400800" cy="678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Add a 1 N mass. Wait for it to stop bouncing, then record the new position at eye level.</a:t>
            </a:r>
            <a:endParaRPr lang="en-US" sz="1500" dirty="0"/>
          </a:p>
        </p:txBody>
      </p:sp>
      <p:sp>
        <p:nvSpPr>
          <p:cNvPr id="25" name="Step 4"/>
          <p:cNvSpPr/>
          <p:nvPr/>
        </p:nvSpPr>
        <p:spPr>
          <a:xfrm>
            <a:off x="548640" y="4046220"/>
            <a:ext cx="7223760" cy="678180"/>
          </a:xfrm>
          <a:prstGeom prst="roundRect">
            <a:avLst>
              <a:gd name="adj" fmla="val 18876"/>
            </a:avLst>
          </a:prstGeom>
          <a:solidFill>
            <a:schemeClr val="tx2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685800" y="4184142"/>
            <a:ext cx="402336" cy="402336"/>
          </a:xfrm>
          <a:prstGeom prst="ellipse">
            <a:avLst/>
          </a:prstGeom>
          <a:solidFill>
            <a:schemeClr val="accent4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4</a:t>
            </a:r>
            <a:endParaRPr lang="en-US" sz="1500" dirty="0"/>
          </a:p>
        </p:txBody>
      </p:sp>
      <p:sp>
        <p:nvSpPr>
          <p:cNvPr id="27" name="Step text 4"/>
          <p:cNvSpPr txBox="1"/>
          <p:nvPr/>
        </p:nvSpPr>
        <p:spPr>
          <a:xfrm>
            <a:off x="1234440" y="4046220"/>
            <a:ext cx="6400800" cy="678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Extension = new position − original position.</a:t>
            </a:r>
            <a:endParaRPr lang="en-US" sz="1500" dirty="0"/>
          </a:p>
        </p:txBody>
      </p:sp>
      <p:sp>
        <p:nvSpPr>
          <p:cNvPr id="28" name="Step 5"/>
          <p:cNvSpPr/>
          <p:nvPr/>
        </p:nvSpPr>
        <p:spPr>
          <a:xfrm>
            <a:off x="548640" y="4815840"/>
            <a:ext cx="7223760" cy="678180"/>
          </a:xfrm>
          <a:prstGeom prst="roundRect">
            <a:avLst>
              <a:gd name="adj" fmla="val 18876"/>
            </a:avLst>
          </a:prstGeom>
          <a:solidFill>
            <a:schemeClr val="tx2"/>
          </a:solidFill>
          <a:ln/>
        </p:spPr>
      </p:sp>
      <p:sp>
        <p:nvSpPr>
          <p:cNvPr id="29" name="Text 27"/>
          <p:cNvSpPr txBox="1"/>
          <p:nvPr/>
        </p:nvSpPr>
        <p:spPr>
          <a:xfrm>
            <a:off x="685800" y="4953762"/>
            <a:ext cx="402336" cy="402336"/>
          </a:xfrm>
          <a:prstGeom prst="ellipse">
            <a:avLst/>
          </a:prstGeom>
          <a:solidFill>
            <a:schemeClr val="accent4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5</a:t>
            </a:r>
            <a:endParaRPr lang="en-US" sz="1500" dirty="0"/>
          </a:p>
        </p:txBody>
      </p:sp>
      <p:sp>
        <p:nvSpPr>
          <p:cNvPr id="30" name="Step text 5"/>
          <p:cNvSpPr txBox="1"/>
          <p:nvPr/>
        </p:nvSpPr>
        <p:spPr>
          <a:xfrm>
            <a:off x="1234440" y="4815840"/>
            <a:ext cx="6400800" cy="678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Add masses 1 N at a time up to 6 N, recording each extension.</a:t>
            </a:r>
            <a:endParaRPr lang="en-US" sz="1500" dirty="0"/>
          </a:p>
        </p:txBody>
      </p:sp>
      <p:sp>
        <p:nvSpPr>
          <p:cNvPr id="31" name="Step 6"/>
          <p:cNvSpPr/>
          <p:nvPr/>
        </p:nvSpPr>
        <p:spPr>
          <a:xfrm>
            <a:off x="548640" y="5585460"/>
            <a:ext cx="7223760" cy="678180"/>
          </a:xfrm>
          <a:prstGeom prst="roundRect">
            <a:avLst>
              <a:gd name="adj" fmla="val 18876"/>
            </a:avLst>
          </a:prstGeom>
          <a:solidFill>
            <a:schemeClr val="tx2"/>
          </a:solidFill>
          <a:ln/>
        </p:spPr>
      </p:sp>
      <p:sp>
        <p:nvSpPr>
          <p:cNvPr id="32" name="Text 30"/>
          <p:cNvSpPr txBox="1"/>
          <p:nvPr/>
        </p:nvSpPr>
        <p:spPr>
          <a:xfrm>
            <a:off x="685800" y="5723382"/>
            <a:ext cx="402336" cy="402336"/>
          </a:xfrm>
          <a:prstGeom prst="ellipse">
            <a:avLst/>
          </a:prstGeom>
          <a:solidFill>
            <a:schemeClr val="accent4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6</a:t>
            </a:r>
            <a:endParaRPr lang="en-US" sz="1500" dirty="0"/>
          </a:p>
        </p:txBody>
      </p:sp>
      <p:sp>
        <p:nvSpPr>
          <p:cNvPr id="33" name="Step text 6"/>
          <p:cNvSpPr txBox="1"/>
          <p:nvPr/>
        </p:nvSpPr>
        <p:spPr>
          <a:xfrm>
            <a:off x="1234440" y="5585460"/>
            <a:ext cx="6400800" cy="678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Repeat 3 times. Plot force (y) against mean extension (x) and draw a line of best fit.</a:t>
            </a:r>
            <a:endParaRPr lang="en-US" sz="1500" dirty="0"/>
          </a:p>
        </p:txBody>
      </p:sp>
      <p:sp>
        <p:nvSpPr>
          <p:cNvPr id="34" name="Aim card"/>
          <p:cNvSpPr/>
          <p:nvPr/>
        </p:nvSpPr>
        <p:spPr>
          <a:xfrm>
            <a:off x="8001000" y="1737360"/>
            <a:ext cx="3642055" cy="1188720"/>
          </a:xfrm>
          <a:prstGeom prst="roundRect">
            <a:avLst>
              <a:gd name="adj" fmla="val 10769"/>
            </a:avLst>
          </a:prstGeom>
          <a:solidFill>
            <a:schemeClr val="tx2"/>
          </a:solidFill>
          <a:ln/>
        </p:spPr>
      </p:sp>
      <p:sp>
        <p:nvSpPr>
          <p:cNvPr id="35" name="Text 33"/>
          <p:cNvSpPr txBox="1"/>
          <p:nvPr/>
        </p:nvSpPr>
        <p:spPr>
          <a:xfrm>
            <a:off x="8202168" y="182880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chemeClr val="accent4"/>
                </a:solidFill>
              </a:rPr>
              <a:t>AIM</a:t>
            </a:r>
            <a:endParaRPr lang="en-US" sz="1100" dirty="0"/>
          </a:p>
        </p:txBody>
      </p:sp>
      <p:sp>
        <p:nvSpPr>
          <p:cNvPr id="36" name="Text 34"/>
          <p:cNvSpPr txBox="1"/>
          <p:nvPr/>
        </p:nvSpPr>
        <p:spPr>
          <a:xfrm>
            <a:off x="8202168" y="2084832"/>
            <a:ext cx="327629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bg1"/>
                </a:solidFill>
              </a:rPr>
              <a:t>Investigate the relationship between the force on a spring and its extension.</a:t>
            </a:r>
            <a:endParaRPr lang="en-US" sz="1300" dirty="0"/>
          </a:p>
        </p:txBody>
      </p:sp>
      <p:sp>
        <p:nvSpPr>
          <p:cNvPr id="37" name="Equipment card"/>
          <p:cNvSpPr/>
          <p:nvPr/>
        </p:nvSpPr>
        <p:spPr>
          <a:xfrm>
            <a:off x="8001000" y="3035808"/>
            <a:ext cx="3642055" cy="2057400"/>
          </a:xfrm>
          <a:prstGeom prst="roundRect">
            <a:avLst>
              <a:gd name="adj" fmla="val 6222"/>
            </a:avLst>
          </a:prstGeom>
          <a:solidFill>
            <a:schemeClr val="tx2"/>
          </a:solidFill>
          <a:ln/>
        </p:spPr>
      </p:sp>
      <p:sp>
        <p:nvSpPr>
          <p:cNvPr id="38" name="Text 36"/>
          <p:cNvSpPr txBox="1"/>
          <p:nvPr/>
        </p:nvSpPr>
        <p:spPr>
          <a:xfrm>
            <a:off x="8202168" y="3127248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chemeClr val="accent4"/>
                </a:solidFill>
              </a:rPr>
              <a:t>EQUIPMENT</a:t>
            </a:r>
            <a:endParaRPr lang="en-US" sz="1100" dirty="0"/>
          </a:p>
        </p:txBody>
      </p:sp>
      <p:sp>
        <p:nvSpPr>
          <p:cNvPr id="39" name="Text 37"/>
          <p:cNvSpPr txBox="1"/>
          <p:nvPr/>
        </p:nvSpPr>
        <p:spPr>
          <a:xfrm>
            <a:off x="8202168" y="3401568"/>
            <a:ext cx="3322015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200"/>
              </a:spcAft>
              <a:buSzPct val="100000"/>
              <a:buChar char="•"/>
            </a:pPr>
            <a:r>
              <a:rPr lang="en-US" sz="1300" dirty="0">
                <a:solidFill>
                  <a:schemeClr val="bg1"/>
                </a:solidFill>
              </a:rPr>
              <a:t>Spring</a:t>
            </a:r>
            <a:endParaRPr lang="en-US" sz="1300" dirty="0"/>
          </a:p>
          <a:p>
            <a:pPr marL="152400" indent="-152400">
              <a:spcAft>
                <a:spcPts val="200"/>
              </a:spcAft>
              <a:buSzPct val="100000"/>
              <a:buChar char="•"/>
            </a:pPr>
            <a:r>
              <a:rPr lang="en-US" sz="1300" dirty="0">
                <a:solidFill>
                  <a:schemeClr val="bg1"/>
                </a:solidFill>
              </a:rPr>
              <a:t>Clamp stand, boss and clamp</a:t>
            </a:r>
            <a:endParaRPr lang="en-US" sz="1300" dirty="0"/>
          </a:p>
          <a:p>
            <a:pPr marL="152400" indent="-152400">
              <a:spcAft>
                <a:spcPts val="200"/>
              </a:spcAft>
              <a:buSzPct val="100000"/>
              <a:buChar char="•"/>
            </a:pPr>
            <a:r>
              <a:rPr lang="en-US" sz="1300" dirty="0">
                <a:solidFill>
                  <a:schemeClr val="bg1"/>
                </a:solidFill>
              </a:rPr>
              <a:t>Metre ruler (vertical)</a:t>
            </a:r>
            <a:endParaRPr lang="en-US" sz="1300" dirty="0"/>
          </a:p>
          <a:p>
            <a:pPr marL="152400" indent="-152400">
              <a:spcAft>
                <a:spcPts val="200"/>
              </a:spcAft>
              <a:buSzPct val="100000"/>
              <a:buChar char="•"/>
            </a:pPr>
            <a:r>
              <a:rPr lang="en-US" sz="1300" dirty="0">
                <a:solidFill>
                  <a:schemeClr val="bg1"/>
                </a:solidFill>
              </a:rPr>
              <a:t>Pointer (e.g. tape flag)</a:t>
            </a:r>
            <a:endParaRPr lang="en-US" sz="1300" dirty="0"/>
          </a:p>
          <a:p>
            <a:pPr marL="152400" indent="-152400">
              <a:spcAft>
                <a:spcPts val="200"/>
              </a:spcAft>
              <a:buSzPct val="100000"/>
              <a:buChar char="•"/>
            </a:pPr>
            <a:r>
              <a:rPr lang="en-US" sz="1300" dirty="0">
                <a:solidFill>
                  <a:schemeClr val="bg1"/>
                </a:solidFill>
              </a:rPr>
              <a:t>100 g masses + hanger (1 N each)</a:t>
            </a:r>
            <a:endParaRPr lang="en-US" sz="1300" dirty="0"/>
          </a:p>
          <a:p>
            <a:pPr marL="152400" indent="-152400">
              <a:spcAft>
                <a:spcPts val="200"/>
              </a:spcAft>
              <a:buSzPct val="100000"/>
              <a:buChar char="•"/>
            </a:pPr>
            <a:r>
              <a:rPr lang="en-US" sz="1300" dirty="0">
                <a:solidFill>
                  <a:schemeClr val="bg1"/>
                </a:solidFill>
              </a:rPr>
              <a:t>G-clamp, safety goggles</a:t>
            </a:r>
            <a:endParaRPr lang="en-US" sz="1300" dirty="0"/>
          </a:p>
        </p:txBody>
      </p:sp>
      <p:sp>
        <p:nvSpPr>
          <p:cNvPr id="40" name="Key equation card"/>
          <p:cNvSpPr/>
          <p:nvPr/>
        </p:nvSpPr>
        <p:spPr>
          <a:xfrm>
            <a:off x="8001000" y="5202936"/>
            <a:ext cx="3642055" cy="1060704"/>
          </a:xfrm>
          <a:prstGeom prst="roundRect">
            <a:avLst>
              <a:gd name="adj" fmla="val 12069"/>
            </a:avLst>
          </a:prstGeom>
          <a:solidFill>
            <a:schemeClr val="accent4"/>
          </a:solidFill>
          <a:ln/>
        </p:spPr>
      </p:sp>
      <p:sp>
        <p:nvSpPr>
          <p:cNvPr id="41" name="Text 39"/>
          <p:cNvSpPr txBox="1"/>
          <p:nvPr/>
        </p:nvSpPr>
        <p:spPr>
          <a:xfrm>
            <a:off x="8202168" y="5276088"/>
            <a:ext cx="1828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chemeClr val="tx1"/>
                </a:solidFill>
              </a:rPr>
              <a:t>KEY IDEA</a:t>
            </a:r>
            <a:endParaRPr lang="en-US" sz="1000" dirty="0"/>
          </a:p>
        </p:txBody>
      </p:sp>
      <p:sp>
        <p:nvSpPr>
          <p:cNvPr id="42" name="Text 40"/>
          <p:cNvSpPr txBox="1"/>
          <p:nvPr/>
        </p:nvSpPr>
        <p:spPr>
          <a:xfrm>
            <a:off x="8202168" y="5513832"/>
            <a:ext cx="3276295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F = k e</a:t>
            </a:r>
            <a:endParaRPr lang="en-US" sz="2000" dirty="0"/>
          </a:p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extension = new length − original length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4465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B4BED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24</a:t>
            </a:fld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868680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accent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 ·  Force and extension: </a:t>
            </a:r>
            <a:pPr algn="l" indent="0" marL="0">
              <a:buNone/>
            </a:pPr>
            <a:r>
              <a:rPr lang="en-US" sz="28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Sample results</a:t>
            </a:r>
            <a:endParaRPr lang="en-US" sz="2800" dirty="0"/>
          </a:p>
        </p:txBody>
      </p:sp>
      <p:sp>
        <p:nvSpPr>
          <p:cNvPr id="3" name="Label: PHYSICS RP6"/>
          <p:cNvSpPr txBox="1"/>
          <p:nvPr/>
        </p:nvSpPr>
        <p:spPr>
          <a:xfrm>
            <a:off x="548640" y="384048"/>
            <a:ext cx="1737360" cy="347472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PHYSICS RP6</a:t>
            </a:r>
            <a:endParaRPr lang="en-US" sz="1100" dirty="0"/>
          </a:p>
        </p:txBody>
      </p:sp>
      <p:sp>
        <p:nvSpPr>
          <p:cNvPr id="4" name="Label: COMBINED SCIENCE RP18"/>
          <p:cNvSpPr txBox="1"/>
          <p:nvPr/>
        </p:nvSpPr>
        <p:spPr>
          <a:xfrm>
            <a:off x="2377440" y="384048"/>
            <a:ext cx="2880360" cy="347472"/>
          </a:xfrm>
          <a:prstGeom prst="roundRect">
            <a:avLst>
              <a:gd name="adj" fmla="val 50000"/>
            </a:avLst>
          </a:prstGeom>
          <a:solidFill>
            <a:srgbClr val="0D1321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1"/>
                </a:solidFill>
              </a:rPr>
              <a:t>COMBINED SCIENCE RP18</a:t>
            </a:r>
            <a:endParaRPr lang="en-US" sz="1100" dirty="0"/>
          </a:p>
        </p:txBody>
      </p:sp>
      <p:sp>
        <p:nvSpPr>
          <p:cNvPr id="5" name="Label: PAPER 2"/>
          <p:cNvSpPr txBox="1"/>
          <p:nvPr/>
        </p:nvSpPr>
        <p:spPr>
          <a:xfrm>
            <a:off x="5349240" y="384048"/>
            <a:ext cx="1097280" cy="347472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2"/>
                </a:solidFill>
              </a:rPr>
              <a:t>PAPER 2</a:t>
            </a:r>
            <a:endParaRPr lang="en-US" sz="1100" dirty="0"/>
          </a:p>
        </p:txBody>
      </p:sp>
      <p:sp>
        <p:nvSpPr>
          <p:cNvPr id="6" name="Button: ☰  ALL PRACTICALS"/>
          <p:cNvSpPr txBox="1"/>
          <p:nvPr/>
        </p:nvSpPr>
        <p:spPr>
          <a:xfrm>
            <a:off x="9601200" y="384048"/>
            <a:ext cx="2039112" cy="411480"/>
          </a:xfrm>
          <a:prstGeom prst="roundRect">
            <a:avLst>
              <a:gd name="adj" fmla="val 26667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☰  ALL PRACTICALS</a:t>
            </a:r>
            <a:endParaRPr lang="en-US" sz="1200" dirty="0"/>
          </a:p>
        </p:txBody>
      </p:sp>
      <p:sp>
        <p:nvSpPr>
          <p:cNvPr id="7" name="Link: ☰  ALL PRACTICALS">
            <a:hlinkClick r:id="rId1" tooltip="☰  ALL PRACTICALS" action="ppaction://hlinksldjump"/>
          </p:cNvPr>
          <p:cNvSpPr/>
          <p:nvPr/>
        </p:nvSpPr>
        <p:spPr>
          <a:xfrm>
            <a:off x="9601200" y="384048"/>
            <a:ext cx="2039112" cy="41148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8" name="Tab 1  METHOD"/>
          <p:cNvSpPr txBox="1"/>
          <p:nvPr/>
        </p:nvSpPr>
        <p:spPr>
          <a:xfrm>
            <a:off x="548640" y="6400800"/>
            <a:ext cx="1664208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1  METHOD</a:t>
            </a:r>
            <a:endParaRPr lang="en-US" sz="1000" dirty="0"/>
          </a:p>
        </p:txBody>
      </p:sp>
      <p:sp>
        <p:nvSpPr>
          <p:cNvPr id="9" name="Link: 1  METHOD">
            <a:hlinkClick r:id="rId2" tooltip="1  METHOD" action="ppaction://hlinksldjump"/>
          </p:cNvPr>
          <p:cNvSpPr/>
          <p:nvPr/>
        </p:nvSpPr>
        <p:spPr>
          <a:xfrm>
            <a:off x="548640" y="6400800"/>
            <a:ext cx="166420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0" name="Tab 2  RESULTS"/>
          <p:cNvSpPr txBox="1"/>
          <p:nvPr/>
        </p:nvSpPr>
        <p:spPr>
          <a:xfrm>
            <a:off x="2331720" y="6400800"/>
            <a:ext cx="1664208" cy="292608"/>
          </a:xfrm>
          <a:prstGeom prst="roundRect">
            <a:avLst>
              <a:gd name="adj" fmla="val 50000"/>
            </a:avLst>
          </a:prstGeom>
          <a:solidFill>
            <a:srgbClr val="A3E635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D1321"/>
                </a:solidFill>
              </a:rPr>
              <a:t>2  RESULTS</a:t>
            </a:r>
            <a:endParaRPr lang="en-US" sz="1000" dirty="0"/>
          </a:p>
        </p:txBody>
      </p:sp>
      <p:sp>
        <p:nvSpPr>
          <p:cNvPr id="11" name="Link: 2  RESULTS">
            <a:hlinkClick r:id="rId3" tooltip="2  RESULTS" action="ppaction://hlinksldjump"/>
          </p:cNvPr>
          <p:cNvSpPr/>
          <p:nvPr/>
        </p:nvSpPr>
        <p:spPr>
          <a:xfrm>
            <a:off x="2331720" y="6400800"/>
            <a:ext cx="166420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2" name="Tab 3  WORKING SCI."/>
          <p:cNvSpPr txBox="1"/>
          <p:nvPr/>
        </p:nvSpPr>
        <p:spPr>
          <a:xfrm>
            <a:off x="4114800" y="6400800"/>
            <a:ext cx="1664208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3  WORKING SCI.</a:t>
            </a:r>
            <a:endParaRPr lang="en-US" sz="1000" dirty="0"/>
          </a:p>
        </p:txBody>
      </p:sp>
      <p:sp>
        <p:nvSpPr>
          <p:cNvPr id="13" name="Link: 3  WORKING SCI.">
            <a:hlinkClick r:id="rId4" tooltip="3  WORKING SCI." action="ppaction://hlinksldjump"/>
          </p:cNvPr>
          <p:cNvSpPr/>
          <p:nvPr/>
        </p:nvSpPr>
        <p:spPr>
          <a:xfrm>
            <a:off x="4114800" y="6400800"/>
            <a:ext cx="166420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4" name="Tab 4  CONCLUSION"/>
          <p:cNvSpPr txBox="1"/>
          <p:nvPr/>
        </p:nvSpPr>
        <p:spPr>
          <a:xfrm>
            <a:off x="5897880" y="6400800"/>
            <a:ext cx="1664208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4  CONCLUSION</a:t>
            </a:r>
            <a:endParaRPr lang="en-US" sz="1000" dirty="0"/>
          </a:p>
        </p:txBody>
      </p:sp>
      <p:sp>
        <p:nvSpPr>
          <p:cNvPr id="15" name="Link: 4  CONCLUSION">
            <a:hlinkClick r:id="rId5" tooltip="4  CONCLUSION" action="ppaction://hlinksldjump"/>
          </p:cNvPr>
          <p:cNvSpPr/>
          <p:nvPr/>
        </p:nvSpPr>
        <p:spPr>
          <a:xfrm>
            <a:off x="5897880" y="6400800"/>
            <a:ext cx="166420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graphicFrame>
        <p:nvGraphicFramePr>
          <p:cNvPr id="26" name="Results table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737360"/>
          <a:ext cx="6355080" cy="914400"/>
        </p:xfrm>
        <a:graphic>
          <a:graphicData uri="http://schemas.openxmlformats.org/drawingml/2006/table">
            <a:tbl>
              <a:tblPr/>
              <a:tblGrid>
                <a:gridCol w="1143000"/>
                <a:gridCol w="1303020"/>
                <a:gridCol w="1303020"/>
                <a:gridCol w="1303020"/>
                <a:gridCol w="1303020"/>
              </a:tblGrid>
              <a:tr h="428625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0D1321"/>
                          </a:solidFill>
                        </a:rPr>
                        <a:t>Force (N)</a:t>
                      </a:r>
                      <a:endParaRPr lang="en-US" sz="12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E635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0D1321"/>
                          </a:solidFill>
                        </a:rPr>
                        <a:t>e 1 (cm)</a:t>
                      </a:r>
                      <a:endParaRPr lang="en-US" sz="12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E635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0D1321"/>
                          </a:solidFill>
                        </a:rPr>
                        <a:t>e 2 (cm)</a:t>
                      </a:r>
                      <a:endParaRPr lang="en-US" sz="12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E635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0D1321"/>
                          </a:solidFill>
                        </a:rPr>
                        <a:t>e 3 (cm)</a:t>
                      </a:r>
                      <a:endParaRPr lang="en-US" sz="12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E635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0D1321"/>
                          </a:solidFill>
                        </a:rPr>
                        <a:t>Mean (cm)</a:t>
                      </a:r>
                      <a:endParaRPr lang="en-US" sz="12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E635"/>
                    </a:solidFill>
                  </a:tcPr>
                </a:tc>
              </a:tr>
              <a:tr h="428625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B4BED3"/>
                          </a:solidFill>
                        </a:rPr>
                        <a:t>0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74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B4BED3"/>
                          </a:solidFill>
                        </a:rPr>
                        <a:t>0.0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74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B4BED3"/>
                          </a:solidFill>
                        </a:rPr>
                        <a:t>0.0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74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B4BED3"/>
                          </a:solidFill>
                        </a:rPr>
                        <a:t>0.0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74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0.0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742"/>
                    </a:solidFill>
                  </a:tcPr>
                </a:tc>
              </a:tr>
              <a:tr h="428625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B4BED3"/>
                          </a:solidFill>
                        </a:rPr>
                        <a:t>1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32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B4BED3"/>
                          </a:solidFill>
                        </a:rPr>
                        <a:t>4.0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32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B4BED3"/>
                          </a:solidFill>
                        </a:rPr>
                        <a:t>4.1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32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B4BED3"/>
                          </a:solidFill>
                        </a:rPr>
                        <a:t>3.9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32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4.0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321"/>
                    </a:solidFill>
                  </a:tcPr>
                </a:tc>
              </a:tr>
              <a:tr h="428625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B4BED3"/>
                          </a:solidFill>
                        </a:rPr>
                        <a:t>2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74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B4BED3"/>
                          </a:solidFill>
                        </a:rPr>
                        <a:t>8.0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74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B4BED3"/>
                          </a:solidFill>
                        </a:rPr>
                        <a:t>7.9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74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B4BED3"/>
                          </a:solidFill>
                        </a:rPr>
                        <a:t>8.1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74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8.0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742"/>
                    </a:solidFill>
                  </a:tcPr>
                </a:tc>
              </a:tr>
              <a:tr h="428625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B4BED3"/>
                          </a:solidFill>
                        </a:rPr>
                        <a:t>3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32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B4BED3"/>
                          </a:solidFill>
                        </a:rPr>
                        <a:t>12.1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32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B4BED3"/>
                          </a:solidFill>
                        </a:rPr>
                        <a:t>11.9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32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B4BED3"/>
                          </a:solidFill>
                        </a:rPr>
                        <a:t>12.0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32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12.0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321"/>
                    </a:solidFill>
                  </a:tcPr>
                </a:tc>
              </a:tr>
              <a:tr h="428625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B4BED3"/>
                          </a:solidFill>
                        </a:rPr>
                        <a:t>4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74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B4BED3"/>
                          </a:solidFill>
                        </a:rPr>
                        <a:t>16.0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74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B4BED3"/>
                          </a:solidFill>
                        </a:rPr>
                        <a:t>16.2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74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B4BED3"/>
                          </a:solidFill>
                        </a:rPr>
                        <a:t>15.8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74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16.0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742"/>
                    </a:solidFill>
                  </a:tcPr>
                </a:tc>
              </a:tr>
              <a:tr h="428625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B4BED3"/>
                          </a:solidFill>
                        </a:rPr>
                        <a:t>5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32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B4BED3"/>
                          </a:solidFill>
                        </a:rPr>
                        <a:t>20.1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32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B4BED3"/>
                          </a:solidFill>
                        </a:rPr>
                        <a:t>20.0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32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B4BED3"/>
                          </a:solidFill>
                        </a:rPr>
                        <a:t>19.9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32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20.0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321"/>
                    </a:solidFill>
                  </a:tcPr>
                </a:tc>
              </a:tr>
              <a:tr h="428625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B4BED3"/>
                          </a:solidFill>
                        </a:rPr>
                        <a:t>6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74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B4BED3"/>
                          </a:solidFill>
                        </a:rPr>
                        <a:t>25.5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74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B4BED3"/>
                          </a:solidFill>
                        </a:rPr>
                        <a:t>25.8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74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B4BED3"/>
                          </a:solidFill>
                        </a:rPr>
                        <a:t>25.6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74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25.6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742"/>
                    </a:solidFill>
                  </a:tcPr>
                </a:tc>
              </a:tr>
            </a:tbl>
          </a:graphicData>
        </a:graphic>
      </p:graphicFrame>
      <p:sp>
        <p:nvSpPr>
          <p:cNvPr id="17" name="Repeats note"/>
          <p:cNvSpPr/>
          <p:nvPr/>
        </p:nvSpPr>
        <p:spPr>
          <a:xfrm>
            <a:off x="548640" y="5330952"/>
            <a:ext cx="6355080" cy="932688"/>
          </a:xfrm>
          <a:prstGeom prst="roundRect">
            <a:avLst>
              <a:gd name="adj" fmla="val 13725"/>
            </a:avLst>
          </a:prstGeom>
          <a:solidFill>
            <a:schemeClr val="tx2"/>
          </a:solidFill>
          <a:ln/>
        </p:spPr>
      </p:sp>
      <p:sp>
        <p:nvSpPr>
          <p:cNvPr id="18" name="Repeats circle"/>
          <p:cNvSpPr/>
          <p:nvPr/>
        </p:nvSpPr>
        <p:spPr>
          <a:xfrm>
            <a:off x="713232" y="5568696"/>
            <a:ext cx="457200" cy="457200"/>
          </a:xfrm>
          <a:prstGeom prst="ellipse">
            <a:avLst/>
          </a:prstGeom>
          <a:solidFill>
            <a:schemeClr val="accent5"/>
          </a:solidFill>
          <a:ln/>
        </p:spPr>
      </p:sp>
      <p:pic>
        <p:nvPicPr>
          <p:cNvPr id="19" name="Repeats 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7532" y="5682996"/>
            <a:ext cx="228600" cy="228600"/>
          </a:xfrm>
          <a:prstGeom prst="rect">
            <a:avLst/>
          </a:prstGeom>
        </p:spPr>
      </p:pic>
      <p:sp>
        <p:nvSpPr>
          <p:cNvPr id="20" name="Text 16"/>
          <p:cNvSpPr txBox="1"/>
          <p:nvPr/>
        </p:nvSpPr>
        <p:spPr>
          <a:xfrm>
            <a:off x="1325880" y="5385816"/>
            <a:ext cx="5394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chemeClr val="accent5"/>
                </a:solidFill>
              </a:rPr>
              <a:t>REPEATS &amp; ANOMALIES   </a:t>
            </a:r>
            <a:endParaRPr lang="en-US" sz="1000" dirty="0"/>
          </a:p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At 6 N the extension jumps by 5.6 cm instead of 4.0 cm — the spring has gone past its limit of proportionality.</a:t>
            </a:r>
            <a:endParaRPr lang="en-US" sz="1000" dirty="0"/>
          </a:p>
        </p:txBody>
      </p:sp>
      <p:sp>
        <p:nvSpPr>
          <p:cNvPr id="21" name="Chart card"/>
          <p:cNvSpPr/>
          <p:nvPr/>
        </p:nvSpPr>
        <p:spPr>
          <a:xfrm>
            <a:off x="7132320" y="1737360"/>
            <a:ext cx="4510735" cy="2971800"/>
          </a:xfrm>
          <a:prstGeom prst="roundRect">
            <a:avLst>
              <a:gd name="adj" fmla="val 4308"/>
            </a:avLst>
          </a:prstGeom>
          <a:solidFill>
            <a:schemeClr val="tx2"/>
          </a:solidFill>
          <a:ln/>
        </p:spPr>
      </p:sp>
      <p:graphicFrame>
        <p:nvGraphicFramePr>
          <p:cNvPr id="22" name="Results chart" descr=""/>
          <p:cNvGraphicFramePr/>
          <p:nvPr/>
        </p:nvGraphicFramePr>
        <p:xfrm>
          <a:off x="7223760" y="1828800"/>
          <a:ext cx="4327855" cy="27889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7"/>
          </a:graphicData>
        </a:graphic>
      </p:graphicFrame>
      <p:sp>
        <p:nvSpPr>
          <p:cNvPr id="23" name="Calculation card"/>
          <p:cNvSpPr/>
          <p:nvPr/>
        </p:nvSpPr>
        <p:spPr>
          <a:xfrm>
            <a:off x="7132320" y="4818888"/>
            <a:ext cx="4510735" cy="1444752"/>
          </a:xfrm>
          <a:prstGeom prst="roundRect">
            <a:avLst>
              <a:gd name="adj" fmla="val 8861"/>
            </a:avLst>
          </a:prstGeom>
          <a:solidFill>
            <a:schemeClr val="tx2"/>
          </a:solidFill>
          <a:ln/>
        </p:spPr>
      </p:sp>
      <p:sp>
        <p:nvSpPr>
          <p:cNvPr id="24" name="Calculation"/>
          <p:cNvSpPr txBox="1"/>
          <p:nvPr/>
        </p:nvSpPr>
        <p:spPr>
          <a:xfrm>
            <a:off x="7333488" y="4892040"/>
            <a:ext cx="4144975" cy="13167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chemeClr val="accent4"/>
                </a:solidFill>
              </a:rPr>
              <a:t>ANALYSIS</a:t>
            </a:r>
            <a:endParaRPr lang="en-US" sz="1000" dirty="0"/>
          </a:p>
          <a:p>
            <a:pPr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Straight line through the origin up to 5 N</a:t>
            </a:r>
            <a:pPr indent="0" marL="0">
              <a:buNone/>
            </a:pPr>
            <a:r>
              <a:rPr lang="en-US" sz="1300" dirty="0">
                <a:solidFill>
                  <a:schemeClr val="bg2"/>
                </a:solidFill>
              </a:rPr>
              <a:t> → F ∝ e</a:t>
            </a:r>
            <a:endParaRPr lang="en-US" sz="1000" dirty="0"/>
          </a:p>
          <a:p>
            <a:pPr indent="0" marL="0">
              <a:buNone/>
            </a:pPr>
            <a:r>
              <a:rPr lang="en-US" sz="1300" dirty="0">
                <a:solidFill>
                  <a:schemeClr val="bg2"/>
                </a:solidFill>
              </a:rPr>
              <a:t>k = gradient = 5 N ÷ 0.200 m = </a:t>
            </a:r>
            <a:pPr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25 N/m</a:t>
            </a:r>
            <a:endParaRPr lang="en-US" sz="1000" dirty="0"/>
          </a:p>
          <a:p>
            <a:pPr indent="0" marL="0">
              <a:buNone/>
            </a:pPr>
            <a:r>
              <a:rPr lang="en-US" sz="1300" dirty="0">
                <a:solidFill>
                  <a:schemeClr val="bg2"/>
                </a:solidFill>
              </a:rPr>
              <a:t>Curves after 5 N: limit of proportionality passed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4465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B4BED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25</a:t>
            </a:fld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868680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accent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 ·  Force and extension: </a:t>
            </a:r>
            <a:pPr algn="l" indent="0" marL="0">
              <a:buNone/>
            </a:pPr>
            <a:r>
              <a:rPr lang="en-US" sz="28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Working scientifically</a:t>
            </a:r>
            <a:endParaRPr lang="en-US" sz="2800" dirty="0"/>
          </a:p>
        </p:txBody>
      </p:sp>
      <p:sp>
        <p:nvSpPr>
          <p:cNvPr id="3" name="Label: PHYSICS RP6"/>
          <p:cNvSpPr txBox="1"/>
          <p:nvPr/>
        </p:nvSpPr>
        <p:spPr>
          <a:xfrm>
            <a:off x="548640" y="384048"/>
            <a:ext cx="1737360" cy="347472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PHYSICS RP6</a:t>
            </a:r>
            <a:endParaRPr lang="en-US" sz="1100" dirty="0"/>
          </a:p>
        </p:txBody>
      </p:sp>
      <p:sp>
        <p:nvSpPr>
          <p:cNvPr id="4" name="Label: COMBINED SCIENCE RP18"/>
          <p:cNvSpPr txBox="1"/>
          <p:nvPr/>
        </p:nvSpPr>
        <p:spPr>
          <a:xfrm>
            <a:off x="2377440" y="384048"/>
            <a:ext cx="2880360" cy="347472"/>
          </a:xfrm>
          <a:prstGeom prst="roundRect">
            <a:avLst>
              <a:gd name="adj" fmla="val 50000"/>
            </a:avLst>
          </a:prstGeom>
          <a:solidFill>
            <a:srgbClr val="0D1321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1"/>
                </a:solidFill>
              </a:rPr>
              <a:t>COMBINED SCIENCE RP18</a:t>
            </a:r>
            <a:endParaRPr lang="en-US" sz="1100" dirty="0"/>
          </a:p>
        </p:txBody>
      </p:sp>
      <p:sp>
        <p:nvSpPr>
          <p:cNvPr id="5" name="Label: PAPER 2"/>
          <p:cNvSpPr txBox="1"/>
          <p:nvPr/>
        </p:nvSpPr>
        <p:spPr>
          <a:xfrm>
            <a:off x="5349240" y="384048"/>
            <a:ext cx="1097280" cy="347472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2"/>
                </a:solidFill>
              </a:rPr>
              <a:t>PAPER 2</a:t>
            </a:r>
            <a:endParaRPr lang="en-US" sz="1100" dirty="0"/>
          </a:p>
        </p:txBody>
      </p:sp>
      <p:sp>
        <p:nvSpPr>
          <p:cNvPr id="6" name="Button: ☰  ALL PRACTICALS"/>
          <p:cNvSpPr txBox="1"/>
          <p:nvPr/>
        </p:nvSpPr>
        <p:spPr>
          <a:xfrm>
            <a:off x="9601200" y="384048"/>
            <a:ext cx="2039112" cy="411480"/>
          </a:xfrm>
          <a:prstGeom prst="roundRect">
            <a:avLst>
              <a:gd name="adj" fmla="val 26667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☰  ALL PRACTICALS</a:t>
            </a:r>
            <a:endParaRPr lang="en-US" sz="1200" dirty="0"/>
          </a:p>
        </p:txBody>
      </p:sp>
      <p:sp>
        <p:nvSpPr>
          <p:cNvPr id="7" name="Link: ☰  ALL PRACTICALS">
            <a:hlinkClick r:id="rId1" tooltip="☰  ALL PRACTICALS" action="ppaction://hlinksldjump"/>
          </p:cNvPr>
          <p:cNvSpPr/>
          <p:nvPr/>
        </p:nvSpPr>
        <p:spPr>
          <a:xfrm>
            <a:off x="9601200" y="384048"/>
            <a:ext cx="2039112" cy="41148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8" name="Tab 1  METHOD"/>
          <p:cNvSpPr txBox="1"/>
          <p:nvPr/>
        </p:nvSpPr>
        <p:spPr>
          <a:xfrm>
            <a:off x="548640" y="6400800"/>
            <a:ext cx="1664208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1  METHOD</a:t>
            </a:r>
            <a:endParaRPr lang="en-US" sz="1000" dirty="0"/>
          </a:p>
        </p:txBody>
      </p:sp>
      <p:sp>
        <p:nvSpPr>
          <p:cNvPr id="9" name="Link: 1  METHOD">
            <a:hlinkClick r:id="rId2" tooltip="1  METHOD" action="ppaction://hlinksldjump"/>
          </p:cNvPr>
          <p:cNvSpPr/>
          <p:nvPr/>
        </p:nvSpPr>
        <p:spPr>
          <a:xfrm>
            <a:off x="548640" y="6400800"/>
            <a:ext cx="166420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0" name="Tab 2  RESULTS"/>
          <p:cNvSpPr txBox="1"/>
          <p:nvPr/>
        </p:nvSpPr>
        <p:spPr>
          <a:xfrm>
            <a:off x="2331720" y="6400800"/>
            <a:ext cx="1664208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2  RESULTS</a:t>
            </a:r>
            <a:endParaRPr lang="en-US" sz="1000" dirty="0"/>
          </a:p>
        </p:txBody>
      </p:sp>
      <p:sp>
        <p:nvSpPr>
          <p:cNvPr id="11" name="Link: 2  RESULTS">
            <a:hlinkClick r:id="rId3" tooltip="2  RESULTS" action="ppaction://hlinksldjump"/>
          </p:cNvPr>
          <p:cNvSpPr/>
          <p:nvPr/>
        </p:nvSpPr>
        <p:spPr>
          <a:xfrm>
            <a:off x="2331720" y="6400800"/>
            <a:ext cx="166420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2" name="Tab 3  WORKING SCI."/>
          <p:cNvSpPr txBox="1"/>
          <p:nvPr/>
        </p:nvSpPr>
        <p:spPr>
          <a:xfrm>
            <a:off x="4114800" y="6400800"/>
            <a:ext cx="1664208" cy="292608"/>
          </a:xfrm>
          <a:prstGeom prst="roundRect">
            <a:avLst>
              <a:gd name="adj" fmla="val 50000"/>
            </a:avLst>
          </a:prstGeom>
          <a:solidFill>
            <a:srgbClr val="A3E635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D1321"/>
                </a:solidFill>
              </a:rPr>
              <a:t>3  WORKING SCI.</a:t>
            </a:r>
            <a:endParaRPr lang="en-US" sz="1000" dirty="0"/>
          </a:p>
        </p:txBody>
      </p:sp>
      <p:sp>
        <p:nvSpPr>
          <p:cNvPr id="13" name="Link: 3  WORKING SCI.">
            <a:hlinkClick r:id="rId4" tooltip="3  WORKING SCI." action="ppaction://hlinksldjump"/>
          </p:cNvPr>
          <p:cNvSpPr/>
          <p:nvPr/>
        </p:nvSpPr>
        <p:spPr>
          <a:xfrm>
            <a:off x="4114800" y="6400800"/>
            <a:ext cx="166420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4" name="Tab 4  CONCLUSION"/>
          <p:cNvSpPr txBox="1"/>
          <p:nvPr/>
        </p:nvSpPr>
        <p:spPr>
          <a:xfrm>
            <a:off x="5897880" y="6400800"/>
            <a:ext cx="1664208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4  CONCLUSION</a:t>
            </a:r>
            <a:endParaRPr lang="en-US" sz="1000" dirty="0"/>
          </a:p>
        </p:txBody>
      </p:sp>
      <p:sp>
        <p:nvSpPr>
          <p:cNvPr id="15" name="Link: 4  CONCLUSION">
            <a:hlinkClick r:id="rId5" tooltip="4  CONCLUSION" action="ppaction://hlinksldjump"/>
          </p:cNvPr>
          <p:cNvSpPr/>
          <p:nvPr/>
        </p:nvSpPr>
        <p:spPr>
          <a:xfrm>
            <a:off x="5897880" y="6400800"/>
            <a:ext cx="166420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6" name="INDEPENDENT VARIABLE card"/>
          <p:cNvSpPr/>
          <p:nvPr/>
        </p:nvSpPr>
        <p:spPr>
          <a:xfrm>
            <a:off x="548640" y="1737360"/>
            <a:ext cx="3545738" cy="2148840"/>
          </a:xfrm>
          <a:prstGeom prst="roundRect">
            <a:avLst>
              <a:gd name="adj" fmla="val 5957"/>
            </a:avLst>
          </a:prstGeom>
          <a:solidFill>
            <a:schemeClr val="tx2"/>
          </a:solidFill>
          <a:ln/>
        </p:spPr>
      </p:sp>
      <p:sp>
        <p:nvSpPr>
          <p:cNvPr id="17" name="INDEPENDENT VARIABLE circle"/>
          <p:cNvSpPr/>
          <p:nvPr/>
        </p:nvSpPr>
        <p:spPr>
          <a:xfrm>
            <a:off x="731520" y="1920240"/>
            <a:ext cx="548640" cy="548640"/>
          </a:xfrm>
          <a:prstGeom prst="ellipse">
            <a:avLst/>
          </a:prstGeom>
          <a:solidFill>
            <a:schemeClr val="accent4"/>
          </a:solidFill>
          <a:ln/>
        </p:spPr>
      </p:sp>
      <p:pic>
        <p:nvPicPr>
          <p:cNvPr id="18" name="INDEPENDENT VARIABLE 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8680" y="2057400"/>
            <a:ext cx="274320" cy="274320"/>
          </a:xfrm>
          <a:prstGeom prst="rect">
            <a:avLst/>
          </a:prstGeom>
        </p:spPr>
      </p:pic>
      <p:sp>
        <p:nvSpPr>
          <p:cNvPr id="19" name="Text 16"/>
          <p:cNvSpPr txBox="1"/>
          <p:nvPr/>
        </p:nvSpPr>
        <p:spPr>
          <a:xfrm>
            <a:off x="1417320" y="1901952"/>
            <a:ext cx="253989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4"/>
                </a:solidFill>
              </a:rPr>
              <a:t>INDEPENDENT VARIABLE</a:t>
            </a:r>
            <a:endParaRPr lang="en-US" sz="1300" dirty="0"/>
          </a:p>
        </p:txBody>
      </p:sp>
      <p:sp>
        <p:nvSpPr>
          <p:cNvPr id="20" name="Text 17"/>
          <p:cNvSpPr txBox="1"/>
          <p:nvPr/>
        </p:nvSpPr>
        <p:spPr>
          <a:xfrm>
            <a:off x="1417320" y="2194560"/>
            <a:ext cx="253989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chemeClr val="bg2"/>
                </a:solidFill>
              </a:rPr>
              <a:t>What you change</a:t>
            </a:r>
            <a:endParaRPr lang="en-US" sz="1100" dirty="0"/>
          </a:p>
        </p:txBody>
      </p:sp>
      <p:sp>
        <p:nvSpPr>
          <p:cNvPr id="21" name="INDEPENDENT VARIABLE text"/>
          <p:cNvSpPr txBox="1"/>
          <p:nvPr/>
        </p:nvSpPr>
        <p:spPr>
          <a:xfrm>
            <a:off x="749808" y="2606040"/>
            <a:ext cx="3143402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bg1"/>
                </a:solidFill>
              </a:rPr>
              <a:t>Force (weight added)</a:t>
            </a:r>
            <a:endParaRPr lang="en-US" sz="1900" dirty="0"/>
          </a:p>
        </p:txBody>
      </p:sp>
      <p:sp>
        <p:nvSpPr>
          <p:cNvPr id="22" name="DEPENDENT VARIABLE card"/>
          <p:cNvSpPr/>
          <p:nvPr/>
        </p:nvSpPr>
        <p:spPr>
          <a:xfrm>
            <a:off x="4322978" y="1737360"/>
            <a:ext cx="3545738" cy="2148840"/>
          </a:xfrm>
          <a:prstGeom prst="roundRect">
            <a:avLst>
              <a:gd name="adj" fmla="val 5957"/>
            </a:avLst>
          </a:prstGeom>
          <a:solidFill>
            <a:schemeClr val="tx2"/>
          </a:solidFill>
          <a:ln/>
        </p:spPr>
      </p:sp>
      <p:sp>
        <p:nvSpPr>
          <p:cNvPr id="23" name="DEPENDENT VARIABLE circle"/>
          <p:cNvSpPr/>
          <p:nvPr/>
        </p:nvSpPr>
        <p:spPr>
          <a:xfrm>
            <a:off x="4505858" y="1920240"/>
            <a:ext cx="548640" cy="548640"/>
          </a:xfrm>
          <a:prstGeom prst="ellipse">
            <a:avLst/>
          </a:prstGeom>
          <a:solidFill>
            <a:schemeClr val="accent4"/>
          </a:solidFill>
          <a:ln/>
        </p:spPr>
      </p:sp>
      <p:pic>
        <p:nvPicPr>
          <p:cNvPr id="24" name="DEPENDENT VARIABLE 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43018" y="2057400"/>
            <a:ext cx="274320" cy="274320"/>
          </a:xfrm>
          <a:prstGeom prst="rect">
            <a:avLst/>
          </a:prstGeom>
        </p:spPr>
      </p:pic>
      <p:sp>
        <p:nvSpPr>
          <p:cNvPr id="25" name="Text 21"/>
          <p:cNvSpPr txBox="1"/>
          <p:nvPr/>
        </p:nvSpPr>
        <p:spPr>
          <a:xfrm>
            <a:off x="5191658" y="1901952"/>
            <a:ext cx="253989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4"/>
                </a:solidFill>
              </a:rPr>
              <a:t>DEPENDENT VARIABLE</a:t>
            </a:r>
            <a:endParaRPr lang="en-US" sz="1300" dirty="0"/>
          </a:p>
        </p:txBody>
      </p:sp>
      <p:sp>
        <p:nvSpPr>
          <p:cNvPr id="26" name="Text 22"/>
          <p:cNvSpPr txBox="1"/>
          <p:nvPr/>
        </p:nvSpPr>
        <p:spPr>
          <a:xfrm>
            <a:off x="5191658" y="2194560"/>
            <a:ext cx="253989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chemeClr val="bg2"/>
                </a:solidFill>
              </a:rPr>
              <a:t>What you measure</a:t>
            </a:r>
            <a:endParaRPr lang="en-US" sz="1100" dirty="0"/>
          </a:p>
        </p:txBody>
      </p:sp>
      <p:sp>
        <p:nvSpPr>
          <p:cNvPr id="27" name="DEPENDENT VARIABLE text"/>
          <p:cNvSpPr txBox="1"/>
          <p:nvPr/>
        </p:nvSpPr>
        <p:spPr>
          <a:xfrm>
            <a:off x="4524146" y="2606040"/>
            <a:ext cx="3143402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bg1"/>
                </a:solidFill>
              </a:rPr>
              <a:t>Extension of the spring</a:t>
            </a:r>
            <a:endParaRPr lang="en-US" sz="1900" dirty="0"/>
          </a:p>
        </p:txBody>
      </p:sp>
      <p:sp>
        <p:nvSpPr>
          <p:cNvPr id="28" name="CONTROL VARIABLES card"/>
          <p:cNvSpPr/>
          <p:nvPr/>
        </p:nvSpPr>
        <p:spPr>
          <a:xfrm>
            <a:off x="8097317" y="1737360"/>
            <a:ext cx="3545738" cy="2148840"/>
          </a:xfrm>
          <a:prstGeom prst="roundRect">
            <a:avLst>
              <a:gd name="adj" fmla="val 5957"/>
            </a:avLst>
          </a:prstGeom>
          <a:solidFill>
            <a:schemeClr val="tx2"/>
          </a:solidFill>
          <a:ln/>
        </p:spPr>
      </p:sp>
      <p:sp>
        <p:nvSpPr>
          <p:cNvPr id="29" name="CONTROL VARIABLES circle"/>
          <p:cNvSpPr/>
          <p:nvPr/>
        </p:nvSpPr>
        <p:spPr>
          <a:xfrm>
            <a:off x="8280197" y="1920240"/>
            <a:ext cx="548640" cy="548640"/>
          </a:xfrm>
          <a:prstGeom prst="ellipse">
            <a:avLst/>
          </a:prstGeom>
          <a:solidFill>
            <a:schemeClr val="accent4"/>
          </a:solidFill>
          <a:ln/>
        </p:spPr>
      </p:sp>
      <p:pic>
        <p:nvPicPr>
          <p:cNvPr id="30" name="CONTROL VARIABLES icon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17357" y="2057400"/>
            <a:ext cx="274320" cy="274320"/>
          </a:xfrm>
          <a:prstGeom prst="rect">
            <a:avLst/>
          </a:prstGeom>
        </p:spPr>
      </p:pic>
      <p:sp>
        <p:nvSpPr>
          <p:cNvPr id="31" name="Text 26"/>
          <p:cNvSpPr txBox="1"/>
          <p:nvPr/>
        </p:nvSpPr>
        <p:spPr>
          <a:xfrm>
            <a:off x="8965997" y="1901952"/>
            <a:ext cx="253989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4"/>
                </a:solidFill>
              </a:rPr>
              <a:t>CONTROL VARIABLES</a:t>
            </a:r>
            <a:endParaRPr lang="en-US" sz="1300" dirty="0"/>
          </a:p>
        </p:txBody>
      </p:sp>
      <p:sp>
        <p:nvSpPr>
          <p:cNvPr id="32" name="Text 27"/>
          <p:cNvSpPr txBox="1"/>
          <p:nvPr/>
        </p:nvSpPr>
        <p:spPr>
          <a:xfrm>
            <a:off x="8965997" y="2194560"/>
            <a:ext cx="253989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chemeClr val="bg2"/>
                </a:solidFill>
              </a:rPr>
              <a:t>Kept the same</a:t>
            </a:r>
            <a:endParaRPr lang="en-US" sz="1100" dirty="0"/>
          </a:p>
        </p:txBody>
      </p:sp>
      <p:sp>
        <p:nvSpPr>
          <p:cNvPr id="33" name="CONTROL VARIABLES text"/>
          <p:cNvSpPr txBox="1"/>
          <p:nvPr/>
        </p:nvSpPr>
        <p:spPr>
          <a:xfrm>
            <a:off x="8298485" y="2606040"/>
            <a:ext cx="3143402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• The same spring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• Mass added in equal steps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• Measuring from the same point (pointer)</a:t>
            </a:r>
            <a:endParaRPr lang="en-US" sz="1400" dirty="0"/>
          </a:p>
        </p:txBody>
      </p:sp>
      <p:sp>
        <p:nvSpPr>
          <p:cNvPr id="34" name="SAFETY card"/>
          <p:cNvSpPr/>
          <p:nvPr/>
        </p:nvSpPr>
        <p:spPr>
          <a:xfrm>
            <a:off x="548640" y="4114800"/>
            <a:ext cx="3545738" cy="2148840"/>
          </a:xfrm>
          <a:prstGeom prst="roundRect">
            <a:avLst>
              <a:gd name="adj" fmla="val 5957"/>
            </a:avLst>
          </a:prstGeom>
          <a:solidFill>
            <a:schemeClr val="tx2"/>
          </a:solidFill>
          <a:ln/>
        </p:spPr>
      </p:sp>
      <p:sp>
        <p:nvSpPr>
          <p:cNvPr id="35" name="SAFETY circle"/>
          <p:cNvSpPr/>
          <p:nvPr/>
        </p:nvSpPr>
        <p:spPr>
          <a:xfrm>
            <a:off x="731520" y="4297680"/>
            <a:ext cx="548640" cy="548640"/>
          </a:xfrm>
          <a:prstGeom prst="ellipse">
            <a:avLst/>
          </a:prstGeom>
          <a:solidFill>
            <a:schemeClr val="accent5"/>
          </a:solidFill>
          <a:ln/>
        </p:spPr>
      </p:sp>
      <p:pic>
        <p:nvPicPr>
          <p:cNvPr id="36" name="SAFETY icon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68680" y="4434840"/>
            <a:ext cx="274320" cy="274320"/>
          </a:xfrm>
          <a:prstGeom prst="rect">
            <a:avLst/>
          </a:prstGeom>
        </p:spPr>
      </p:pic>
      <p:sp>
        <p:nvSpPr>
          <p:cNvPr id="37" name="Text 31"/>
          <p:cNvSpPr txBox="1"/>
          <p:nvPr/>
        </p:nvSpPr>
        <p:spPr>
          <a:xfrm>
            <a:off x="1417320" y="4279392"/>
            <a:ext cx="253989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5"/>
                </a:solidFill>
              </a:rPr>
              <a:t>SAFETY</a:t>
            </a:r>
            <a:endParaRPr lang="en-US" sz="1300" dirty="0"/>
          </a:p>
        </p:txBody>
      </p:sp>
      <p:sp>
        <p:nvSpPr>
          <p:cNvPr id="38" name="Text 32"/>
          <p:cNvSpPr txBox="1"/>
          <p:nvPr/>
        </p:nvSpPr>
        <p:spPr>
          <a:xfrm>
            <a:off x="1417320" y="4572000"/>
            <a:ext cx="253989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chemeClr val="bg2"/>
                </a:solidFill>
              </a:rPr>
              <a:t>Hazard → how to reduce the risk</a:t>
            </a:r>
            <a:endParaRPr lang="en-US" sz="1100" dirty="0"/>
          </a:p>
        </p:txBody>
      </p:sp>
      <p:sp>
        <p:nvSpPr>
          <p:cNvPr id="39" name="SAFETY text"/>
          <p:cNvSpPr txBox="1"/>
          <p:nvPr/>
        </p:nvSpPr>
        <p:spPr>
          <a:xfrm>
            <a:off x="749808" y="4983480"/>
            <a:ext cx="3143402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Hazard: masses can fall on feet or the spring can fly off. Wear goggles, clamp the stand to the bench, and don't stand under the masses.</a:t>
            </a:r>
            <a:endParaRPr lang="en-US" sz="1400" dirty="0"/>
          </a:p>
        </p:txBody>
      </p:sp>
      <p:sp>
        <p:nvSpPr>
          <p:cNvPr id="40" name="ACCURACY &amp; PRECISION card"/>
          <p:cNvSpPr/>
          <p:nvPr/>
        </p:nvSpPr>
        <p:spPr>
          <a:xfrm>
            <a:off x="4322978" y="4114800"/>
            <a:ext cx="3545738" cy="2148840"/>
          </a:xfrm>
          <a:prstGeom prst="roundRect">
            <a:avLst>
              <a:gd name="adj" fmla="val 5957"/>
            </a:avLst>
          </a:prstGeom>
          <a:solidFill>
            <a:schemeClr val="tx2"/>
          </a:solidFill>
          <a:ln/>
        </p:spPr>
      </p:sp>
      <p:sp>
        <p:nvSpPr>
          <p:cNvPr id="41" name="ACCURACY &amp; PRECISION circle"/>
          <p:cNvSpPr/>
          <p:nvPr/>
        </p:nvSpPr>
        <p:spPr>
          <a:xfrm>
            <a:off x="4505858" y="4297680"/>
            <a:ext cx="548640" cy="548640"/>
          </a:xfrm>
          <a:prstGeom prst="ellipse">
            <a:avLst/>
          </a:prstGeom>
          <a:solidFill>
            <a:schemeClr val="accent5"/>
          </a:solidFill>
          <a:ln/>
        </p:spPr>
      </p:sp>
      <p:pic>
        <p:nvPicPr>
          <p:cNvPr id="42" name="ACCURACY &amp; PRECISION icon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43018" y="4434840"/>
            <a:ext cx="274320" cy="274320"/>
          </a:xfrm>
          <a:prstGeom prst="rect">
            <a:avLst/>
          </a:prstGeom>
        </p:spPr>
      </p:pic>
      <p:sp>
        <p:nvSpPr>
          <p:cNvPr id="43" name="Text 36"/>
          <p:cNvSpPr txBox="1"/>
          <p:nvPr/>
        </p:nvSpPr>
        <p:spPr>
          <a:xfrm>
            <a:off x="5191658" y="4279392"/>
            <a:ext cx="253989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5"/>
                </a:solidFill>
              </a:rPr>
              <a:t>ACCURACY &amp; PRECISION</a:t>
            </a:r>
            <a:endParaRPr lang="en-US" sz="1300" dirty="0"/>
          </a:p>
        </p:txBody>
      </p:sp>
      <p:sp>
        <p:nvSpPr>
          <p:cNvPr id="44" name="Text 37"/>
          <p:cNvSpPr txBox="1"/>
          <p:nvPr/>
        </p:nvSpPr>
        <p:spPr>
          <a:xfrm>
            <a:off x="5191658" y="4572000"/>
            <a:ext cx="253989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chemeClr val="bg2"/>
                </a:solidFill>
              </a:rPr>
              <a:t>Getting good data</a:t>
            </a:r>
            <a:endParaRPr lang="en-US" sz="1100" dirty="0"/>
          </a:p>
        </p:txBody>
      </p:sp>
      <p:sp>
        <p:nvSpPr>
          <p:cNvPr id="45" name="ACCURACY &amp;amp; PRECISION text"/>
          <p:cNvSpPr txBox="1"/>
          <p:nvPr/>
        </p:nvSpPr>
        <p:spPr>
          <a:xfrm>
            <a:off x="4524146" y="4983480"/>
            <a:ext cx="3143402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Read the ruler at EYE LEVEL to avoid parallax. Use a pointer. Wait for the spring to stop bouncing before reading.</a:t>
            </a:r>
            <a:endParaRPr lang="en-US" sz="1400" dirty="0"/>
          </a:p>
        </p:txBody>
      </p:sp>
      <p:sp>
        <p:nvSpPr>
          <p:cNvPr id="46" name="ERRORS card"/>
          <p:cNvSpPr/>
          <p:nvPr/>
        </p:nvSpPr>
        <p:spPr>
          <a:xfrm>
            <a:off x="8097317" y="4114800"/>
            <a:ext cx="3545738" cy="2148840"/>
          </a:xfrm>
          <a:prstGeom prst="roundRect">
            <a:avLst>
              <a:gd name="adj" fmla="val 5957"/>
            </a:avLst>
          </a:prstGeom>
          <a:solidFill>
            <a:schemeClr val="tx2"/>
          </a:solidFill>
          <a:ln/>
        </p:spPr>
      </p:sp>
      <p:sp>
        <p:nvSpPr>
          <p:cNvPr id="47" name="ERRORS circle"/>
          <p:cNvSpPr/>
          <p:nvPr/>
        </p:nvSpPr>
        <p:spPr>
          <a:xfrm>
            <a:off x="8280197" y="4297680"/>
            <a:ext cx="548640" cy="548640"/>
          </a:xfrm>
          <a:prstGeom prst="ellipse">
            <a:avLst/>
          </a:prstGeom>
          <a:solidFill>
            <a:schemeClr val="accent5"/>
          </a:solidFill>
          <a:ln/>
        </p:spPr>
      </p:sp>
      <p:pic>
        <p:nvPicPr>
          <p:cNvPr id="48" name="ERRORS icon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417357" y="4434840"/>
            <a:ext cx="274320" cy="274320"/>
          </a:xfrm>
          <a:prstGeom prst="rect">
            <a:avLst/>
          </a:prstGeom>
        </p:spPr>
      </p:pic>
      <p:sp>
        <p:nvSpPr>
          <p:cNvPr id="49" name="Text 41"/>
          <p:cNvSpPr txBox="1"/>
          <p:nvPr/>
        </p:nvSpPr>
        <p:spPr>
          <a:xfrm>
            <a:off x="8965997" y="4279392"/>
            <a:ext cx="253989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5"/>
                </a:solidFill>
              </a:rPr>
              <a:t>ERRORS</a:t>
            </a:r>
            <a:endParaRPr lang="en-US" sz="1300" dirty="0"/>
          </a:p>
        </p:txBody>
      </p:sp>
      <p:sp>
        <p:nvSpPr>
          <p:cNvPr id="50" name="Text 42"/>
          <p:cNvSpPr txBox="1"/>
          <p:nvPr/>
        </p:nvSpPr>
        <p:spPr>
          <a:xfrm>
            <a:off x="8965997" y="4572000"/>
            <a:ext cx="253989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chemeClr val="bg2"/>
                </a:solidFill>
              </a:rPr>
              <a:t>Random or systematic?</a:t>
            </a:r>
            <a:endParaRPr lang="en-US" sz="1100" dirty="0"/>
          </a:p>
        </p:txBody>
      </p:sp>
      <p:sp>
        <p:nvSpPr>
          <p:cNvPr id="51" name="ERRORS text"/>
          <p:cNvSpPr txBox="1"/>
          <p:nvPr/>
        </p:nvSpPr>
        <p:spPr>
          <a:xfrm>
            <a:off x="8298485" y="4983480"/>
            <a:ext cx="3143402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Reading from the wrong angle (parallax) causes RANDOM error. A ruler not starting at zero gives a SYSTEMATIC error.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4465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B4BED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26</a:t>
            </a:fld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868680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accent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 ·  Force and extension: </a:t>
            </a:r>
            <a:pPr algn="l" indent="0" marL="0">
              <a:buNone/>
            </a:pPr>
            <a:r>
              <a:rPr lang="en-US" sz="28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 &amp; improvements</a:t>
            </a:r>
            <a:endParaRPr lang="en-US" sz="2800" dirty="0"/>
          </a:p>
        </p:txBody>
      </p:sp>
      <p:sp>
        <p:nvSpPr>
          <p:cNvPr id="3" name="Label: PHYSICS RP6"/>
          <p:cNvSpPr txBox="1"/>
          <p:nvPr/>
        </p:nvSpPr>
        <p:spPr>
          <a:xfrm>
            <a:off x="548640" y="384048"/>
            <a:ext cx="1737360" cy="347472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PHYSICS RP6</a:t>
            </a:r>
            <a:endParaRPr lang="en-US" sz="1100" dirty="0"/>
          </a:p>
        </p:txBody>
      </p:sp>
      <p:sp>
        <p:nvSpPr>
          <p:cNvPr id="4" name="Label: COMBINED SCIENCE RP18"/>
          <p:cNvSpPr txBox="1"/>
          <p:nvPr/>
        </p:nvSpPr>
        <p:spPr>
          <a:xfrm>
            <a:off x="2377440" y="384048"/>
            <a:ext cx="2880360" cy="347472"/>
          </a:xfrm>
          <a:prstGeom prst="roundRect">
            <a:avLst>
              <a:gd name="adj" fmla="val 50000"/>
            </a:avLst>
          </a:prstGeom>
          <a:solidFill>
            <a:srgbClr val="0D1321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1"/>
                </a:solidFill>
              </a:rPr>
              <a:t>COMBINED SCIENCE RP18</a:t>
            </a:r>
            <a:endParaRPr lang="en-US" sz="1100" dirty="0"/>
          </a:p>
        </p:txBody>
      </p:sp>
      <p:sp>
        <p:nvSpPr>
          <p:cNvPr id="5" name="Label: PAPER 2"/>
          <p:cNvSpPr txBox="1"/>
          <p:nvPr/>
        </p:nvSpPr>
        <p:spPr>
          <a:xfrm>
            <a:off x="5349240" y="384048"/>
            <a:ext cx="1097280" cy="347472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2"/>
                </a:solidFill>
              </a:rPr>
              <a:t>PAPER 2</a:t>
            </a:r>
            <a:endParaRPr lang="en-US" sz="1100" dirty="0"/>
          </a:p>
        </p:txBody>
      </p:sp>
      <p:sp>
        <p:nvSpPr>
          <p:cNvPr id="6" name="Button: ☰  ALL PRACTICALS"/>
          <p:cNvSpPr txBox="1"/>
          <p:nvPr/>
        </p:nvSpPr>
        <p:spPr>
          <a:xfrm>
            <a:off x="9601200" y="384048"/>
            <a:ext cx="2039112" cy="411480"/>
          </a:xfrm>
          <a:prstGeom prst="roundRect">
            <a:avLst>
              <a:gd name="adj" fmla="val 26667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☰  ALL PRACTICALS</a:t>
            </a:r>
            <a:endParaRPr lang="en-US" sz="1200" dirty="0"/>
          </a:p>
        </p:txBody>
      </p:sp>
      <p:sp>
        <p:nvSpPr>
          <p:cNvPr id="7" name="Link: ☰  ALL PRACTICALS">
            <a:hlinkClick r:id="rId1" tooltip="☰  ALL PRACTICALS" action="ppaction://hlinksldjump"/>
          </p:cNvPr>
          <p:cNvSpPr/>
          <p:nvPr/>
        </p:nvSpPr>
        <p:spPr>
          <a:xfrm>
            <a:off x="9601200" y="384048"/>
            <a:ext cx="2039112" cy="41148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8" name="Tab 1  METHOD"/>
          <p:cNvSpPr txBox="1"/>
          <p:nvPr/>
        </p:nvSpPr>
        <p:spPr>
          <a:xfrm>
            <a:off x="548640" y="6400800"/>
            <a:ext cx="1664208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1  METHOD</a:t>
            </a:r>
            <a:endParaRPr lang="en-US" sz="1000" dirty="0"/>
          </a:p>
        </p:txBody>
      </p:sp>
      <p:sp>
        <p:nvSpPr>
          <p:cNvPr id="9" name="Link: 1  METHOD">
            <a:hlinkClick r:id="rId2" tooltip="1  METHOD" action="ppaction://hlinksldjump"/>
          </p:cNvPr>
          <p:cNvSpPr/>
          <p:nvPr/>
        </p:nvSpPr>
        <p:spPr>
          <a:xfrm>
            <a:off x="548640" y="6400800"/>
            <a:ext cx="166420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0" name="Tab 2  RESULTS"/>
          <p:cNvSpPr txBox="1"/>
          <p:nvPr/>
        </p:nvSpPr>
        <p:spPr>
          <a:xfrm>
            <a:off x="2331720" y="6400800"/>
            <a:ext cx="1664208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2  RESULTS</a:t>
            </a:r>
            <a:endParaRPr lang="en-US" sz="1000" dirty="0"/>
          </a:p>
        </p:txBody>
      </p:sp>
      <p:sp>
        <p:nvSpPr>
          <p:cNvPr id="11" name="Link: 2  RESULTS">
            <a:hlinkClick r:id="rId3" tooltip="2  RESULTS" action="ppaction://hlinksldjump"/>
          </p:cNvPr>
          <p:cNvSpPr/>
          <p:nvPr/>
        </p:nvSpPr>
        <p:spPr>
          <a:xfrm>
            <a:off x="2331720" y="6400800"/>
            <a:ext cx="166420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2" name="Tab 3  WORKING SCI."/>
          <p:cNvSpPr txBox="1"/>
          <p:nvPr/>
        </p:nvSpPr>
        <p:spPr>
          <a:xfrm>
            <a:off x="4114800" y="6400800"/>
            <a:ext cx="1664208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3  WORKING SCI.</a:t>
            </a:r>
            <a:endParaRPr lang="en-US" sz="1000" dirty="0"/>
          </a:p>
        </p:txBody>
      </p:sp>
      <p:sp>
        <p:nvSpPr>
          <p:cNvPr id="13" name="Link: 3  WORKING SCI.">
            <a:hlinkClick r:id="rId4" tooltip="3  WORKING SCI." action="ppaction://hlinksldjump"/>
          </p:cNvPr>
          <p:cNvSpPr/>
          <p:nvPr/>
        </p:nvSpPr>
        <p:spPr>
          <a:xfrm>
            <a:off x="4114800" y="6400800"/>
            <a:ext cx="166420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4" name="Tab 4  CONCLUSION"/>
          <p:cNvSpPr txBox="1"/>
          <p:nvPr/>
        </p:nvSpPr>
        <p:spPr>
          <a:xfrm>
            <a:off x="5897880" y="6400800"/>
            <a:ext cx="1664208" cy="292608"/>
          </a:xfrm>
          <a:prstGeom prst="roundRect">
            <a:avLst>
              <a:gd name="adj" fmla="val 50000"/>
            </a:avLst>
          </a:prstGeom>
          <a:solidFill>
            <a:srgbClr val="A3E635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D1321"/>
                </a:solidFill>
              </a:rPr>
              <a:t>4  CONCLUSION</a:t>
            </a:r>
            <a:endParaRPr lang="en-US" sz="1000" dirty="0"/>
          </a:p>
        </p:txBody>
      </p:sp>
      <p:sp>
        <p:nvSpPr>
          <p:cNvPr id="15" name="Link: 4  CONCLUSION">
            <a:hlinkClick r:id="rId5" tooltip="4  CONCLUSION" action="ppaction://hlinksldjump"/>
          </p:cNvPr>
          <p:cNvSpPr/>
          <p:nvPr/>
        </p:nvSpPr>
        <p:spPr>
          <a:xfrm>
            <a:off x="5897880" y="6400800"/>
            <a:ext cx="166420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6" name="Conclusion card"/>
          <p:cNvSpPr/>
          <p:nvPr/>
        </p:nvSpPr>
        <p:spPr>
          <a:xfrm>
            <a:off x="548640" y="1737360"/>
            <a:ext cx="6400800" cy="1600200"/>
          </a:xfrm>
          <a:prstGeom prst="roundRect">
            <a:avLst>
              <a:gd name="adj" fmla="val 8000"/>
            </a:avLst>
          </a:prstGeom>
          <a:solidFill>
            <a:schemeClr val="accent4"/>
          </a:solidFill>
          <a:ln/>
        </p:spPr>
      </p:sp>
      <p:sp>
        <p:nvSpPr>
          <p:cNvPr id="17" name="Conclusion text"/>
          <p:cNvSpPr txBox="1"/>
          <p:nvPr/>
        </p:nvSpPr>
        <p:spPr>
          <a:xfrm>
            <a:off x="777240" y="1810512"/>
            <a:ext cx="59436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chemeClr val="tx1"/>
                </a:solidFill>
              </a:rPr>
              <a:t>CONCLUSION</a:t>
            </a:r>
            <a:endParaRPr lang="en-US" sz="1100" dirty="0"/>
          </a:p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Extension is directly proportional to force up to 5 N (Hooke's law) — the graph is a straight line through the origin. After that it curves.</a:t>
            </a:r>
            <a:endParaRPr lang="en-US" sz="1100" dirty="0"/>
          </a:p>
        </p:txBody>
      </p:sp>
      <p:sp>
        <p:nvSpPr>
          <p:cNvPr id="18" name="Theory card"/>
          <p:cNvSpPr/>
          <p:nvPr/>
        </p:nvSpPr>
        <p:spPr>
          <a:xfrm>
            <a:off x="548640" y="3447288"/>
            <a:ext cx="6400800" cy="1463040"/>
          </a:xfrm>
          <a:prstGeom prst="roundRect">
            <a:avLst>
              <a:gd name="adj" fmla="val 8750"/>
            </a:avLst>
          </a:prstGeom>
          <a:solidFill>
            <a:schemeClr val="tx2"/>
          </a:solidFill>
          <a:ln/>
        </p:spPr>
      </p:sp>
      <p:sp>
        <p:nvSpPr>
          <p:cNvPr id="19" name="Theory circle"/>
          <p:cNvSpPr/>
          <p:nvPr/>
        </p:nvSpPr>
        <p:spPr>
          <a:xfrm>
            <a:off x="731520" y="3584448"/>
            <a:ext cx="502920" cy="502920"/>
          </a:xfrm>
          <a:prstGeom prst="ellipse">
            <a:avLst/>
          </a:prstGeom>
          <a:solidFill>
            <a:schemeClr val="accent4"/>
          </a:solidFill>
          <a:ln/>
        </p:spPr>
      </p:sp>
      <p:pic>
        <p:nvPicPr>
          <p:cNvPr id="20" name="Theory 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7250" y="3710178"/>
            <a:ext cx="251460" cy="251460"/>
          </a:xfrm>
          <a:prstGeom prst="rect">
            <a:avLst/>
          </a:prstGeom>
        </p:spPr>
      </p:pic>
      <p:sp>
        <p:nvSpPr>
          <p:cNvPr id="21" name="Text 18"/>
          <p:cNvSpPr txBox="1"/>
          <p:nvPr/>
        </p:nvSpPr>
        <p:spPr>
          <a:xfrm>
            <a:off x="1371600" y="361188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accent4"/>
                </a:solidFill>
              </a:rPr>
              <a:t>EXPLAIN IT WITH SCIENCE</a:t>
            </a:r>
            <a:endParaRPr lang="en-US" sz="1100" dirty="0"/>
          </a:p>
        </p:txBody>
      </p:sp>
      <p:sp>
        <p:nvSpPr>
          <p:cNvPr id="22" name="Text 19"/>
          <p:cNvSpPr txBox="1"/>
          <p:nvPr/>
        </p:nvSpPr>
        <p:spPr>
          <a:xfrm>
            <a:off x="1371600" y="3913632"/>
            <a:ext cx="539496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F = ke: the spring constant is the gradient of the force–extension graph (25 N/m). Past the limit of proportionality, Hooke's law no longer applies.</a:t>
            </a:r>
            <a:endParaRPr lang="en-US" sz="1400" dirty="0"/>
          </a:p>
        </p:txBody>
      </p:sp>
      <p:sp>
        <p:nvSpPr>
          <p:cNvPr id="23" name="Evaluation card"/>
          <p:cNvSpPr/>
          <p:nvPr/>
        </p:nvSpPr>
        <p:spPr>
          <a:xfrm>
            <a:off x="548640" y="5020056"/>
            <a:ext cx="6400800" cy="1243584"/>
          </a:xfrm>
          <a:prstGeom prst="roundRect">
            <a:avLst>
              <a:gd name="adj" fmla="val 10294"/>
            </a:avLst>
          </a:prstGeom>
          <a:solidFill>
            <a:schemeClr val="tx2"/>
          </a:solidFill>
          <a:ln/>
        </p:spPr>
      </p:sp>
      <p:sp>
        <p:nvSpPr>
          <p:cNvPr id="24" name="Evaluation circle"/>
          <p:cNvSpPr/>
          <p:nvPr/>
        </p:nvSpPr>
        <p:spPr>
          <a:xfrm>
            <a:off x="731520" y="5157216"/>
            <a:ext cx="502920" cy="502920"/>
          </a:xfrm>
          <a:prstGeom prst="ellipse">
            <a:avLst/>
          </a:prstGeom>
          <a:solidFill>
            <a:schemeClr val="accent5"/>
          </a:solidFill>
          <a:ln/>
        </p:spPr>
      </p:sp>
      <p:pic>
        <p:nvPicPr>
          <p:cNvPr id="25" name="Evaluation 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7250" y="5282946"/>
            <a:ext cx="251460" cy="251460"/>
          </a:xfrm>
          <a:prstGeom prst="rect">
            <a:avLst/>
          </a:prstGeom>
        </p:spPr>
      </p:pic>
      <p:sp>
        <p:nvSpPr>
          <p:cNvPr id="26" name="Text 22"/>
          <p:cNvSpPr txBox="1"/>
          <p:nvPr/>
        </p:nvSpPr>
        <p:spPr>
          <a:xfrm>
            <a:off x="1371600" y="5175504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accent5"/>
                </a:solidFill>
              </a:rPr>
              <a:t>EVALUATION</a:t>
            </a:r>
            <a:endParaRPr lang="en-US" sz="1100" dirty="0"/>
          </a:p>
        </p:txBody>
      </p:sp>
      <p:sp>
        <p:nvSpPr>
          <p:cNvPr id="27" name="Text 23"/>
          <p:cNvSpPr txBox="1"/>
          <p:nvPr/>
        </p:nvSpPr>
        <p:spPr>
          <a:xfrm>
            <a:off x="1371600" y="5468112"/>
            <a:ext cx="5394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The repeats were very close, so the results are precise and repeatable.</a:t>
            </a:r>
            <a:endParaRPr lang="en-US" sz="1400" dirty="0"/>
          </a:p>
        </p:txBody>
      </p:sp>
      <p:sp>
        <p:nvSpPr>
          <p:cNvPr id="28" name="Improvements card"/>
          <p:cNvSpPr/>
          <p:nvPr/>
        </p:nvSpPr>
        <p:spPr>
          <a:xfrm>
            <a:off x="7178040" y="1737360"/>
            <a:ext cx="4465015" cy="4526280"/>
          </a:xfrm>
          <a:prstGeom prst="roundRect">
            <a:avLst>
              <a:gd name="adj" fmla="val 2867"/>
            </a:avLst>
          </a:prstGeom>
          <a:solidFill>
            <a:schemeClr val="tx2"/>
          </a:solidFill>
          <a:ln/>
        </p:spPr>
      </p:sp>
      <p:sp>
        <p:nvSpPr>
          <p:cNvPr id="29" name="Improvements circle"/>
          <p:cNvSpPr/>
          <p:nvPr/>
        </p:nvSpPr>
        <p:spPr>
          <a:xfrm>
            <a:off x="7360920" y="1874520"/>
            <a:ext cx="548640" cy="548640"/>
          </a:xfrm>
          <a:prstGeom prst="ellipse">
            <a:avLst/>
          </a:prstGeom>
          <a:solidFill>
            <a:schemeClr val="accent4"/>
          </a:solidFill>
          <a:ln/>
        </p:spPr>
      </p:sp>
      <p:pic>
        <p:nvPicPr>
          <p:cNvPr id="30" name="Improvements icon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98080" y="2011680"/>
            <a:ext cx="274320" cy="274320"/>
          </a:xfrm>
          <a:prstGeom prst="rect">
            <a:avLst/>
          </a:prstGeom>
        </p:spPr>
      </p:pic>
      <p:sp>
        <p:nvSpPr>
          <p:cNvPr id="31" name="Text 26"/>
          <p:cNvSpPr txBox="1"/>
          <p:nvPr/>
        </p:nvSpPr>
        <p:spPr>
          <a:xfrm>
            <a:off x="8046720" y="192024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pc="200" kern="0" dirty="0">
                <a:solidFill>
                  <a:schemeClr val="accent4"/>
                </a:solidFill>
              </a:rPr>
              <a:t>IMPROVEMENTS</a:t>
            </a:r>
            <a:endParaRPr lang="en-US" sz="1500" dirty="0"/>
          </a:p>
        </p:txBody>
      </p:sp>
      <p:sp>
        <p:nvSpPr>
          <p:cNvPr id="32" name="Text 27"/>
          <p:cNvSpPr txBox="1"/>
          <p:nvPr/>
        </p:nvSpPr>
        <p:spPr>
          <a:xfrm>
            <a:off x="7406640" y="2651760"/>
            <a:ext cx="384048" cy="384048"/>
          </a:xfrm>
          <a:prstGeom prst="ellipse">
            <a:avLst/>
          </a:prstGeom>
          <a:solidFill>
            <a:schemeClr val="accent4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1</a:t>
            </a:r>
            <a:endParaRPr lang="en-US" sz="1400" dirty="0"/>
          </a:p>
        </p:txBody>
      </p:sp>
      <p:sp>
        <p:nvSpPr>
          <p:cNvPr id="33" name="Improvement 1"/>
          <p:cNvSpPr txBox="1"/>
          <p:nvPr/>
        </p:nvSpPr>
        <p:spPr>
          <a:xfrm>
            <a:off x="7955280" y="2606040"/>
            <a:ext cx="3504895" cy="811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Use a pointer and set square to read the ruler</a:t>
            </a:r>
            <a:endParaRPr lang="en-US" sz="1500" dirty="0"/>
          </a:p>
        </p:txBody>
      </p:sp>
      <p:sp>
        <p:nvSpPr>
          <p:cNvPr id="34" name="Text 29"/>
          <p:cNvSpPr txBox="1"/>
          <p:nvPr/>
        </p:nvSpPr>
        <p:spPr>
          <a:xfrm>
            <a:off x="7406640" y="3554730"/>
            <a:ext cx="384048" cy="384048"/>
          </a:xfrm>
          <a:prstGeom prst="ellipse">
            <a:avLst/>
          </a:prstGeom>
          <a:solidFill>
            <a:schemeClr val="accent4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2</a:t>
            </a:r>
            <a:endParaRPr lang="en-US" sz="1400" dirty="0"/>
          </a:p>
        </p:txBody>
      </p:sp>
      <p:sp>
        <p:nvSpPr>
          <p:cNvPr id="35" name="Improvement 2"/>
          <p:cNvSpPr txBox="1"/>
          <p:nvPr/>
        </p:nvSpPr>
        <p:spPr>
          <a:xfrm>
            <a:off x="7955280" y="3509010"/>
            <a:ext cx="3504895" cy="811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Use smaller mass steps near the limit of proportionality</a:t>
            </a:r>
            <a:endParaRPr lang="en-US" sz="1500" dirty="0"/>
          </a:p>
        </p:txBody>
      </p:sp>
      <p:sp>
        <p:nvSpPr>
          <p:cNvPr id="36" name="Text 31"/>
          <p:cNvSpPr txBox="1"/>
          <p:nvPr/>
        </p:nvSpPr>
        <p:spPr>
          <a:xfrm>
            <a:off x="7406640" y="4457700"/>
            <a:ext cx="384048" cy="384048"/>
          </a:xfrm>
          <a:prstGeom prst="ellipse">
            <a:avLst/>
          </a:prstGeom>
          <a:solidFill>
            <a:schemeClr val="accent4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3</a:t>
            </a:r>
            <a:endParaRPr lang="en-US" sz="1400" dirty="0"/>
          </a:p>
        </p:txBody>
      </p:sp>
      <p:sp>
        <p:nvSpPr>
          <p:cNvPr id="37" name="Improvement 3"/>
          <p:cNvSpPr txBox="1"/>
          <p:nvPr/>
        </p:nvSpPr>
        <p:spPr>
          <a:xfrm>
            <a:off x="7955280" y="4411980"/>
            <a:ext cx="3504895" cy="811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Wait for oscillations to stop before reading</a:t>
            </a:r>
            <a:endParaRPr lang="en-US" sz="1500" dirty="0"/>
          </a:p>
        </p:txBody>
      </p:sp>
      <p:sp>
        <p:nvSpPr>
          <p:cNvPr id="38" name="Text 33"/>
          <p:cNvSpPr txBox="1"/>
          <p:nvPr/>
        </p:nvSpPr>
        <p:spPr>
          <a:xfrm>
            <a:off x="7406640" y="5360670"/>
            <a:ext cx="384048" cy="384048"/>
          </a:xfrm>
          <a:prstGeom prst="ellipse">
            <a:avLst/>
          </a:prstGeom>
          <a:solidFill>
            <a:schemeClr val="accent4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4</a:t>
            </a:r>
            <a:endParaRPr lang="en-US" sz="1400" dirty="0"/>
          </a:p>
        </p:txBody>
      </p:sp>
      <p:sp>
        <p:nvSpPr>
          <p:cNvPr id="39" name="Improvement 4"/>
          <p:cNvSpPr txBox="1"/>
          <p:nvPr/>
        </p:nvSpPr>
        <p:spPr>
          <a:xfrm>
            <a:off x="7955280" y="5314950"/>
            <a:ext cx="3504895" cy="811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Use a ruler with mm marks</a:t>
            </a:r>
            <a:endParaRPr lang="en-US" sz="1500" dirty="0"/>
          </a:p>
        </p:txBody>
      </p:sp>
      <p:sp>
        <p:nvSpPr>
          <p:cNvPr id="40" name="Button: NEXT: RP7 ACCELERATION  →"/>
          <p:cNvSpPr txBox="1"/>
          <p:nvPr/>
        </p:nvSpPr>
        <p:spPr>
          <a:xfrm>
            <a:off x="7772400" y="6382512"/>
            <a:ext cx="2926080" cy="329184"/>
          </a:xfrm>
          <a:prstGeom prst="roundRect">
            <a:avLst>
              <a:gd name="adj" fmla="val 33333"/>
            </a:avLst>
          </a:prstGeom>
          <a:solidFill>
            <a:schemeClr val="accent4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chemeClr val="tx1"/>
                </a:solidFill>
              </a:rPr>
              <a:t>NEXT: RP7 ACCELERATION  →</a:t>
            </a:r>
            <a:endParaRPr lang="en-US" sz="1000" dirty="0"/>
          </a:p>
        </p:txBody>
      </p:sp>
      <p:sp>
        <p:nvSpPr>
          <p:cNvPr id="41" name="Link: NEXT: RP7 ACCELERATION  →">
            <a:hlinkClick r:id="rId9" tooltip="NEXT: RP7 ACCELERATION  →" action="ppaction://hlinksldjump"/>
          </p:cNvPr>
          <p:cNvSpPr/>
          <p:nvPr/>
        </p:nvSpPr>
        <p:spPr>
          <a:xfrm>
            <a:off x="7772400" y="6382512"/>
            <a:ext cx="2926080" cy="329184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4465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B4BED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27</a:t>
            </a:fld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868680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accent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 ·  Acceleration: </a:t>
            </a:r>
            <a:pPr algn="l" indent="0" marL="0">
              <a:buNone/>
            </a:pPr>
            <a:r>
              <a:rPr lang="en-US" sz="28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</a:t>
            </a:r>
            <a:endParaRPr lang="en-US" sz="2800" dirty="0"/>
          </a:p>
        </p:txBody>
      </p:sp>
      <p:sp>
        <p:nvSpPr>
          <p:cNvPr id="3" name="Label: PHYSICS RP7"/>
          <p:cNvSpPr txBox="1"/>
          <p:nvPr/>
        </p:nvSpPr>
        <p:spPr>
          <a:xfrm>
            <a:off x="548640" y="384048"/>
            <a:ext cx="1737360" cy="347472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PHYSICS RP7</a:t>
            </a:r>
            <a:endParaRPr lang="en-US" sz="1100" dirty="0"/>
          </a:p>
        </p:txBody>
      </p:sp>
      <p:sp>
        <p:nvSpPr>
          <p:cNvPr id="4" name="Label: COMBINED SCIENCE RP19"/>
          <p:cNvSpPr txBox="1"/>
          <p:nvPr/>
        </p:nvSpPr>
        <p:spPr>
          <a:xfrm>
            <a:off x="2377440" y="384048"/>
            <a:ext cx="2880360" cy="347472"/>
          </a:xfrm>
          <a:prstGeom prst="roundRect">
            <a:avLst>
              <a:gd name="adj" fmla="val 50000"/>
            </a:avLst>
          </a:prstGeom>
          <a:solidFill>
            <a:srgbClr val="0D1321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1"/>
                </a:solidFill>
              </a:rPr>
              <a:t>COMBINED SCIENCE RP19</a:t>
            </a:r>
            <a:endParaRPr lang="en-US" sz="1100" dirty="0"/>
          </a:p>
        </p:txBody>
      </p:sp>
      <p:sp>
        <p:nvSpPr>
          <p:cNvPr id="5" name="Label: PAPER 2"/>
          <p:cNvSpPr txBox="1"/>
          <p:nvPr/>
        </p:nvSpPr>
        <p:spPr>
          <a:xfrm>
            <a:off x="5349240" y="384048"/>
            <a:ext cx="1097280" cy="347472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2"/>
                </a:solidFill>
              </a:rPr>
              <a:t>PAPER 2</a:t>
            </a:r>
            <a:endParaRPr lang="en-US" sz="1100" dirty="0"/>
          </a:p>
        </p:txBody>
      </p:sp>
      <p:sp>
        <p:nvSpPr>
          <p:cNvPr id="6" name="Button: ☰  ALL PRACTICALS"/>
          <p:cNvSpPr txBox="1"/>
          <p:nvPr/>
        </p:nvSpPr>
        <p:spPr>
          <a:xfrm>
            <a:off x="9601200" y="384048"/>
            <a:ext cx="2039112" cy="411480"/>
          </a:xfrm>
          <a:prstGeom prst="roundRect">
            <a:avLst>
              <a:gd name="adj" fmla="val 26667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☰  ALL PRACTICALS</a:t>
            </a:r>
            <a:endParaRPr lang="en-US" sz="1200" dirty="0"/>
          </a:p>
        </p:txBody>
      </p:sp>
      <p:sp>
        <p:nvSpPr>
          <p:cNvPr id="7" name="Link: ☰  ALL PRACTICALS">
            <a:hlinkClick r:id="rId1" tooltip="☰  ALL PRACTICALS" action="ppaction://hlinksldjump"/>
          </p:cNvPr>
          <p:cNvSpPr/>
          <p:nvPr/>
        </p:nvSpPr>
        <p:spPr>
          <a:xfrm>
            <a:off x="9601200" y="384048"/>
            <a:ext cx="2039112" cy="41148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8" name="Tab 1  METHOD"/>
          <p:cNvSpPr txBox="1"/>
          <p:nvPr/>
        </p:nvSpPr>
        <p:spPr>
          <a:xfrm>
            <a:off x="548640" y="6400800"/>
            <a:ext cx="1664208" cy="292608"/>
          </a:xfrm>
          <a:prstGeom prst="roundRect">
            <a:avLst>
              <a:gd name="adj" fmla="val 50000"/>
            </a:avLst>
          </a:prstGeom>
          <a:solidFill>
            <a:srgbClr val="A3E635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D1321"/>
                </a:solidFill>
              </a:rPr>
              <a:t>1  METHOD</a:t>
            </a:r>
            <a:endParaRPr lang="en-US" sz="1000" dirty="0"/>
          </a:p>
        </p:txBody>
      </p:sp>
      <p:sp>
        <p:nvSpPr>
          <p:cNvPr id="9" name="Link: 1  METHOD">
            <a:hlinkClick r:id="rId2" tooltip="1  METHOD" action="ppaction://hlinksldjump"/>
          </p:cNvPr>
          <p:cNvSpPr/>
          <p:nvPr/>
        </p:nvSpPr>
        <p:spPr>
          <a:xfrm>
            <a:off x="548640" y="6400800"/>
            <a:ext cx="166420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0" name="Tab 2  RESULTS"/>
          <p:cNvSpPr txBox="1"/>
          <p:nvPr/>
        </p:nvSpPr>
        <p:spPr>
          <a:xfrm>
            <a:off x="2331720" y="6400800"/>
            <a:ext cx="1664208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2  RESULTS</a:t>
            </a:r>
            <a:endParaRPr lang="en-US" sz="1000" dirty="0"/>
          </a:p>
        </p:txBody>
      </p:sp>
      <p:sp>
        <p:nvSpPr>
          <p:cNvPr id="11" name="Link: 2  RESULTS">
            <a:hlinkClick r:id="rId3" tooltip="2  RESULTS" action="ppaction://hlinksldjump"/>
          </p:cNvPr>
          <p:cNvSpPr/>
          <p:nvPr/>
        </p:nvSpPr>
        <p:spPr>
          <a:xfrm>
            <a:off x="2331720" y="6400800"/>
            <a:ext cx="166420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2" name="Tab 3  WORKING SCI."/>
          <p:cNvSpPr txBox="1"/>
          <p:nvPr/>
        </p:nvSpPr>
        <p:spPr>
          <a:xfrm>
            <a:off x="4114800" y="6400800"/>
            <a:ext cx="1664208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3  WORKING SCI.</a:t>
            </a:r>
            <a:endParaRPr lang="en-US" sz="1000" dirty="0"/>
          </a:p>
        </p:txBody>
      </p:sp>
      <p:sp>
        <p:nvSpPr>
          <p:cNvPr id="13" name="Link: 3  WORKING SCI.">
            <a:hlinkClick r:id="rId4" tooltip="3  WORKING SCI." action="ppaction://hlinksldjump"/>
          </p:cNvPr>
          <p:cNvSpPr/>
          <p:nvPr/>
        </p:nvSpPr>
        <p:spPr>
          <a:xfrm>
            <a:off x="4114800" y="6400800"/>
            <a:ext cx="166420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4" name="Tab 4  CONCLUSION"/>
          <p:cNvSpPr txBox="1"/>
          <p:nvPr/>
        </p:nvSpPr>
        <p:spPr>
          <a:xfrm>
            <a:off x="5897880" y="6400800"/>
            <a:ext cx="1664208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4  CONCLUSION</a:t>
            </a:r>
            <a:endParaRPr lang="en-US" sz="1000" dirty="0"/>
          </a:p>
        </p:txBody>
      </p:sp>
      <p:sp>
        <p:nvSpPr>
          <p:cNvPr id="15" name="Link: 4  CONCLUSION">
            <a:hlinkClick r:id="rId5" tooltip="4  CONCLUSION" action="ppaction://hlinksldjump"/>
          </p:cNvPr>
          <p:cNvSpPr/>
          <p:nvPr/>
        </p:nvSpPr>
        <p:spPr>
          <a:xfrm>
            <a:off x="5897880" y="6400800"/>
            <a:ext cx="166420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6" name="Step 1"/>
          <p:cNvSpPr/>
          <p:nvPr/>
        </p:nvSpPr>
        <p:spPr>
          <a:xfrm>
            <a:off x="548640" y="1737360"/>
            <a:ext cx="7223760" cy="678180"/>
          </a:xfrm>
          <a:prstGeom prst="roundRect">
            <a:avLst>
              <a:gd name="adj" fmla="val 18876"/>
            </a:avLst>
          </a:prstGeom>
          <a:solidFill>
            <a:schemeClr val="tx2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685800" y="1875282"/>
            <a:ext cx="402336" cy="402336"/>
          </a:xfrm>
          <a:prstGeom prst="ellipse">
            <a:avLst/>
          </a:prstGeom>
          <a:solidFill>
            <a:schemeClr val="accent4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1</a:t>
            </a:r>
            <a:endParaRPr lang="en-US" sz="1500" dirty="0"/>
          </a:p>
        </p:txBody>
      </p:sp>
      <p:sp>
        <p:nvSpPr>
          <p:cNvPr id="18" name="Step text 1"/>
          <p:cNvSpPr txBox="1"/>
          <p:nvPr/>
        </p:nvSpPr>
        <p:spPr>
          <a:xfrm>
            <a:off x="1234440" y="1737360"/>
            <a:ext cx="6400800" cy="678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Attach the trolley to a string over a pulley at the end of the bench, with a mass hanger on the end.</a:t>
            </a:r>
            <a:endParaRPr lang="en-US" sz="1500" dirty="0"/>
          </a:p>
        </p:txBody>
      </p:sp>
      <p:sp>
        <p:nvSpPr>
          <p:cNvPr id="19" name="Step 2"/>
          <p:cNvSpPr/>
          <p:nvPr/>
        </p:nvSpPr>
        <p:spPr>
          <a:xfrm>
            <a:off x="548640" y="2506980"/>
            <a:ext cx="7223760" cy="678180"/>
          </a:xfrm>
          <a:prstGeom prst="roundRect">
            <a:avLst>
              <a:gd name="adj" fmla="val 18876"/>
            </a:avLst>
          </a:prstGeom>
          <a:solidFill>
            <a:schemeClr val="tx2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685800" y="2644902"/>
            <a:ext cx="402336" cy="402336"/>
          </a:xfrm>
          <a:prstGeom prst="ellipse">
            <a:avLst/>
          </a:prstGeom>
          <a:solidFill>
            <a:schemeClr val="accent4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2</a:t>
            </a:r>
            <a:endParaRPr lang="en-US" sz="1500" dirty="0"/>
          </a:p>
        </p:txBody>
      </p:sp>
      <p:sp>
        <p:nvSpPr>
          <p:cNvPr id="21" name="Step text 2"/>
          <p:cNvSpPr txBox="1"/>
          <p:nvPr/>
        </p:nvSpPr>
        <p:spPr>
          <a:xfrm>
            <a:off x="1234440" y="2506980"/>
            <a:ext cx="6400800" cy="678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Mark a start line and a finish line 1.00 m apart (or set up light gates).</a:t>
            </a:r>
            <a:endParaRPr lang="en-US" sz="1500" dirty="0"/>
          </a:p>
        </p:txBody>
      </p:sp>
      <p:sp>
        <p:nvSpPr>
          <p:cNvPr id="22" name="Step 3"/>
          <p:cNvSpPr/>
          <p:nvPr/>
        </p:nvSpPr>
        <p:spPr>
          <a:xfrm>
            <a:off x="548640" y="3276600"/>
            <a:ext cx="7223760" cy="678180"/>
          </a:xfrm>
          <a:prstGeom prst="roundRect">
            <a:avLst>
              <a:gd name="adj" fmla="val 18876"/>
            </a:avLst>
          </a:prstGeom>
          <a:solidFill>
            <a:schemeClr val="tx2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685800" y="3414522"/>
            <a:ext cx="402336" cy="402336"/>
          </a:xfrm>
          <a:prstGeom prst="ellipse">
            <a:avLst/>
          </a:prstGeom>
          <a:solidFill>
            <a:schemeClr val="accent4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3</a:t>
            </a:r>
            <a:endParaRPr lang="en-US" sz="1500" dirty="0"/>
          </a:p>
        </p:txBody>
      </p:sp>
      <p:sp>
        <p:nvSpPr>
          <p:cNvPr id="24" name="Step text 3"/>
          <p:cNvSpPr txBox="1"/>
          <p:nvPr/>
        </p:nvSpPr>
        <p:spPr>
          <a:xfrm>
            <a:off x="1234440" y="3276600"/>
            <a:ext cx="6400800" cy="678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Put all the slotted masses on the trolley. Move one (1 N) to the hanger and release the trolley from rest.</a:t>
            </a:r>
            <a:endParaRPr lang="en-US" sz="1500" dirty="0"/>
          </a:p>
        </p:txBody>
      </p:sp>
      <p:sp>
        <p:nvSpPr>
          <p:cNvPr id="25" name="Step 4"/>
          <p:cNvSpPr/>
          <p:nvPr/>
        </p:nvSpPr>
        <p:spPr>
          <a:xfrm>
            <a:off x="548640" y="4046220"/>
            <a:ext cx="7223760" cy="678180"/>
          </a:xfrm>
          <a:prstGeom prst="roundRect">
            <a:avLst>
              <a:gd name="adj" fmla="val 18876"/>
            </a:avLst>
          </a:prstGeom>
          <a:solidFill>
            <a:schemeClr val="tx2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685800" y="4184142"/>
            <a:ext cx="402336" cy="402336"/>
          </a:xfrm>
          <a:prstGeom prst="ellipse">
            <a:avLst/>
          </a:prstGeom>
          <a:solidFill>
            <a:schemeClr val="accent4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4</a:t>
            </a:r>
            <a:endParaRPr lang="en-US" sz="1500" dirty="0"/>
          </a:p>
        </p:txBody>
      </p:sp>
      <p:sp>
        <p:nvSpPr>
          <p:cNvPr id="27" name="Step text 4"/>
          <p:cNvSpPr txBox="1"/>
          <p:nvPr/>
        </p:nvSpPr>
        <p:spPr>
          <a:xfrm>
            <a:off x="1234440" y="4046220"/>
            <a:ext cx="6400800" cy="678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Time how long it takes to travel 1.00 m. Repeat 3 times and find the mean time.</a:t>
            </a:r>
            <a:endParaRPr lang="en-US" sz="1500" dirty="0"/>
          </a:p>
        </p:txBody>
      </p:sp>
      <p:sp>
        <p:nvSpPr>
          <p:cNvPr id="28" name="Step 5"/>
          <p:cNvSpPr/>
          <p:nvPr/>
        </p:nvSpPr>
        <p:spPr>
          <a:xfrm>
            <a:off x="548640" y="4815840"/>
            <a:ext cx="7223760" cy="678180"/>
          </a:xfrm>
          <a:prstGeom prst="roundRect">
            <a:avLst>
              <a:gd name="adj" fmla="val 18876"/>
            </a:avLst>
          </a:prstGeom>
          <a:solidFill>
            <a:schemeClr val="tx2"/>
          </a:solidFill>
          <a:ln/>
        </p:spPr>
      </p:sp>
      <p:sp>
        <p:nvSpPr>
          <p:cNvPr id="29" name="Text 27"/>
          <p:cNvSpPr txBox="1"/>
          <p:nvPr/>
        </p:nvSpPr>
        <p:spPr>
          <a:xfrm>
            <a:off x="685800" y="4953762"/>
            <a:ext cx="402336" cy="402336"/>
          </a:xfrm>
          <a:prstGeom prst="ellipse">
            <a:avLst/>
          </a:prstGeom>
          <a:solidFill>
            <a:schemeClr val="accent4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5</a:t>
            </a:r>
            <a:endParaRPr lang="en-US" sz="1500" dirty="0"/>
          </a:p>
        </p:txBody>
      </p:sp>
      <p:sp>
        <p:nvSpPr>
          <p:cNvPr id="30" name="Step text 5"/>
          <p:cNvSpPr txBox="1"/>
          <p:nvPr/>
        </p:nvSpPr>
        <p:spPr>
          <a:xfrm>
            <a:off x="1234440" y="4815840"/>
            <a:ext cx="6400800" cy="678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Move one more mass from the trolley to the hanger each time — this keeps the TOTAL mass constant.</a:t>
            </a:r>
            <a:endParaRPr lang="en-US" sz="1500" dirty="0"/>
          </a:p>
        </p:txBody>
      </p:sp>
      <p:sp>
        <p:nvSpPr>
          <p:cNvPr id="31" name="Step 6"/>
          <p:cNvSpPr/>
          <p:nvPr/>
        </p:nvSpPr>
        <p:spPr>
          <a:xfrm>
            <a:off x="548640" y="5585460"/>
            <a:ext cx="7223760" cy="678180"/>
          </a:xfrm>
          <a:prstGeom prst="roundRect">
            <a:avLst>
              <a:gd name="adj" fmla="val 18876"/>
            </a:avLst>
          </a:prstGeom>
          <a:solidFill>
            <a:schemeClr val="tx2"/>
          </a:solidFill>
          <a:ln/>
        </p:spPr>
      </p:sp>
      <p:sp>
        <p:nvSpPr>
          <p:cNvPr id="32" name="Text 30"/>
          <p:cNvSpPr txBox="1"/>
          <p:nvPr/>
        </p:nvSpPr>
        <p:spPr>
          <a:xfrm>
            <a:off x="685800" y="5723382"/>
            <a:ext cx="402336" cy="402336"/>
          </a:xfrm>
          <a:prstGeom prst="ellipse">
            <a:avLst/>
          </a:prstGeom>
          <a:solidFill>
            <a:schemeClr val="accent4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6</a:t>
            </a:r>
            <a:endParaRPr lang="en-US" sz="1500" dirty="0"/>
          </a:p>
        </p:txBody>
      </p:sp>
      <p:sp>
        <p:nvSpPr>
          <p:cNvPr id="33" name="Step text 6"/>
          <p:cNvSpPr txBox="1"/>
          <p:nvPr/>
        </p:nvSpPr>
        <p:spPr>
          <a:xfrm>
            <a:off x="1234440" y="5585460"/>
            <a:ext cx="6400800" cy="678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Calculate a = 2s ÷ t² and plot a against F. Part 2: keep the force the same and add masses to the trolley.</a:t>
            </a:r>
            <a:endParaRPr lang="en-US" sz="1500" dirty="0"/>
          </a:p>
        </p:txBody>
      </p:sp>
      <p:sp>
        <p:nvSpPr>
          <p:cNvPr id="34" name="Aim card"/>
          <p:cNvSpPr/>
          <p:nvPr/>
        </p:nvSpPr>
        <p:spPr>
          <a:xfrm>
            <a:off x="8001000" y="1737360"/>
            <a:ext cx="3642055" cy="1188720"/>
          </a:xfrm>
          <a:prstGeom prst="roundRect">
            <a:avLst>
              <a:gd name="adj" fmla="val 10769"/>
            </a:avLst>
          </a:prstGeom>
          <a:solidFill>
            <a:schemeClr val="tx2"/>
          </a:solidFill>
          <a:ln/>
        </p:spPr>
      </p:sp>
      <p:sp>
        <p:nvSpPr>
          <p:cNvPr id="35" name="Text 33"/>
          <p:cNvSpPr txBox="1"/>
          <p:nvPr/>
        </p:nvSpPr>
        <p:spPr>
          <a:xfrm>
            <a:off x="8202168" y="182880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chemeClr val="accent4"/>
                </a:solidFill>
              </a:rPr>
              <a:t>AIM</a:t>
            </a:r>
            <a:endParaRPr lang="en-US" sz="1100" dirty="0"/>
          </a:p>
        </p:txBody>
      </p:sp>
      <p:sp>
        <p:nvSpPr>
          <p:cNvPr id="36" name="Text 34"/>
          <p:cNvSpPr txBox="1"/>
          <p:nvPr/>
        </p:nvSpPr>
        <p:spPr>
          <a:xfrm>
            <a:off x="8202168" y="2084832"/>
            <a:ext cx="327629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bg1"/>
                </a:solidFill>
              </a:rPr>
              <a:t>Investigate how force affects acceleration (constant mass), and how mass affects acceleration (constant force).</a:t>
            </a:r>
            <a:endParaRPr lang="en-US" sz="1300" dirty="0"/>
          </a:p>
        </p:txBody>
      </p:sp>
      <p:sp>
        <p:nvSpPr>
          <p:cNvPr id="37" name="Equipment card"/>
          <p:cNvSpPr/>
          <p:nvPr/>
        </p:nvSpPr>
        <p:spPr>
          <a:xfrm>
            <a:off x="8001000" y="3035808"/>
            <a:ext cx="3642055" cy="2057400"/>
          </a:xfrm>
          <a:prstGeom prst="roundRect">
            <a:avLst>
              <a:gd name="adj" fmla="val 6222"/>
            </a:avLst>
          </a:prstGeom>
          <a:solidFill>
            <a:schemeClr val="tx2"/>
          </a:solidFill>
          <a:ln/>
        </p:spPr>
      </p:sp>
      <p:sp>
        <p:nvSpPr>
          <p:cNvPr id="38" name="Text 36"/>
          <p:cNvSpPr txBox="1"/>
          <p:nvPr/>
        </p:nvSpPr>
        <p:spPr>
          <a:xfrm>
            <a:off x="8202168" y="3127248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chemeClr val="accent4"/>
                </a:solidFill>
              </a:rPr>
              <a:t>EQUIPMENT</a:t>
            </a:r>
            <a:endParaRPr lang="en-US" sz="1100" dirty="0"/>
          </a:p>
        </p:txBody>
      </p:sp>
      <p:sp>
        <p:nvSpPr>
          <p:cNvPr id="39" name="Text 37"/>
          <p:cNvSpPr txBox="1"/>
          <p:nvPr/>
        </p:nvSpPr>
        <p:spPr>
          <a:xfrm>
            <a:off x="8202168" y="3401568"/>
            <a:ext cx="3322015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200"/>
              </a:spcAft>
              <a:buSzPct val="100000"/>
              <a:buChar char="•"/>
            </a:pPr>
            <a:r>
              <a:rPr lang="en-US" sz="1300" dirty="0">
                <a:solidFill>
                  <a:schemeClr val="bg1"/>
                </a:solidFill>
              </a:rPr>
              <a:t>Trolley and flat bench</a:t>
            </a:r>
            <a:endParaRPr lang="en-US" sz="1300" dirty="0"/>
          </a:p>
          <a:p>
            <a:pPr marL="152400" indent="-152400">
              <a:spcAft>
                <a:spcPts val="200"/>
              </a:spcAft>
              <a:buSzPct val="100000"/>
              <a:buChar char="•"/>
            </a:pPr>
            <a:r>
              <a:rPr lang="en-US" sz="1300" dirty="0">
                <a:solidFill>
                  <a:schemeClr val="bg1"/>
                </a:solidFill>
              </a:rPr>
              <a:t>Pulley and string</a:t>
            </a:r>
            <a:endParaRPr lang="en-US" sz="1300" dirty="0"/>
          </a:p>
          <a:p>
            <a:pPr marL="152400" indent="-152400">
              <a:spcAft>
                <a:spcPts val="200"/>
              </a:spcAft>
              <a:buSzPct val="100000"/>
              <a:buChar char="•"/>
            </a:pPr>
            <a:r>
              <a:rPr lang="en-US" sz="1300" dirty="0">
                <a:solidFill>
                  <a:schemeClr val="bg1"/>
                </a:solidFill>
              </a:rPr>
              <a:t>Slotted masses on a hanger</a:t>
            </a:r>
            <a:endParaRPr lang="en-US" sz="1300" dirty="0"/>
          </a:p>
          <a:p>
            <a:pPr marL="152400" indent="-152400">
              <a:spcAft>
                <a:spcPts val="200"/>
              </a:spcAft>
              <a:buSzPct val="100000"/>
              <a:buChar char="•"/>
            </a:pPr>
            <a:r>
              <a:rPr lang="en-US" sz="1300" dirty="0">
                <a:solidFill>
                  <a:schemeClr val="bg1"/>
                </a:solidFill>
              </a:rPr>
              <a:t>Light gates + data logger (or stopwatch)</a:t>
            </a:r>
            <a:endParaRPr lang="en-US" sz="1300" dirty="0"/>
          </a:p>
          <a:p>
            <a:pPr marL="152400" indent="-152400">
              <a:spcAft>
                <a:spcPts val="200"/>
              </a:spcAft>
              <a:buSzPct val="100000"/>
              <a:buChar char="•"/>
            </a:pPr>
            <a:r>
              <a:rPr lang="en-US" sz="1300" dirty="0">
                <a:solidFill>
                  <a:schemeClr val="bg1"/>
                </a:solidFill>
              </a:rPr>
              <a:t>Metre ruler, tape</a:t>
            </a:r>
            <a:endParaRPr lang="en-US" sz="1300" dirty="0"/>
          </a:p>
          <a:p>
            <a:pPr marL="152400" indent="-152400">
              <a:spcAft>
                <a:spcPts val="200"/>
              </a:spcAft>
              <a:buSzPct val="100000"/>
              <a:buChar char="•"/>
            </a:pPr>
            <a:r>
              <a:rPr lang="en-US" sz="1300" dirty="0">
                <a:solidFill>
                  <a:schemeClr val="bg1"/>
                </a:solidFill>
              </a:rPr>
              <a:t>Balance</a:t>
            </a:r>
            <a:endParaRPr lang="en-US" sz="1300" dirty="0"/>
          </a:p>
        </p:txBody>
      </p:sp>
      <p:sp>
        <p:nvSpPr>
          <p:cNvPr id="40" name="Key equation card"/>
          <p:cNvSpPr/>
          <p:nvPr/>
        </p:nvSpPr>
        <p:spPr>
          <a:xfrm>
            <a:off x="8001000" y="5202936"/>
            <a:ext cx="3642055" cy="1060704"/>
          </a:xfrm>
          <a:prstGeom prst="roundRect">
            <a:avLst>
              <a:gd name="adj" fmla="val 12069"/>
            </a:avLst>
          </a:prstGeom>
          <a:solidFill>
            <a:schemeClr val="accent4"/>
          </a:solidFill>
          <a:ln/>
        </p:spPr>
      </p:sp>
      <p:sp>
        <p:nvSpPr>
          <p:cNvPr id="41" name="Text 39"/>
          <p:cNvSpPr txBox="1"/>
          <p:nvPr/>
        </p:nvSpPr>
        <p:spPr>
          <a:xfrm>
            <a:off x="8202168" y="5276088"/>
            <a:ext cx="1828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chemeClr val="tx1"/>
                </a:solidFill>
              </a:rPr>
              <a:t>KEY IDEA</a:t>
            </a:r>
            <a:endParaRPr lang="en-US" sz="1000" dirty="0"/>
          </a:p>
        </p:txBody>
      </p:sp>
      <p:sp>
        <p:nvSpPr>
          <p:cNvPr id="42" name="Text 40"/>
          <p:cNvSpPr txBox="1"/>
          <p:nvPr/>
        </p:nvSpPr>
        <p:spPr>
          <a:xfrm>
            <a:off x="8202168" y="5513832"/>
            <a:ext cx="3276295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F = m a</a:t>
            </a:r>
            <a:endParaRPr lang="en-US" sz="2000" dirty="0"/>
          </a:p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a = 2s ÷ t²  (from rest)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4465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B4BED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28</a:t>
            </a:fld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868680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accent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 ·  Acceleration: </a:t>
            </a:r>
            <a:pPr algn="l" indent="0" marL="0">
              <a:buNone/>
            </a:pPr>
            <a:r>
              <a:rPr lang="en-US" sz="28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Sample results</a:t>
            </a:r>
            <a:endParaRPr lang="en-US" sz="2800" dirty="0"/>
          </a:p>
        </p:txBody>
      </p:sp>
      <p:sp>
        <p:nvSpPr>
          <p:cNvPr id="3" name="Label: PHYSICS RP7"/>
          <p:cNvSpPr txBox="1"/>
          <p:nvPr/>
        </p:nvSpPr>
        <p:spPr>
          <a:xfrm>
            <a:off x="548640" y="384048"/>
            <a:ext cx="1737360" cy="347472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PHYSICS RP7</a:t>
            </a:r>
            <a:endParaRPr lang="en-US" sz="1100" dirty="0"/>
          </a:p>
        </p:txBody>
      </p:sp>
      <p:sp>
        <p:nvSpPr>
          <p:cNvPr id="4" name="Label: COMBINED SCIENCE RP19"/>
          <p:cNvSpPr txBox="1"/>
          <p:nvPr/>
        </p:nvSpPr>
        <p:spPr>
          <a:xfrm>
            <a:off x="2377440" y="384048"/>
            <a:ext cx="2880360" cy="347472"/>
          </a:xfrm>
          <a:prstGeom prst="roundRect">
            <a:avLst>
              <a:gd name="adj" fmla="val 50000"/>
            </a:avLst>
          </a:prstGeom>
          <a:solidFill>
            <a:srgbClr val="0D1321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1"/>
                </a:solidFill>
              </a:rPr>
              <a:t>COMBINED SCIENCE RP19</a:t>
            </a:r>
            <a:endParaRPr lang="en-US" sz="1100" dirty="0"/>
          </a:p>
        </p:txBody>
      </p:sp>
      <p:sp>
        <p:nvSpPr>
          <p:cNvPr id="5" name="Label: PAPER 2"/>
          <p:cNvSpPr txBox="1"/>
          <p:nvPr/>
        </p:nvSpPr>
        <p:spPr>
          <a:xfrm>
            <a:off x="5349240" y="384048"/>
            <a:ext cx="1097280" cy="347472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2"/>
                </a:solidFill>
              </a:rPr>
              <a:t>PAPER 2</a:t>
            </a:r>
            <a:endParaRPr lang="en-US" sz="1100" dirty="0"/>
          </a:p>
        </p:txBody>
      </p:sp>
      <p:sp>
        <p:nvSpPr>
          <p:cNvPr id="6" name="Button: ☰  ALL PRACTICALS"/>
          <p:cNvSpPr txBox="1"/>
          <p:nvPr/>
        </p:nvSpPr>
        <p:spPr>
          <a:xfrm>
            <a:off x="9601200" y="384048"/>
            <a:ext cx="2039112" cy="411480"/>
          </a:xfrm>
          <a:prstGeom prst="roundRect">
            <a:avLst>
              <a:gd name="adj" fmla="val 26667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☰  ALL PRACTICALS</a:t>
            </a:r>
            <a:endParaRPr lang="en-US" sz="1200" dirty="0"/>
          </a:p>
        </p:txBody>
      </p:sp>
      <p:sp>
        <p:nvSpPr>
          <p:cNvPr id="7" name="Link: ☰  ALL PRACTICALS">
            <a:hlinkClick r:id="rId1" tooltip="☰  ALL PRACTICALS" action="ppaction://hlinksldjump"/>
          </p:cNvPr>
          <p:cNvSpPr/>
          <p:nvPr/>
        </p:nvSpPr>
        <p:spPr>
          <a:xfrm>
            <a:off x="9601200" y="384048"/>
            <a:ext cx="2039112" cy="41148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8" name="Tab 1  METHOD"/>
          <p:cNvSpPr txBox="1"/>
          <p:nvPr/>
        </p:nvSpPr>
        <p:spPr>
          <a:xfrm>
            <a:off x="548640" y="6400800"/>
            <a:ext cx="1664208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1  METHOD</a:t>
            </a:r>
            <a:endParaRPr lang="en-US" sz="1000" dirty="0"/>
          </a:p>
        </p:txBody>
      </p:sp>
      <p:sp>
        <p:nvSpPr>
          <p:cNvPr id="9" name="Link: 1  METHOD">
            <a:hlinkClick r:id="rId2" tooltip="1  METHOD" action="ppaction://hlinksldjump"/>
          </p:cNvPr>
          <p:cNvSpPr/>
          <p:nvPr/>
        </p:nvSpPr>
        <p:spPr>
          <a:xfrm>
            <a:off x="548640" y="6400800"/>
            <a:ext cx="166420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0" name="Tab 2  RESULTS"/>
          <p:cNvSpPr txBox="1"/>
          <p:nvPr/>
        </p:nvSpPr>
        <p:spPr>
          <a:xfrm>
            <a:off x="2331720" y="6400800"/>
            <a:ext cx="1664208" cy="292608"/>
          </a:xfrm>
          <a:prstGeom prst="roundRect">
            <a:avLst>
              <a:gd name="adj" fmla="val 50000"/>
            </a:avLst>
          </a:prstGeom>
          <a:solidFill>
            <a:srgbClr val="A3E635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D1321"/>
                </a:solidFill>
              </a:rPr>
              <a:t>2  RESULTS</a:t>
            </a:r>
            <a:endParaRPr lang="en-US" sz="1000" dirty="0"/>
          </a:p>
        </p:txBody>
      </p:sp>
      <p:sp>
        <p:nvSpPr>
          <p:cNvPr id="11" name="Link: 2  RESULTS">
            <a:hlinkClick r:id="rId3" tooltip="2  RESULTS" action="ppaction://hlinksldjump"/>
          </p:cNvPr>
          <p:cNvSpPr/>
          <p:nvPr/>
        </p:nvSpPr>
        <p:spPr>
          <a:xfrm>
            <a:off x="2331720" y="6400800"/>
            <a:ext cx="166420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2" name="Tab 3  WORKING SCI."/>
          <p:cNvSpPr txBox="1"/>
          <p:nvPr/>
        </p:nvSpPr>
        <p:spPr>
          <a:xfrm>
            <a:off x="4114800" y="6400800"/>
            <a:ext cx="1664208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3  WORKING SCI.</a:t>
            </a:r>
            <a:endParaRPr lang="en-US" sz="1000" dirty="0"/>
          </a:p>
        </p:txBody>
      </p:sp>
      <p:sp>
        <p:nvSpPr>
          <p:cNvPr id="13" name="Link: 3  WORKING SCI.">
            <a:hlinkClick r:id="rId4" tooltip="3  WORKING SCI." action="ppaction://hlinksldjump"/>
          </p:cNvPr>
          <p:cNvSpPr/>
          <p:nvPr/>
        </p:nvSpPr>
        <p:spPr>
          <a:xfrm>
            <a:off x="4114800" y="6400800"/>
            <a:ext cx="166420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4" name="Tab 4  CONCLUSION"/>
          <p:cNvSpPr txBox="1"/>
          <p:nvPr/>
        </p:nvSpPr>
        <p:spPr>
          <a:xfrm>
            <a:off x="5897880" y="6400800"/>
            <a:ext cx="1664208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4  CONCLUSION</a:t>
            </a:r>
            <a:endParaRPr lang="en-US" sz="1000" dirty="0"/>
          </a:p>
        </p:txBody>
      </p:sp>
      <p:sp>
        <p:nvSpPr>
          <p:cNvPr id="15" name="Link: 4  CONCLUSION">
            <a:hlinkClick r:id="rId5" tooltip="4  CONCLUSION" action="ppaction://hlinksldjump"/>
          </p:cNvPr>
          <p:cNvSpPr/>
          <p:nvPr/>
        </p:nvSpPr>
        <p:spPr>
          <a:xfrm>
            <a:off x="5897880" y="6400800"/>
            <a:ext cx="166420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graphicFrame>
        <p:nvGraphicFramePr>
          <p:cNvPr id="30" name="Results table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737360"/>
          <a:ext cx="6355080" cy="914400"/>
        </p:xfrm>
        <a:graphic>
          <a:graphicData uri="http://schemas.openxmlformats.org/drawingml/2006/table">
            <a:tbl>
              <a:tblPr/>
              <a:tblGrid>
                <a:gridCol w="1143000"/>
                <a:gridCol w="1042416"/>
                <a:gridCol w="1042416"/>
                <a:gridCol w="1042416"/>
                <a:gridCol w="1042416"/>
                <a:gridCol w="1042416"/>
              </a:tblGrid>
              <a:tr h="4572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0D1321"/>
                          </a:solidFill>
                        </a:rPr>
                        <a:t>Force (N)</a:t>
                      </a:r>
                      <a:endParaRPr lang="en-US" sz="12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E635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0D1321"/>
                          </a:solidFill>
                        </a:rPr>
                        <a:t>t 1 (s)</a:t>
                      </a:r>
                      <a:endParaRPr lang="en-US" sz="12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E635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0D1321"/>
                          </a:solidFill>
                        </a:rPr>
                        <a:t>t 2 (s)</a:t>
                      </a:r>
                      <a:endParaRPr lang="en-US" sz="12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E635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0D1321"/>
                          </a:solidFill>
                        </a:rPr>
                        <a:t>t 3 (s)</a:t>
                      </a:r>
                      <a:endParaRPr lang="en-US" sz="12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E635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0D1321"/>
                          </a:solidFill>
                        </a:rPr>
                        <a:t>Mean t (s)</a:t>
                      </a:r>
                      <a:endParaRPr lang="en-US" sz="12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E635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0D1321"/>
                          </a:solidFill>
                        </a:rPr>
                        <a:t>a (m/s²)</a:t>
                      </a:r>
                      <a:endParaRPr lang="en-US" sz="12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E635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B4BED3"/>
                          </a:solidFill>
                        </a:rPr>
                        <a:t>0.2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74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B4BED3"/>
                          </a:solidFill>
                        </a:rPr>
                        <a:t>4.52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74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B4BED3"/>
                          </a:solidFill>
                        </a:rPr>
                        <a:t>4.41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74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B4BED3"/>
                          </a:solidFill>
                        </a:rPr>
                        <a:t>4.48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74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4.47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74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0.10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742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B4BED3"/>
                          </a:solidFill>
                        </a:rPr>
                        <a:t>0.4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32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B4BED3"/>
                          </a:solidFill>
                        </a:rPr>
                        <a:t>2.60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32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B4BED3"/>
                          </a:solidFill>
                        </a:rPr>
                        <a:t>2.55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32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B4BED3"/>
                          </a:solidFill>
                        </a:rPr>
                        <a:t>2.59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32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2.58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32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0.30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321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B4BED3"/>
                          </a:solidFill>
                        </a:rPr>
                        <a:t>0.6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74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B4BED3"/>
                          </a:solidFill>
                        </a:rPr>
                        <a:t>2.02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74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B4BED3"/>
                          </a:solidFill>
                        </a:rPr>
                        <a:t>1.97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74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B4BED3"/>
                          </a:solidFill>
                        </a:rPr>
                        <a:t>2.01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74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2.00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74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0.50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742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B4BED3"/>
                          </a:solidFill>
                        </a:rPr>
                        <a:t>0.8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32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B4BED3"/>
                          </a:solidFill>
                        </a:rPr>
                        <a:t>1.70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32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B4BED3"/>
                          </a:solidFill>
                        </a:rPr>
                        <a:t>1.68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32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B4BED3"/>
                          </a:solidFill>
                        </a:rPr>
                        <a:t>1.69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32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1.69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32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0.70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321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B4BED3"/>
                          </a:solidFill>
                        </a:rPr>
                        <a:t>1.0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74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B4BED3"/>
                          </a:solidFill>
                        </a:rPr>
                        <a:t>1.48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74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B4BED3"/>
                          </a:solidFill>
                        </a:rPr>
                        <a:t>1.51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74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B4BED3"/>
                          </a:solidFill>
                        </a:rPr>
                        <a:t>1.49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74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1.49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74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0.90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742"/>
                    </a:solidFill>
                  </a:tcPr>
                </a:tc>
              </a:tr>
            </a:tbl>
          </a:graphicData>
        </a:graphic>
      </p:graphicFrame>
      <p:sp>
        <p:nvSpPr>
          <p:cNvPr id="17" name="Repeats note"/>
          <p:cNvSpPr/>
          <p:nvPr/>
        </p:nvSpPr>
        <p:spPr>
          <a:xfrm>
            <a:off x="548640" y="4645152"/>
            <a:ext cx="6355080" cy="1234440"/>
          </a:xfrm>
          <a:prstGeom prst="roundRect">
            <a:avLst>
              <a:gd name="adj" fmla="val 10370"/>
            </a:avLst>
          </a:prstGeom>
          <a:solidFill>
            <a:schemeClr val="tx2"/>
          </a:solidFill>
          <a:ln/>
        </p:spPr>
      </p:sp>
      <p:sp>
        <p:nvSpPr>
          <p:cNvPr id="18" name="Repeats circle"/>
          <p:cNvSpPr/>
          <p:nvPr/>
        </p:nvSpPr>
        <p:spPr>
          <a:xfrm>
            <a:off x="713232" y="5033772"/>
            <a:ext cx="457200" cy="457200"/>
          </a:xfrm>
          <a:prstGeom prst="ellipse">
            <a:avLst/>
          </a:prstGeom>
          <a:solidFill>
            <a:schemeClr val="accent5"/>
          </a:solidFill>
          <a:ln/>
        </p:spPr>
      </p:sp>
      <p:pic>
        <p:nvPicPr>
          <p:cNvPr id="19" name="Repeats 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7532" y="5148072"/>
            <a:ext cx="228600" cy="228600"/>
          </a:xfrm>
          <a:prstGeom prst="rect">
            <a:avLst/>
          </a:prstGeom>
        </p:spPr>
      </p:pic>
      <p:sp>
        <p:nvSpPr>
          <p:cNvPr id="20" name="Text 16"/>
          <p:cNvSpPr txBox="1"/>
          <p:nvPr/>
        </p:nvSpPr>
        <p:spPr>
          <a:xfrm>
            <a:off x="1325880" y="4700016"/>
            <a:ext cx="5394960" cy="11247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chemeClr val="accent5"/>
                </a:solidFill>
              </a:rPr>
              <a:t>REPEATS &amp; ANOMALIES   </a:t>
            </a:r>
            <a:endParaRPr lang="en-US" sz="1000" dirty="0"/>
          </a:p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Distance = 1.00 m, total mass = 1.0 kg. Example: a = 2 × 1.00 ÷ 2.00² = 0.50 m/s².</a:t>
            </a:r>
            <a:endParaRPr lang="en-US" sz="1000" dirty="0"/>
          </a:p>
        </p:txBody>
      </p:sp>
      <p:sp>
        <p:nvSpPr>
          <p:cNvPr id="21" name="Chart card"/>
          <p:cNvSpPr/>
          <p:nvPr/>
        </p:nvSpPr>
        <p:spPr>
          <a:xfrm>
            <a:off x="7132320" y="1737360"/>
            <a:ext cx="4510735" cy="2971800"/>
          </a:xfrm>
          <a:prstGeom prst="roundRect">
            <a:avLst>
              <a:gd name="adj" fmla="val 4308"/>
            </a:avLst>
          </a:prstGeom>
          <a:solidFill>
            <a:schemeClr val="tx2"/>
          </a:solidFill>
          <a:ln/>
        </p:spPr>
      </p:sp>
      <p:graphicFrame>
        <p:nvGraphicFramePr>
          <p:cNvPr id="22" name="Results chart" descr=""/>
          <p:cNvGraphicFramePr/>
          <p:nvPr/>
        </p:nvGraphicFramePr>
        <p:xfrm>
          <a:off x="7223760" y="1828800"/>
          <a:ext cx="4327855" cy="27889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7"/>
          </a:graphicData>
        </a:graphic>
      </p:graphicFrame>
      <p:sp>
        <p:nvSpPr>
          <p:cNvPr id="23" name="Calculation card"/>
          <p:cNvSpPr/>
          <p:nvPr/>
        </p:nvSpPr>
        <p:spPr>
          <a:xfrm>
            <a:off x="7132320" y="4818888"/>
            <a:ext cx="4510735" cy="1444752"/>
          </a:xfrm>
          <a:prstGeom prst="roundRect">
            <a:avLst>
              <a:gd name="adj" fmla="val 8861"/>
            </a:avLst>
          </a:prstGeom>
          <a:solidFill>
            <a:schemeClr val="tx2"/>
          </a:solidFill>
          <a:ln/>
        </p:spPr>
      </p:sp>
      <p:sp>
        <p:nvSpPr>
          <p:cNvPr id="24" name="Calculation"/>
          <p:cNvSpPr txBox="1"/>
          <p:nvPr/>
        </p:nvSpPr>
        <p:spPr>
          <a:xfrm>
            <a:off x="7333488" y="4892040"/>
            <a:ext cx="4144975" cy="13167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chemeClr val="accent4"/>
                </a:solidFill>
              </a:rPr>
              <a:t>ANALYSIS</a:t>
            </a:r>
            <a:endParaRPr lang="en-US" sz="1000" dirty="0"/>
          </a:p>
          <a:p>
            <a:pPr indent="0" marL="0">
              <a:buNone/>
            </a:pPr>
            <a:r>
              <a:rPr lang="en-US" sz="1300" dirty="0">
                <a:solidFill>
                  <a:schemeClr val="bg2"/>
                </a:solidFill>
              </a:rPr>
              <a:t>F = ma says the line should pass through the origin…</a:t>
            </a:r>
            <a:endParaRPr lang="en-US" sz="1000" dirty="0"/>
          </a:p>
          <a:p>
            <a:pPr indent="0" marL="0">
              <a:buNone/>
            </a:pPr>
            <a:r>
              <a:rPr lang="en-US" sz="1300" dirty="0">
                <a:solidFill>
                  <a:schemeClr val="bg2"/>
                </a:solidFill>
              </a:rPr>
              <a:t>…but it </a:t>
            </a:r>
            <a:pPr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cuts the x-axis at 0.1 N</a:t>
            </a:r>
            <a:pPr indent="0" marL="0">
              <a:buNone/>
            </a:pPr>
            <a:r>
              <a:rPr lang="en-US" sz="1300" dirty="0">
                <a:solidFill>
                  <a:schemeClr val="bg2"/>
                </a:solidFill>
              </a:rPr>
              <a:t> — that force</a:t>
            </a:r>
            <a:endParaRPr lang="en-US" sz="1000" dirty="0"/>
          </a:p>
          <a:p>
            <a:pPr indent="0" marL="0">
              <a:buNone/>
            </a:pPr>
            <a:r>
              <a:rPr lang="en-US" sz="1300" dirty="0">
                <a:solidFill>
                  <a:schemeClr val="bg2"/>
                </a:solidFill>
              </a:rPr>
              <a:t>is used to </a:t>
            </a:r>
            <a:pPr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overcome friction</a:t>
            </a:r>
            <a:pPr indent="0" marL="0">
              <a:buNone/>
            </a:pPr>
            <a:r>
              <a:rPr lang="en-US" sz="1300" dirty="0">
                <a:solidFill>
                  <a:schemeClr val="bg2"/>
                </a:solidFill>
              </a:rPr>
              <a:t> (a systematic error)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4465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B4BED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29</a:t>
            </a:fld>
            <a:endParaRPr 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868680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accent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 ·  Acceleration: </a:t>
            </a:r>
            <a:pPr algn="l" indent="0" marL="0">
              <a:buNone/>
            </a:pPr>
            <a:r>
              <a:rPr lang="en-US" sz="28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Working scientifically</a:t>
            </a:r>
            <a:endParaRPr lang="en-US" sz="2800" dirty="0"/>
          </a:p>
        </p:txBody>
      </p:sp>
      <p:sp>
        <p:nvSpPr>
          <p:cNvPr id="3" name="Label: PHYSICS RP7"/>
          <p:cNvSpPr txBox="1"/>
          <p:nvPr/>
        </p:nvSpPr>
        <p:spPr>
          <a:xfrm>
            <a:off x="548640" y="384048"/>
            <a:ext cx="1737360" cy="347472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PHYSICS RP7</a:t>
            </a:r>
            <a:endParaRPr lang="en-US" sz="1100" dirty="0"/>
          </a:p>
        </p:txBody>
      </p:sp>
      <p:sp>
        <p:nvSpPr>
          <p:cNvPr id="4" name="Label: COMBINED SCIENCE RP19"/>
          <p:cNvSpPr txBox="1"/>
          <p:nvPr/>
        </p:nvSpPr>
        <p:spPr>
          <a:xfrm>
            <a:off x="2377440" y="384048"/>
            <a:ext cx="2880360" cy="347472"/>
          </a:xfrm>
          <a:prstGeom prst="roundRect">
            <a:avLst>
              <a:gd name="adj" fmla="val 50000"/>
            </a:avLst>
          </a:prstGeom>
          <a:solidFill>
            <a:srgbClr val="0D1321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1"/>
                </a:solidFill>
              </a:rPr>
              <a:t>COMBINED SCIENCE RP19</a:t>
            </a:r>
            <a:endParaRPr lang="en-US" sz="1100" dirty="0"/>
          </a:p>
        </p:txBody>
      </p:sp>
      <p:sp>
        <p:nvSpPr>
          <p:cNvPr id="5" name="Label: PAPER 2"/>
          <p:cNvSpPr txBox="1"/>
          <p:nvPr/>
        </p:nvSpPr>
        <p:spPr>
          <a:xfrm>
            <a:off x="5349240" y="384048"/>
            <a:ext cx="1097280" cy="347472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2"/>
                </a:solidFill>
              </a:rPr>
              <a:t>PAPER 2</a:t>
            </a:r>
            <a:endParaRPr lang="en-US" sz="1100" dirty="0"/>
          </a:p>
        </p:txBody>
      </p:sp>
      <p:sp>
        <p:nvSpPr>
          <p:cNvPr id="6" name="Button: ☰  ALL PRACTICALS"/>
          <p:cNvSpPr txBox="1"/>
          <p:nvPr/>
        </p:nvSpPr>
        <p:spPr>
          <a:xfrm>
            <a:off x="9601200" y="384048"/>
            <a:ext cx="2039112" cy="411480"/>
          </a:xfrm>
          <a:prstGeom prst="roundRect">
            <a:avLst>
              <a:gd name="adj" fmla="val 26667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☰  ALL PRACTICALS</a:t>
            </a:r>
            <a:endParaRPr lang="en-US" sz="1200" dirty="0"/>
          </a:p>
        </p:txBody>
      </p:sp>
      <p:sp>
        <p:nvSpPr>
          <p:cNvPr id="7" name="Link: ☰  ALL PRACTICALS">
            <a:hlinkClick r:id="rId1" tooltip="☰  ALL PRACTICALS" action="ppaction://hlinksldjump"/>
          </p:cNvPr>
          <p:cNvSpPr/>
          <p:nvPr/>
        </p:nvSpPr>
        <p:spPr>
          <a:xfrm>
            <a:off x="9601200" y="384048"/>
            <a:ext cx="2039112" cy="41148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8" name="Tab 1  METHOD"/>
          <p:cNvSpPr txBox="1"/>
          <p:nvPr/>
        </p:nvSpPr>
        <p:spPr>
          <a:xfrm>
            <a:off x="548640" y="6400800"/>
            <a:ext cx="1664208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1  METHOD</a:t>
            </a:r>
            <a:endParaRPr lang="en-US" sz="1000" dirty="0"/>
          </a:p>
        </p:txBody>
      </p:sp>
      <p:sp>
        <p:nvSpPr>
          <p:cNvPr id="9" name="Link: 1  METHOD">
            <a:hlinkClick r:id="rId2" tooltip="1  METHOD" action="ppaction://hlinksldjump"/>
          </p:cNvPr>
          <p:cNvSpPr/>
          <p:nvPr/>
        </p:nvSpPr>
        <p:spPr>
          <a:xfrm>
            <a:off x="548640" y="6400800"/>
            <a:ext cx="166420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0" name="Tab 2  RESULTS"/>
          <p:cNvSpPr txBox="1"/>
          <p:nvPr/>
        </p:nvSpPr>
        <p:spPr>
          <a:xfrm>
            <a:off x="2331720" y="6400800"/>
            <a:ext cx="1664208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2  RESULTS</a:t>
            </a:r>
            <a:endParaRPr lang="en-US" sz="1000" dirty="0"/>
          </a:p>
        </p:txBody>
      </p:sp>
      <p:sp>
        <p:nvSpPr>
          <p:cNvPr id="11" name="Link: 2  RESULTS">
            <a:hlinkClick r:id="rId3" tooltip="2  RESULTS" action="ppaction://hlinksldjump"/>
          </p:cNvPr>
          <p:cNvSpPr/>
          <p:nvPr/>
        </p:nvSpPr>
        <p:spPr>
          <a:xfrm>
            <a:off x="2331720" y="6400800"/>
            <a:ext cx="166420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2" name="Tab 3  WORKING SCI."/>
          <p:cNvSpPr txBox="1"/>
          <p:nvPr/>
        </p:nvSpPr>
        <p:spPr>
          <a:xfrm>
            <a:off x="4114800" y="6400800"/>
            <a:ext cx="1664208" cy="292608"/>
          </a:xfrm>
          <a:prstGeom prst="roundRect">
            <a:avLst>
              <a:gd name="adj" fmla="val 50000"/>
            </a:avLst>
          </a:prstGeom>
          <a:solidFill>
            <a:srgbClr val="A3E635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D1321"/>
                </a:solidFill>
              </a:rPr>
              <a:t>3  WORKING SCI.</a:t>
            </a:r>
            <a:endParaRPr lang="en-US" sz="1000" dirty="0"/>
          </a:p>
        </p:txBody>
      </p:sp>
      <p:sp>
        <p:nvSpPr>
          <p:cNvPr id="13" name="Link: 3  WORKING SCI.">
            <a:hlinkClick r:id="rId4" tooltip="3  WORKING SCI." action="ppaction://hlinksldjump"/>
          </p:cNvPr>
          <p:cNvSpPr/>
          <p:nvPr/>
        </p:nvSpPr>
        <p:spPr>
          <a:xfrm>
            <a:off x="4114800" y="6400800"/>
            <a:ext cx="166420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4" name="Tab 4  CONCLUSION"/>
          <p:cNvSpPr txBox="1"/>
          <p:nvPr/>
        </p:nvSpPr>
        <p:spPr>
          <a:xfrm>
            <a:off x="5897880" y="6400800"/>
            <a:ext cx="1664208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4  CONCLUSION</a:t>
            </a:r>
            <a:endParaRPr lang="en-US" sz="1000" dirty="0"/>
          </a:p>
        </p:txBody>
      </p:sp>
      <p:sp>
        <p:nvSpPr>
          <p:cNvPr id="15" name="Link: 4  CONCLUSION">
            <a:hlinkClick r:id="rId5" tooltip="4  CONCLUSION" action="ppaction://hlinksldjump"/>
          </p:cNvPr>
          <p:cNvSpPr/>
          <p:nvPr/>
        </p:nvSpPr>
        <p:spPr>
          <a:xfrm>
            <a:off x="5897880" y="6400800"/>
            <a:ext cx="166420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6" name="INDEPENDENT VARIABLE card"/>
          <p:cNvSpPr/>
          <p:nvPr/>
        </p:nvSpPr>
        <p:spPr>
          <a:xfrm>
            <a:off x="548640" y="1737360"/>
            <a:ext cx="3545738" cy="2148840"/>
          </a:xfrm>
          <a:prstGeom prst="roundRect">
            <a:avLst>
              <a:gd name="adj" fmla="val 5957"/>
            </a:avLst>
          </a:prstGeom>
          <a:solidFill>
            <a:schemeClr val="tx2"/>
          </a:solidFill>
          <a:ln/>
        </p:spPr>
      </p:sp>
      <p:sp>
        <p:nvSpPr>
          <p:cNvPr id="17" name="INDEPENDENT VARIABLE circle"/>
          <p:cNvSpPr/>
          <p:nvPr/>
        </p:nvSpPr>
        <p:spPr>
          <a:xfrm>
            <a:off x="731520" y="1920240"/>
            <a:ext cx="548640" cy="548640"/>
          </a:xfrm>
          <a:prstGeom prst="ellipse">
            <a:avLst/>
          </a:prstGeom>
          <a:solidFill>
            <a:schemeClr val="accent4"/>
          </a:solidFill>
          <a:ln/>
        </p:spPr>
      </p:sp>
      <p:pic>
        <p:nvPicPr>
          <p:cNvPr id="18" name="INDEPENDENT VARIABLE 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8680" y="2057400"/>
            <a:ext cx="274320" cy="274320"/>
          </a:xfrm>
          <a:prstGeom prst="rect">
            <a:avLst/>
          </a:prstGeom>
        </p:spPr>
      </p:pic>
      <p:sp>
        <p:nvSpPr>
          <p:cNvPr id="19" name="Text 16"/>
          <p:cNvSpPr txBox="1"/>
          <p:nvPr/>
        </p:nvSpPr>
        <p:spPr>
          <a:xfrm>
            <a:off x="1417320" y="1901952"/>
            <a:ext cx="253989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4"/>
                </a:solidFill>
              </a:rPr>
              <a:t>INDEPENDENT VARIABLE</a:t>
            </a:r>
            <a:endParaRPr lang="en-US" sz="1300" dirty="0"/>
          </a:p>
        </p:txBody>
      </p:sp>
      <p:sp>
        <p:nvSpPr>
          <p:cNvPr id="20" name="Text 17"/>
          <p:cNvSpPr txBox="1"/>
          <p:nvPr/>
        </p:nvSpPr>
        <p:spPr>
          <a:xfrm>
            <a:off x="1417320" y="2194560"/>
            <a:ext cx="253989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chemeClr val="bg2"/>
                </a:solidFill>
              </a:rPr>
              <a:t>What you change</a:t>
            </a:r>
            <a:endParaRPr lang="en-US" sz="1100" dirty="0"/>
          </a:p>
        </p:txBody>
      </p:sp>
      <p:sp>
        <p:nvSpPr>
          <p:cNvPr id="21" name="INDEPENDENT VARIABLE text"/>
          <p:cNvSpPr txBox="1"/>
          <p:nvPr/>
        </p:nvSpPr>
        <p:spPr>
          <a:xfrm>
            <a:off x="749808" y="2606040"/>
            <a:ext cx="3143402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bg1"/>
                </a:solidFill>
              </a:rPr>
              <a:t>Force (weight on the hanger)</a:t>
            </a:r>
            <a:endParaRPr lang="en-US" sz="1900" dirty="0"/>
          </a:p>
        </p:txBody>
      </p:sp>
      <p:sp>
        <p:nvSpPr>
          <p:cNvPr id="22" name="DEPENDENT VARIABLE card"/>
          <p:cNvSpPr/>
          <p:nvPr/>
        </p:nvSpPr>
        <p:spPr>
          <a:xfrm>
            <a:off x="4322978" y="1737360"/>
            <a:ext cx="3545738" cy="2148840"/>
          </a:xfrm>
          <a:prstGeom prst="roundRect">
            <a:avLst>
              <a:gd name="adj" fmla="val 5957"/>
            </a:avLst>
          </a:prstGeom>
          <a:solidFill>
            <a:schemeClr val="tx2"/>
          </a:solidFill>
          <a:ln/>
        </p:spPr>
      </p:sp>
      <p:sp>
        <p:nvSpPr>
          <p:cNvPr id="23" name="DEPENDENT VARIABLE circle"/>
          <p:cNvSpPr/>
          <p:nvPr/>
        </p:nvSpPr>
        <p:spPr>
          <a:xfrm>
            <a:off x="4505858" y="1920240"/>
            <a:ext cx="548640" cy="548640"/>
          </a:xfrm>
          <a:prstGeom prst="ellipse">
            <a:avLst/>
          </a:prstGeom>
          <a:solidFill>
            <a:schemeClr val="accent4"/>
          </a:solidFill>
          <a:ln/>
        </p:spPr>
      </p:sp>
      <p:pic>
        <p:nvPicPr>
          <p:cNvPr id="24" name="DEPENDENT VARIABLE 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43018" y="2057400"/>
            <a:ext cx="274320" cy="274320"/>
          </a:xfrm>
          <a:prstGeom prst="rect">
            <a:avLst/>
          </a:prstGeom>
        </p:spPr>
      </p:pic>
      <p:sp>
        <p:nvSpPr>
          <p:cNvPr id="25" name="Text 21"/>
          <p:cNvSpPr txBox="1"/>
          <p:nvPr/>
        </p:nvSpPr>
        <p:spPr>
          <a:xfrm>
            <a:off x="5191658" y="1901952"/>
            <a:ext cx="253989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4"/>
                </a:solidFill>
              </a:rPr>
              <a:t>DEPENDENT VARIABLE</a:t>
            </a:r>
            <a:endParaRPr lang="en-US" sz="1300" dirty="0"/>
          </a:p>
        </p:txBody>
      </p:sp>
      <p:sp>
        <p:nvSpPr>
          <p:cNvPr id="26" name="Text 22"/>
          <p:cNvSpPr txBox="1"/>
          <p:nvPr/>
        </p:nvSpPr>
        <p:spPr>
          <a:xfrm>
            <a:off x="5191658" y="2194560"/>
            <a:ext cx="253989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chemeClr val="bg2"/>
                </a:solidFill>
              </a:rPr>
              <a:t>What you measure</a:t>
            </a:r>
            <a:endParaRPr lang="en-US" sz="1100" dirty="0"/>
          </a:p>
        </p:txBody>
      </p:sp>
      <p:sp>
        <p:nvSpPr>
          <p:cNvPr id="27" name="DEPENDENT VARIABLE text"/>
          <p:cNvSpPr txBox="1"/>
          <p:nvPr/>
        </p:nvSpPr>
        <p:spPr>
          <a:xfrm>
            <a:off x="4524146" y="2606040"/>
            <a:ext cx="3143402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bg1"/>
                </a:solidFill>
              </a:rPr>
              <a:t>Acceleration</a:t>
            </a:r>
            <a:endParaRPr lang="en-US" sz="1900" dirty="0"/>
          </a:p>
        </p:txBody>
      </p:sp>
      <p:sp>
        <p:nvSpPr>
          <p:cNvPr id="28" name="CONTROL VARIABLES card"/>
          <p:cNvSpPr/>
          <p:nvPr/>
        </p:nvSpPr>
        <p:spPr>
          <a:xfrm>
            <a:off x="8097317" y="1737360"/>
            <a:ext cx="3545738" cy="2148840"/>
          </a:xfrm>
          <a:prstGeom prst="roundRect">
            <a:avLst>
              <a:gd name="adj" fmla="val 5957"/>
            </a:avLst>
          </a:prstGeom>
          <a:solidFill>
            <a:schemeClr val="tx2"/>
          </a:solidFill>
          <a:ln/>
        </p:spPr>
      </p:sp>
      <p:sp>
        <p:nvSpPr>
          <p:cNvPr id="29" name="CONTROL VARIABLES circle"/>
          <p:cNvSpPr/>
          <p:nvPr/>
        </p:nvSpPr>
        <p:spPr>
          <a:xfrm>
            <a:off x="8280197" y="1920240"/>
            <a:ext cx="548640" cy="548640"/>
          </a:xfrm>
          <a:prstGeom prst="ellipse">
            <a:avLst/>
          </a:prstGeom>
          <a:solidFill>
            <a:schemeClr val="accent4"/>
          </a:solidFill>
          <a:ln/>
        </p:spPr>
      </p:sp>
      <p:pic>
        <p:nvPicPr>
          <p:cNvPr id="30" name="CONTROL VARIABLES icon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17357" y="2057400"/>
            <a:ext cx="274320" cy="274320"/>
          </a:xfrm>
          <a:prstGeom prst="rect">
            <a:avLst/>
          </a:prstGeom>
        </p:spPr>
      </p:pic>
      <p:sp>
        <p:nvSpPr>
          <p:cNvPr id="31" name="Text 26"/>
          <p:cNvSpPr txBox="1"/>
          <p:nvPr/>
        </p:nvSpPr>
        <p:spPr>
          <a:xfrm>
            <a:off x="8965997" y="1901952"/>
            <a:ext cx="253989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4"/>
                </a:solidFill>
              </a:rPr>
              <a:t>CONTROL VARIABLES</a:t>
            </a:r>
            <a:endParaRPr lang="en-US" sz="1300" dirty="0"/>
          </a:p>
        </p:txBody>
      </p:sp>
      <p:sp>
        <p:nvSpPr>
          <p:cNvPr id="32" name="Text 27"/>
          <p:cNvSpPr txBox="1"/>
          <p:nvPr/>
        </p:nvSpPr>
        <p:spPr>
          <a:xfrm>
            <a:off x="8965997" y="2194560"/>
            <a:ext cx="253989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chemeClr val="bg2"/>
                </a:solidFill>
              </a:rPr>
              <a:t>Kept the same</a:t>
            </a:r>
            <a:endParaRPr lang="en-US" sz="1100" dirty="0"/>
          </a:p>
        </p:txBody>
      </p:sp>
      <p:sp>
        <p:nvSpPr>
          <p:cNvPr id="33" name="CONTROL VARIABLES text"/>
          <p:cNvSpPr txBox="1"/>
          <p:nvPr/>
        </p:nvSpPr>
        <p:spPr>
          <a:xfrm>
            <a:off x="8298485" y="2606040"/>
            <a:ext cx="3143402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• TOTAL mass (trolley + hanger)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• The same surface and trolley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• Distance travelled (1.00 m)</a:t>
            </a:r>
            <a:endParaRPr lang="en-US" sz="1400" dirty="0"/>
          </a:p>
        </p:txBody>
      </p:sp>
      <p:sp>
        <p:nvSpPr>
          <p:cNvPr id="34" name="SAFETY card"/>
          <p:cNvSpPr/>
          <p:nvPr/>
        </p:nvSpPr>
        <p:spPr>
          <a:xfrm>
            <a:off x="548640" y="4114800"/>
            <a:ext cx="3545738" cy="2148840"/>
          </a:xfrm>
          <a:prstGeom prst="roundRect">
            <a:avLst>
              <a:gd name="adj" fmla="val 5957"/>
            </a:avLst>
          </a:prstGeom>
          <a:solidFill>
            <a:schemeClr val="tx2"/>
          </a:solidFill>
          <a:ln/>
        </p:spPr>
      </p:sp>
      <p:sp>
        <p:nvSpPr>
          <p:cNvPr id="35" name="SAFETY circle"/>
          <p:cNvSpPr/>
          <p:nvPr/>
        </p:nvSpPr>
        <p:spPr>
          <a:xfrm>
            <a:off x="731520" y="4297680"/>
            <a:ext cx="548640" cy="548640"/>
          </a:xfrm>
          <a:prstGeom prst="ellipse">
            <a:avLst/>
          </a:prstGeom>
          <a:solidFill>
            <a:schemeClr val="accent5"/>
          </a:solidFill>
          <a:ln/>
        </p:spPr>
      </p:sp>
      <p:pic>
        <p:nvPicPr>
          <p:cNvPr id="36" name="SAFETY icon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68680" y="4434840"/>
            <a:ext cx="274320" cy="274320"/>
          </a:xfrm>
          <a:prstGeom prst="rect">
            <a:avLst/>
          </a:prstGeom>
        </p:spPr>
      </p:pic>
      <p:sp>
        <p:nvSpPr>
          <p:cNvPr id="37" name="Text 31"/>
          <p:cNvSpPr txBox="1"/>
          <p:nvPr/>
        </p:nvSpPr>
        <p:spPr>
          <a:xfrm>
            <a:off x="1417320" y="4279392"/>
            <a:ext cx="253989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5"/>
                </a:solidFill>
              </a:rPr>
              <a:t>SAFETY</a:t>
            </a:r>
            <a:endParaRPr lang="en-US" sz="1300" dirty="0"/>
          </a:p>
        </p:txBody>
      </p:sp>
      <p:sp>
        <p:nvSpPr>
          <p:cNvPr id="38" name="Text 32"/>
          <p:cNvSpPr txBox="1"/>
          <p:nvPr/>
        </p:nvSpPr>
        <p:spPr>
          <a:xfrm>
            <a:off x="1417320" y="4572000"/>
            <a:ext cx="253989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chemeClr val="bg2"/>
                </a:solidFill>
              </a:rPr>
              <a:t>Hazard → how to reduce the risk</a:t>
            </a:r>
            <a:endParaRPr lang="en-US" sz="1100" dirty="0"/>
          </a:p>
        </p:txBody>
      </p:sp>
      <p:sp>
        <p:nvSpPr>
          <p:cNvPr id="39" name="SAFETY text"/>
          <p:cNvSpPr txBox="1"/>
          <p:nvPr/>
        </p:nvSpPr>
        <p:spPr>
          <a:xfrm>
            <a:off x="749808" y="4983480"/>
            <a:ext cx="3143402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Hazard: falling masses and the trolley shooting off the bench. Put a box of padding under the masses and a stop at the end of the bench.</a:t>
            </a:r>
            <a:endParaRPr lang="en-US" sz="1400" dirty="0"/>
          </a:p>
        </p:txBody>
      </p:sp>
      <p:sp>
        <p:nvSpPr>
          <p:cNvPr id="40" name="ACCURACY &amp; PRECISION card"/>
          <p:cNvSpPr/>
          <p:nvPr/>
        </p:nvSpPr>
        <p:spPr>
          <a:xfrm>
            <a:off x="4322978" y="4114800"/>
            <a:ext cx="3545738" cy="2148840"/>
          </a:xfrm>
          <a:prstGeom prst="roundRect">
            <a:avLst>
              <a:gd name="adj" fmla="val 5957"/>
            </a:avLst>
          </a:prstGeom>
          <a:solidFill>
            <a:schemeClr val="tx2"/>
          </a:solidFill>
          <a:ln/>
        </p:spPr>
      </p:sp>
      <p:sp>
        <p:nvSpPr>
          <p:cNvPr id="41" name="ACCURACY &amp; PRECISION circle"/>
          <p:cNvSpPr/>
          <p:nvPr/>
        </p:nvSpPr>
        <p:spPr>
          <a:xfrm>
            <a:off x="4505858" y="4297680"/>
            <a:ext cx="548640" cy="548640"/>
          </a:xfrm>
          <a:prstGeom prst="ellipse">
            <a:avLst/>
          </a:prstGeom>
          <a:solidFill>
            <a:schemeClr val="accent5"/>
          </a:solidFill>
          <a:ln/>
        </p:spPr>
      </p:sp>
      <p:pic>
        <p:nvPicPr>
          <p:cNvPr id="42" name="ACCURACY &amp; PRECISION icon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43018" y="4434840"/>
            <a:ext cx="274320" cy="274320"/>
          </a:xfrm>
          <a:prstGeom prst="rect">
            <a:avLst/>
          </a:prstGeom>
        </p:spPr>
      </p:pic>
      <p:sp>
        <p:nvSpPr>
          <p:cNvPr id="43" name="Text 36"/>
          <p:cNvSpPr txBox="1"/>
          <p:nvPr/>
        </p:nvSpPr>
        <p:spPr>
          <a:xfrm>
            <a:off x="5191658" y="4279392"/>
            <a:ext cx="253989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5"/>
                </a:solidFill>
              </a:rPr>
              <a:t>ACCURACY &amp; PRECISION</a:t>
            </a:r>
            <a:endParaRPr lang="en-US" sz="1300" dirty="0"/>
          </a:p>
        </p:txBody>
      </p:sp>
      <p:sp>
        <p:nvSpPr>
          <p:cNvPr id="44" name="Text 37"/>
          <p:cNvSpPr txBox="1"/>
          <p:nvPr/>
        </p:nvSpPr>
        <p:spPr>
          <a:xfrm>
            <a:off x="5191658" y="4572000"/>
            <a:ext cx="253989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chemeClr val="bg2"/>
                </a:solidFill>
              </a:rPr>
              <a:t>Getting good data</a:t>
            </a:r>
            <a:endParaRPr lang="en-US" sz="1100" dirty="0"/>
          </a:p>
        </p:txBody>
      </p:sp>
      <p:sp>
        <p:nvSpPr>
          <p:cNvPr id="45" name="ACCURACY &amp;amp; PRECISION text"/>
          <p:cNvSpPr txBox="1"/>
          <p:nvPr/>
        </p:nvSpPr>
        <p:spPr>
          <a:xfrm>
            <a:off x="4524146" y="4983480"/>
            <a:ext cx="3143402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Light gates remove human reaction time. Release the trolley from rest at exactly the start line every time.</a:t>
            </a:r>
            <a:endParaRPr lang="en-US" sz="1400" dirty="0"/>
          </a:p>
        </p:txBody>
      </p:sp>
      <p:sp>
        <p:nvSpPr>
          <p:cNvPr id="46" name="ERRORS card"/>
          <p:cNvSpPr/>
          <p:nvPr/>
        </p:nvSpPr>
        <p:spPr>
          <a:xfrm>
            <a:off x="8097317" y="4114800"/>
            <a:ext cx="3545738" cy="2148840"/>
          </a:xfrm>
          <a:prstGeom prst="roundRect">
            <a:avLst>
              <a:gd name="adj" fmla="val 5957"/>
            </a:avLst>
          </a:prstGeom>
          <a:solidFill>
            <a:schemeClr val="tx2"/>
          </a:solidFill>
          <a:ln/>
        </p:spPr>
      </p:sp>
      <p:sp>
        <p:nvSpPr>
          <p:cNvPr id="47" name="ERRORS circle"/>
          <p:cNvSpPr/>
          <p:nvPr/>
        </p:nvSpPr>
        <p:spPr>
          <a:xfrm>
            <a:off x="8280197" y="4297680"/>
            <a:ext cx="548640" cy="548640"/>
          </a:xfrm>
          <a:prstGeom prst="ellipse">
            <a:avLst/>
          </a:prstGeom>
          <a:solidFill>
            <a:schemeClr val="accent5"/>
          </a:solidFill>
          <a:ln/>
        </p:spPr>
      </p:sp>
      <p:pic>
        <p:nvPicPr>
          <p:cNvPr id="48" name="ERRORS icon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417357" y="4434840"/>
            <a:ext cx="274320" cy="274320"/>
          </a:xfrm>
          <a:prstGeom prst="rect">
            <a:avLst/>
          </a:prstGeom>
        </p:spPr>
      </p:pic>
      <p:sp>
        <p:nvSpPr>
          <p:cNvPr id="49" name="Text 41"/>
          <p:cNvSpPr txBox="1"/>
          <p:nvPr/>
        </p:nvSpPr>
        <p:spPr>
          <a:xfrm>
            <a:off x="8965997" y="4279392"/>
            <a:ext cx="253989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5"/>
                </a:solidFill>
              </a:rPr>
              <a:t>ERRORS</a:t>
            </a:r>
            <a:endParaRPr lang="en-US" sz="1300" dirty="0"/>
          </a:p>
        </p:txBody>
      </p:sp>
      <p:sp>
        <p:nvSpPr>
          <p:cNvPr id="50" name="Text 42"/>
          <p:cNvSpPr txBox="1"/>
          <p:nvPr/>
        </p:nvSpPr>
        <p:spPr>
          <a:xfrm>
            <a:off x="8965997" y="4572000"/>
            <a:ext cx="253989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chemeClr val="bg2"/>
                </a:solidFill>
              </a:rPr>
              <a:t>Random or systematic?</a:t>
            </a:r>
            <a:endParaRPr lang="en-US" sz="1100" dirty="0"/>
          </a:p>
        </p:txBody>
      </p:sp>
      <p:sp>
        <p:nvSpPr>
          <p:cNvPr id="51" name="ERRORS text"/>
          <p:cNvSpPr txBox="1"/>
          <p:nvPr/>
        </p:nvSpPr>
        <p:spPr>
          <a:xfrm>
            <a:off x="8298485" y="4983480"/>
            <a:ext cx="3143402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Human reaction time with a stopwatch is a RANDOM error. Friction is a SYSTEMATIC error — every acceleration is a bit too small.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4465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B4BED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30</a:t>
            </a:fld>
            <a:endParaRPr 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868680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accent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 ·  Acceleration: </a:t>
            </a:r>
            <a:pPr algn="l" indent="0" marL="0">
              <a:buNone/>
            </a:pPr>
            <a:r>
              <a:rPr lang="en-US" sz="28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 &amp; improvements</a:t>
            </a:r>
            <a:endParaRPr lang="en-US" sz="2800" dirty="0"/>
          </a:p>
        </p:txBody>
      </p:sp>
      <p:sp>
        <p:nvSpPr>
          <p:cNvPr id="3" name="Label: PHYSICS RP7"/>
          <p:cNvSpPr txBox="1"/>
          <p:nvPr/>
        </p:nvSpPr>
        <p:spPr>
          <a:xfrm>
            <a:off x="548640" y="384048"/>
            <a:ext cx="1737360" cy="347472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PHYSICS RP7</a:t>
            </a:r>
            <a:endParaRPr lang="en-US" sz="1100" dirty="0"/>
          </a:p>
        </p:txBody>
      </p:sp>
      <p:sp>
        <p:nvSpPr>
          <p:cNvPr id="4" name="Label: COMBINED SCIENCE RP19"/>
          <p:cNvSpPr txBox="1"/>
          <p:nvPr/>
        </p:nvSpPr>
        <p:spPr>
          <a:xfrm>
            <a:off x="2377440" y="384048"/>
            <a:ext cx="2880360" cy="347472"/>
          </a:xfrm>
          <a:prstGeom prst="roundRect">
            <a:avLst>
              <a:gd name="adj" fmla="val 50000"/>
            </a:avLst>
          </a:prstGeom>
          <a:solidFill>
            <a:srgbClr val="0D1321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1"/>
                </a:solidFill>
              </a:rPr>
              <a:t>COMBINED SCIENCE RP19</a:t>
            </a:r>
            <a:endParaRPr lang="en-US" sz="1100" dirty="0"/>
          </a:p>
        </p:txBody>
      </p:sp>
      <p:sp>
        <p:nvSpPr>
          <p:cNvPr id="5" name="Label: PAPER 2"/>
          <p:cNvSpPr txBox="1"/>
          <p:nvPr/>
        </p:nvSpPr>
        <p:spPr>
          <a:xfrm>
            <a:off x="5349240" y="384048"/>
            <a:ext cx="1097280" cy="347472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2"/>
                </a:solidFill>
              </a:rPr>
              <a:t>PAPER 2</a:t>
            </a:r>
            <a:endParaRPr lang="en-US" sz="1100" dirty="0"/>
          </a:p>
        </p:txBody>
      </p:sp>
      <p:sp>
        <p:nvSpPr>
          <p:cNvPr id="6" name="Button: ☰  ALL PRACTICALS"/>
          <p:cNvSpPr txBox="1"/>
          <p:nvPr/>
        </p:nvSpPr>
        <p:spPr>
          <a:xfrm>
            <a:off x="9601200" y="384048"/>
            <a:ext cx="2039112" cy="411480"/>
          </a:xfrm>
          <a:prstGeom prst="roundRect">
            <a:avLst>
              <a:gd name="adj" fmla="val 26667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☰  ALL PRACTICALS</a:t>
            </a:r>
            <a:endParaRPr lang="en-US" sz="1200" dirty="0"/>
          </a:p>
        </p:txBody>
      </p:sp>
      <p:sp>
        <p:nvSpPr>
          <p:cNvPr id="7" name="Link: ☰  ALL PRACTICALS">
            <a:hlinkClick r:id="rId1" tooltip="☰  ALL PRACTICALS" action="ppaction://hlinksldjump"/>
          </p:cNvPr>
          <p:cNvSpPr/>
          <p:nvPr/>
        </p:nvSpPr>
        <p:spPr>
          <a:xfrm>
            <a:off x="9601200" y="384048"/>
            <a:ext cx="2039112" cy="41148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8" name="Tab 1  METHOD"/>
          <p:cNvSpPr txBox="1"/>
          <p:nvPr/>
        </p:nvSpPr>
        <p:spPr>
          <a:xfrm>
            <a:off x="548640" y="6400800"/>
            <a:ext cx="1664208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1  METHOD</a:t>
            </a:r>
            <a:endParaRPr lang="en-US" sz="1000" dirty="0"/>
          </a:p>
        </p:txBody>
      </p:sp>
      <p:sp>
        <p:nvSpPr>
          <p:cNvPr id="9" name="Link: 1  METHOD">
            <a:hlinkClick r:id="rId2" tooltip="1  METHOD" action="ppaction://hlinksldjump"/>
          </p:cNvPr>
          <p:cNvSpPr/>
          <p:nvPr/>
        </p:nvSpPr>
        <p:spPr>
          <a:xfrm>
            <a:off x="548640" y="6400800"/>
            <a:ext cx="166420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0" name="Tab 2  RESULTS"/>
          <p:cNvSpPr txBox="1"/>
          <p:nvPr/>
        </p:nvSpPr>
        <p:spPr>
          <a:xfrm>
            <a:off x="2331720" y="6400800"/>
            <a:ext cx="1664208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2  RESULTS</a:t>
            </a:r>
            <a:endParaRPr lang="en-US" sz="1000" dirty="0"/>
          </a:p>
        </p:txBody>
      </p:sp>
      <p:sp>
        <p:nvSpPr>
          <p:cNvPr id="11" name="Link: 2  RESULTS">
            <a:hlinkClick r:id="rId3" tooltip="2  RESULTS" action="ppaction://hlinksldjump"/>
          </p:cNvPr>
          <p:cNvSpPr/>
          <p:nvPr/>
        </p:nvSpPr>
        <p:spPr>
          <a:xfrm>
            <a:off x="2331720" y="6400800"/>
            <a:ext cx="166420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2" name="Tab 3  WORKING SCI."/>
          <p:cNvSpPr txBox="1"/>
          <p:nvPr/>
        </p:nvSpPr>
        <p:spPr>
          <a:xfrm>
            <a:off x="4114800" y="6400800"/>
            <a:ext cx="1664208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3  WORKING SCI.</a:t>
            </a:r>
            <a:endParaRPr lang="en-US" sz="1000" dirty="0"/>
          </a:p>
        </p:txBody>
      </p:sp>
      <p:sp>
        <p:nvSpPr>
          <p:cNvPr id="13" name="Link: 3  WORKING SCI.">
            <a:hlinkClick r:id="rId4" tooltip="3  WORKING SCI." action="ppaction://hlinksldjump"/>
          </p:cNvPr>
          <p:cNvSpPr/>
          <p:nvPr/>
        </p:nvSpPr>
        <p:spPr>
          <a:xfrm>
            <a:off x="4114800" y="6400800"/>
            <a:ext cx="166420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4" name="Tab 4  CONCLUSION"/>
          <p:cNvSpPr txBox="1"/>
          <p:nvPr/>
        </p:nvSpPr>
        <p:spPr>
          <a:xfrm>
            <a:off x="5897880" y="6400800"/>
            <a:ext cx="1664208" cy="292608"/>
          </a:xfrm>
          <a:prstGeom prst="roundRect">
            <a:avLst>
              <a:gd name="adj" fmla="val 50000"/>
            </a:avLst>
          </a:prstGeom>
          <a:solidFill>
            <a:srgbClr val="A3E635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D1321"/>
                </a:solidFill>
              </a:rPr>
              <a:t>4  CONCLUSION</a:t>
            </a:r>
            <a:endParaRPr lang="en-US" sz="1000" dirty="0"/>
          </a:p>
        </p:txBody>
      </p:sp>
      <p:sp>
        <p:nvSpPr>
          <p:cNvPr id="15" name="Link: 4  CONCLUSION">
            <a:hlinkClick r:id="rId5" tooltip="4  CONCLUSION" action="ppaction://hlinksldjump"/>
          </p:cNvPr>
          <p:cNvSpPr/>
          <p:nvPr/>
        </p:nvSpPr>
        <p:spPr>
          <a:xfrm>
            <a:off x="5897880" y="6400800"/>
            <a:ext cx="166420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6" name="Conclusion card"/>
          <p:cNvSpPr/>
          <p:nvPr/>
        </p:nvSpPr>
        <p:spPr>
          <a:xfrm>
            <a:off x="548640" y="1737360"/>
            <a:ext cx="6400800" cy="1600200"/>
          </a:xfrm>
          <a:prstGeom prst="roundRect">
            <a:avLst>
              <a:gd name="adj" fmla="val 8000"/>
            </a:avLst>
          </a:prstGeom>
          <a:solidFill>
            <a:schemeClr val="accent4"/>
          </a:solidFill>
          <a:ln/>
        </p:spPr>
      </p:sp>
      <p:sp>
        <p:nvSpPr>
          <p:cNvPr id="17" name="Conclusion text"/>
          <p:cNvSpPr txBox="1"/>
          <p:nvPr/>
        </p:nvSpPr>
        <p:spPr>
          <a:xfrm>
            <a:off x="777240" y="1810512"/>
            <a:ext cx="59436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chemeClr val="tx1"/>
                </a:solidFill>
              </a:rPr>
              <a:t>CONCLUSION</a:t>
            </a:r>
            <a:endParaRPr lang="en-US" sz="1100" dirty="0"/>
          </a:p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Acceleration is directly proportional to the resultant force when mass is constant. (Part 2: acceleration is inversely proportional to mass.)</a:t>
            </a:r>
            <a:endParaRPr lang="en-US" sz="1100" dirty="0"/>
          </a:p>
        </p:txBody>
      </p:sp>
      <p:sp>
        <p:nvSpPr>
          <p:cNvPr id="18" name="Theory card"/>
          <p:cNvSpPr/>
          <p:nvPr/>
        </p:nvSpPr>
        <p:spPr>
          <a:xfrm>
            <a:off x="548640" y="3447288"/>
            <a:ext cx="6400800" cy="1463040"/>
          </a:xfrm>
          <a:prstGeom prst="roundRect">
            <a:avLst>
              <a:gd name="adj" fmla="val 8750"/>
            </a:avLst>
          </a:prstGeom>
          <a:solidFill>
            <a:schemeClr val="tx2"/>
          </a:solidFill>
          <a:ln/>
        </p:spPr>
      </p:sp>
      <p:sp>
        <p:nvSpPr>
          <p:cNvPr id="19" name="Theory circle"/>
          <p:cNvSpPr/>
          <p:nvPr/>
        </p:nvSpPr>
        <p:spPr>
          <a:xfrm>
            <a:off x="731520" y="3584448"/>
            <a:ext cx="502920" cy="502920"/>
          </a:xfrm>
          <a:prstGeom prst="ellipse">
            <a:avLst/>
          </a:prstGeom>
          <a:solidFill>
            <a:schemeClr val="accent4"/>
          </a:solidFill>
          <a:ln/>
        </p:spPr>
      </p:sp>
      <p:pic>
        <p:nvPicPr>
          <p:cNvPr id="20" name="Theory 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7250" y="3710178"/>
            <a:ext cx="251460" cy="251460"/>
          </a:xfrm>
          <a:prstGeom prst="rect">
            <a:avLst/>
          </a:prstGeom>
        </p:spPr>
      </p:pic>
      <p:sp>
        <p:nvSpPr>
          <p:cNvPr id="21" name="Text 18"/>
          <p:cNvSpPr txBox="1"/>
          <p:nvPr/>
        </p:nvSpPr>
        <p:spPr>
          <a:xfrm>
            <a:off x="1371600" y="361188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accent4"/>
                </a:solidFill>
              </a:rPr>
              <a:t>EXPLAIN IT WITH SCIENCE</a:t>
            </a:r>
            <a:endParaRPr lang="en-US" sz="1100" dirty="0"/>
          </a:p>
        </p:txBody>
      </p:sp>
      <p:sp>
        <p:nvSpPr>
          <p:cNvPr id="22" name="Text 19"/>
          <p:cNvSpPr txBox="1"/>
          <p:nvPr/>
        </p:nvSpPr>
        <p:spPr>
          <a:xfrm>
            <a:off x="1371600" y="3913632"/>
            <a:ext cx="539496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This is Newton's 2nd law, F = ma. The line misses the origin because part of the force is used to overcome friction, so the resultant force is smaller.</a:t>
            </a:r>
            <a:endParaRPr lang="en-US" sz="1400" dirty="0"/>
          </a:p>
        </p:txBody>
      </p:sp>
      <p:sp>
        <p:nvSpPr>
          <p:cNvPr id="23" name="Evaluation card"/>
          <p:cNvSpPr/>
          <p:nvPr/>
        </p:nvSpPr>
        <p:spPr>
          <a:xfrm>
            <a:off x="548640" y="5020056"/>
            <a:ext cx="6400800" cy="1243584"/>
          </a:xfrm>
          <a:prstGeom prst="roundRect">
            <a:avLst>
              <a:gd name="adj" fmla="val 10294"/>
            </a:avLst>
          </a:prstGeom>
          <a:solidFill>
            <a:schemeClr val="tx2"/>
          </a:solidFill>
          <a:ln/>
        </p:spPr>
      </p:sp>
      <p:sp>
        <p:nvSpPr>
          <p:cNvPr id="24" name="Evaluation circle"/>
          <p:cNvSpPr/>
          <p:nvPr/>
        </p:nvSpPr>
        <p:spPr>
          <a:xfrm>
            <a:off x="731520" y="5157216"/>
            <a:ext cx="502920" cy="502920"/>
          </a:xfrm>
          <a:prstGeom prst="ellipse">
            <a:avLst/>
          </a:prstGeom>
          <a:solidFill>
            <a:schemeClr val="accent5"/>
          </a:solidFill>
          <a:ln/>
        </p:spPr>
      </p:sp>
      <p:pic>
        <p:nvPicPr>
          <p:cNvPr id="25" name="Evaluation 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7250" y="5282946"/>
            <a:ext cx="251460" cy="251460"/>
          </a:xfrm>
          <a:prstGeom prst="rect">
            <a:avLst/>
          </a:prstGeom>
        </p:spPr>
      </p:pic>
      <p:sp>
        <p:nvSpPr>
          <p:cNvPr id="26" name="Text 22"/>
          <p:cNvSpPr txBox="1"/>
          <p:nvPr/>
        </p:nvSpPr>
        <p:spPr>
          <a:xfrm>
            <a:off x="1371600" y="5175504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accent5"/>
                </a:solidFill>
              </a:rPr>
              <a:t>EVALUATION</a:t>
            </a:r>
            <a:endParaRPr lang="en-US" sz="1100" dirty="0"/>
          </a:p>
        </p:txBody>
      </p:sp>
      <p:sp>
        <p:nvSpPr>
          <p:cNvPr id="27" name="Text 23"/>
          <p:cNvSpPr txBox="1"/>
          <p:nvPr/>
        </p:nvSpPr>
        <p:spPr>
          <a:xfrm>
            <a:off x="1371600" y="5468112"/>
            <a:ext cx="5394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Stopwatch times are hard to judge for short times, so the biggest forces had the largest uncertainty.</a:t>
            </a:r>
            <a:endParaRPr lang="en-US" sz="1400" dirty="0"/>
          </a:p>
        </p:txBody>
      </p:sp>
      <p:sp>
        <p:nvSpPr>
          <p:cNvPr id="28" name="Improvements card"/>
          <p:cNvSpPr/>
          <p:nvPr/>
        </p:nvSpPr>
        <p:spPr>
          <a:xfrm>
            <a:off x="7178040" y="1737360"/>
            <a:ext cx="4465015" cy="4526280"/>
          </a:xfrm>
          <a:prstGeom prst="roundRect">
            <a:avLst>
              <a:gd name="adj" fmla="val 2867"/>
            </a:avLst>
          </a:prstGeom>
          <a:solidFill>
            <a:schemeClr val="tx2"/>
          </a:solidFill>
          <a:ln/>
        </p:spPr>
      </p:sp>
      <p:sp>
        <p:nvSpPr>
          <p:cNvPr id="29" name="Improvements circle"/>
          <p:cNvSpPr/>
          <p:nvPr/>
        </p:nvSpPr>
        <p:spPr>
          <a:xfrm>
            <a:off x="7360920" y="1874520"/>
            <a:ext cx="548640" cy="548640"/>
          </a:xfrm>
          <a:prstGeom prst="ellipse">
            <a:avLst/>
          </a:prstGeom>
          <a:solidFill>
            <a:schemeClr val="accent4"/>
          </a:solidFill>
          <a:ln/>
        </p:spPr>
      </p:sp>
      <p:pic>
        <p:nvPicPr>
          <p:cNvPr id="30" name="Improvements icon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98080" y="2011680"/>
            <a:ext cx="274320" cy="274320"/>
          </a:xfrm>
          <a:prstGeom prst="rect">
            <a:avLst/>
          </a:prstGeom>
        </p:spPr>
      </p:pic>
      <p:sp>
        <p:nvSpPr>
          <p:cNvPr id="31" name="Text 26"/>
          <p:cNvSpPr txBox="1"/>
          <p:nvPr/>
        </p:nvSpPr>
        <p:spPr>
          <a:xfrm>
            <a:off x="8046720" y="192024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pc="200" kern="0" dirty="0">
                <a:solidFill>
                  <a:schemeClr val="accent4"/>
                </a:solidFill>
              </a:rPr>
              <a:t>IMPROVEMENTS</a:t>
            </a:r>
            <a:endParaRPr lang="en-US" sz="1500" dirty="0"/>
          </a:p>
        </p:txBody>
      </p:sp>
      <p:sp>
        <p:nvSpPr>
          <p:cNvPr id="32" name="Text 27"/>
          <p:cNvSpPr txBox="1"/>
          <p:nvPr/>
        </p:nvSpPr>
        <p:spPr>
          <a:xfrm>
            <a:off x="7406640" y="2651760"/>
            <a:ext cx="384048" cy="384048"/>
          </a:xfrm>
          <a:prstGeom prst="ellipse">
            <a:avLst/>
          </a:prstGeom>
          <a:solidFill>
            <a:schemeClr val="accent4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1</a:t>
            </a:r>
            <a:endParaRPr lang="en-US" sz="1400" dirty="0"/>
          </a:p>
        </p:txBody>
      </p:sp>
      <p:sp>
        <p:nvSpPr>
          <p:cNvPr id="33" name="Improvement 1"/>
          <p:cNvSpPr txBox="1"/>
          <p:nvPr/>
        </p:nvSpPr>
        <p:spPr>
          <a:xfrm>
            <a:off x="7955280" y="2606040"/>
            <a:ext cx="3504895" cy="811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Use light gates instead of a stopwatch</a:t>
            </a:r>
            <a:endParaRPr lang="en-US" sz="1500" dirty="0"/>
          </a:p>
        </p:txBody>
      </p:sp>
      <p:sp>
        <p:nvSpPr>
          <p:cNvPr id="34" name="Text 29"/>
          <p:cNvSpPr txBox="1"/>
          <p:nvPr/>
        </p:nvSpPr>
        <p:spPr>
          <a:xfrm>
            <a:off x="7406640" y="3554730"/>
            <a:ext cx="384048" cy="384048"/>
          </a:xfrm>
          <a:prstGeom prst="ellipse">
            <a:avLst/>
          </a:prstGeom>
          <a:solidFill>
            <a:schemeClr val="accent4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2</a:t>
            </a:r>
            <a:endParaRPr lang="en-US" sz="1400" dirty="0"/>
          </a:p>
        </p:txBody>
      </p:sp>
      <p:sp>
        <p:nvSpPr>
          <p:cNvPr id="35" name="Improvement 2"/>
          <p:cNvSpPr txBox="1"/>
          <p:nvPr/>
        </p:nvSpPr>
        <p:spPr>
          <a:xfrm>
            <a:off x="7955280" y="3509010"/>
            <a:ext cx="3504895" cy="811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Tilt the bench slightly to cancel out friction</a:t>
            </a:r>
            <a:endParaRPr lang="en-US" sz="1500" dirty="0"/>
          </a:p>
        </p:txBody>
      </p:sp>
      <p:sp>
        <p:nvSpPr>
          <p:cNvPr id="36" name="Text 31"/>
          <p:cNvSpPr txBox="1"/>
          <p:nvPr/>
        </p:nvSpPr>
        <p:spPr>
          <a:xfrm>
            <a:off x="7406640" y="4457700"/>
            <a:ext cx="384048" cy="384048"/>
          </a:xfrm>
          <a:prstGeom prst="ellipse">
            <a:avLst/>
          </a:prstGeom>
          <a:solidFill>
            <a:schemeClr val="accent4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3</a:t>
            </a:r>
            <a:endParaRPr lang="en-US" sz="1400" dirty="0"/>
          </a:p>
        </p:txBody>
      </p:sp>
      <p:sp>
        <p:nvSpPr>
          <p:cNvPr id="37" name="Improvement 3"/>
          <p:cNvSpPr txBox="1"/>
          <p:nvPr/>
        </p:nvSpPr>
        <p:spPr>
          <a:xfrm>
            <a:off x="7955280" y="4411980"/>
            <a:ext cx="3504895" cy="811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Use a longer distance so the times are longer</a:t>
            </a:r>
            <a:endParaRPr lang="en-US" sz="1500" dirty="0"/>
          </a:p>
        </p:txBody>
      </p:sp>
      <p:sp>
        <p:nvSpPr>
          <p:cNvPr id="38" name="Text 33"/>
          <p:cNvSpPr txBox="1"/>
          <p:nvPr/>
        </p:nvSpPr>
        <p:spPr>
          <a:xfrm>
            <a:off x="7406640" y="5360670"/>
            <a:ext cx="384048" cy="384048"/>
          </a:xfrm>
          <a:prstGeom prst="ellipse">
            <a:avLst/>
          </a:prstGeom>
          <a:solidFill>
            <a:schemeClr val="accent4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4</a:t>
            </a:r>
            <a:endParaRPr lang="en-US" sz="1400" dirty="0"/>
          </a:p>
        </p:txBody>
      </p:sp>
      <p:sp>
        <p:nvSpPr>
          <p:cNvPr id="39" name="Improvement 4"/>
          <p:cNvSpPr txBox="1"/>
          <p:nvPr/>
        </p:nvSpPr>
        <p:spPr>
          <a:xfrm>
            <a:off x="7955280" y="5314950"/>
            <a:ext cx="3504895" cy="811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Repeat more times for each force</a:t>
            </a:r>
            <a:endParaRPr lang="en-US" sz="1500" dirty="0"/>
          </a:p>
        </p:txBody>
      </p:sp>
      <p:sp>
        <p:nvSpPr>
          <p:cNvPr id="40" name="Button: NEXT: RP8 WAVES  →"/>
          <p:cNvSpPr txBox="1"/>
          <p:nvPr/>
        </p:nvSpPr>
        <p:spPr>
          <a:xfrm>
            <a:off x="7772400" y="6382512"/>
            <a:ext cx="2926080" cy="329184"/>
          </a:xfrm>
          <a:prstGeom prst="roundRect">
            <a:avLst>
              <a:gd name="adj" fmla="val 33333"/>
            </a:avLst>
          </a:prstGeom>
          <a:solidFill>
            <a:schemeClr val="accent4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chemeClr val="tx1"/>
                </a:solidFill>
              </a:rPr>
              <a:t>NEXT: RP8 WAVES  →</a:t>
            </a:r>
            <a:endParaRPr lang="en-US" sz="1000" dirty="0"/>
          </a:p>
        </p:txBody>
      </p:sp>
      <p:sp>
        <p:nvSpPr>
          <p:cNvPr id="41" name="Link: NEXT: RP8 WAVES  →">
            <a:hlinkClick r:id="rId9" tooltip="NEXT: RP8 WAVES  →" action="ppaction://hlinksldjump"/>
          </p:cNvPr>
          <p:cNvSpPr/>
          <p:nvPr/>
        </p:nvSpPr>
        <p:spPr>
          <a:xfrm>
            <a:off x="7772400" y="6382512"/>
            <a:ext cx="2926080" cy="329184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4465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B4BED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31</a:t>
            </a:fld>
            <a:endParaRPr 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868680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accent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 ·  Waves: </a:t>
            </a:r>
            <a:pPr algn="l" indent="0" marL="0">
              <a:buNone/>
            </a:pPr>
            <a:r>
              <a:rPr lang="en-US" sz="28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</a:t>
            </a:r>
            <a:endParaRPr lang="en-US" sz="2800" dirty="0"/>
          </a:p>
        </p:txBody>
      </p:sp>
      <p:sp>
        <p:nvSpPr>
          <p:cNvPr id="3" name="Label: PHYSICS RP8"/>
          <p:cNvSpPr txBox="1"/>
          <p:nvPr/>
        </p:nvSpPr>
        <p:spPr>
          <a:xfrm>
            <a:off x="548640" y="384048"/>
            <a:ext cx="1737360" cy="347472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PHYSICS RP8</a:t>
            </a:r>
            <a:endParaRPr lang="en-US" sz="1100" dirty="0"/>
          </a:p>
        </p:txBody>
      </p:sp>
      <p:sp>
        <p:nvSpPr>
          <p:cNvPr id="4" name="Label: COMBINED SCIENCE RP20"/>
          <p:cNvSpPr txBox="1"/>
          <p:nvPr/>
        </p:nvSpPr>
        <p:spPr>
          <a:xfrm>
            <a:off x="2377440" y="384048"/>
            <a:ext cx="2880360" cy="347472"/>
          </a:xfrm>
          <a:prstGeom prst="roundRect">
            <a:avLst>
              <a:gd name="adj" fmla="val 50000"/>
            </a:avLst>
          </a:prstGeom>
          <a:solidFill>
            <a:srgbClr val="0D1321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1"/>
                </a:solidFill>
              </a:rPr>
              <a:t>COMBINED SCIENCE RP20</a:t>
            </a:r>
            <a:endParaRPr lang="en-US" sz="1100" dirty="0"/>
          </a:p>
        </p:txBody>
      </p:sp>
      <p:sp>
        <p:nvSpPr>
          <p:cNvPr id="5" name="Label: PAPER 2"/>
          <p:cNvSpPr txBox="1"/>
          <p:nvPr/>
        </p:nvSpPr>
        <p:spPr>
          <a:xfrm>
            <a:off x="5349240" y="384048"/>
            <a:ext cx="1097280" cy="347472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2"/>
                </a:solidFill>
              </a:rPr>
              <a:t>PAPER 2</a:t>
            </a:r>
            <a:endParaRPr lang="en-US" sz="1100" dirty="0"/>
          </a:p>
        </p:txBody>
      </p:sp>
      <p:sp>
        <p:nvSpPr>
          <p:cNvPr id="6" name="Button: ☰  ALL PRACTICALS"/>
          <p:cNvSpPr txBox="1"/>
          <p:nvPr/>
        </p:nvSpPr>
        <p:spPr>
          <a:xfrm>
            <a:off x="9601200" y="384048"/>
            <a:ext cx="2039112" cy="411480"/>
          </a:xfrm>
          <a:prstGeom prst="roundRect">
            <a:avLst>
              <a:gd name="adj" fmla="val 26667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☰  ALL PRACTICALS</a:t>
            </a:r>
            <a:endParaRPr lang="en-US" sz="1200" dirty="0"/>
          </a:p>
        </p:txBody>
      </p:sp>
      <p:sp>
        <p:nvSpPr>
          <p:cNvPr id="7" name="Link: ☰  ALL PRACTICALS">
            <a:hlinkClick r:id="rId1" tooltip="☰  ALL PRACTICALS" action="ppaction://hlinksldjump"/>
          </p:cNvPr>
          <p:cNvSpPr/>
          <p:nvPr/>
        </p:nvSpPr>
        <p:spPr>
          <a:xfrm>
            <a:off x="9601200" y="384048"/>
            <a:ext cx="2039112" cy="41148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8" name="Tab 1  METHOD"/>
          <p:cNvSpPr txBox="1"/>
          <p:nvPr/>
        </p:nvSpPr>
        <p:spPr>
          <a:xfrm>
            <a:off x="548640" y="6400800"/>
            <a:ext cx="1664208" cy="292608"/>
          </a:xfrm>
          <a:prstGeom prst="roundRect">
            <a:avLst>
              <a:gd name="adj" fmla="val 50000"/>
            </a:avLst>
          </a:prstGeom>
          <a:solidFill>
            <a:srgbClr val="A78BFA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D1321"/>
                </a:solidFill>
              </a:rPr>
              <a:t>1  METHOD</a:t>
            </a:r>
            <a:endParaRPr lang="en-US" sz="1000" dirty="0"/>
          </a:p>
        </p:txBody>
      </p:sp>
      <p:sp>
        <p:nvSpPr>
          <p:cNvPr id="9" name="Link: 1  METHOD">
            <a:hlinkClick r:id="rId2" tooltip="1  METHOD" action="ppaction://hlinksldjump"/>
          </p:cNvPr>
          <p:cNvSpPr/>
          <p:nvPr/>
        </p:nvSpPr>
        <p:spPr>
          <a:xfrm>
            <a:off x="548640" y="6400800"/>
            <a:ext cx="166420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0" name="Tab 2  RESULTS"/>
          <p:cNvSpPr txBox="1"/>
          <p:nvPr/>
        </p:nvSpPr>
        <p:spPr>
          <a:xfrm>
            <a:off x="2331720" y="6400800"/>
            <a:ext cx="1664208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2  RESULTS</a:t>
            </a:r>
            <a:endParaRPr lang="en-US" sz="1000" dirty="0"/>
          </a:p>
        </p:txBody>
      </p:sp>
      <p:sp>
        <p:nvSpPr>
          <p:cNvPr id="11" name="Link: 2  RESULTS">
            <a:hlinkClick r:id="rId3" tooltip="2  RESULTS" action="ppaction://hlinksldjump"/>
          </p:cNvPr>
          <p:cNvSpPr/>
          <p:nvPr/>
        </p:nvSpPr>
        <p:spPr>
          <a:xfrm>
            <a:off x="2331720" y="6400800"/>
            <a:ext cx="166420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2" name="Tab 3  WORKING SCI."/>
          <p:cNvSpPr txBox="1"/>
          <p:nvPr/>
        </p:nvSpPr>
        <p:spPr>
          <a:xfrm>
            <a:off x="4114800" y="6400800"/>
            <a:ext cx="1664208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3  WORKING SCI.</a:t>
            </a:r>
            <a:endParaRPr lang="en-US" sz="1000" dirty="0"/>
          </a:p>
        </p:txBody>
      </p:sp>
      <p:sp>
        <p:nvSpPr>
          <p:cNvPr id="13" name="Link: 3  WORKING SCI.">
            <a:hlinkClick r:id="rId4" tooltip="3  WORKING SCI." action="ppaction://hlinksldjump"/>
          </p:cNvPr>
          <p:cNvSpPr/>
          <p:nvPr/>
        </p:nvSpPr>
        <p:spPr>
          <a:xfrm>
            <a:off x="4114800" y="6400800"/>
            <a:ext cx="166420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4" name="Tab 4  CONCLUSION"/>
          <p:cNvSpPr txBox="1"/>
          <p:nvPr/>
        </p:nvSpPr>
        <p:spPr>
          <a:xfrm>
            <a:off x="5897880" y="6400800"/>
            <a:ext cx="1664208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4  CONCLUSION</a:t>
            </a:r>
            <a:endParaRPr lang="en-US" sz="1000" dirty="0"/>
          </a:p>
        </p:txBody>
      </p:sp>
      <p:sp>
        <p:nvSpPr>
          <p:cNvPr id="15" name="Link: 4  CONCLUSION">
            <a:hlinkClick r:id="rId5" tooltip="4  CONCLUSION" action="ppaction://hlinksldjump"/>
          </p:cNvPr>
          <p:cNvSpPr/>
          <p:nvPr/>
        </p:nvSpPr>
        <p:spPr>
          <a:xfrm>
            <a:off x="5897880" y="6400800"/>
            <a:ext cx="166420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6" name="Step 1"/>
          <p:cNvSpPr/>
          <p:nvPr/>
        </p:nvSpPr>
        <p:spPr>
          <a:xfrm>
            <a:off x="548640" y="1737360"/>
            <a:ext cx="7223760" cy="678180"/>
          </a:xfrm>
          <a:prstGeom prst="roundRect">
            <a:avLst>
              <a:gd name="adj" fmla="val 18876"/>
            </a:avLst>
          </a:prstGeom>
          <a:solidFill>
            <a:schemeClr val="tx2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685800" y="1875282"/>
            <a:ext cx="402336" cy="402336"/>
          </a:xfrm>
          <a:prstGeom prst="ellipse">
            <a:avLst/>
          </a:prstGeom>
          <a:solidFill>
            <a:schemeClr val="accent6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1</a:t>
            </a:r>
            <a:endParaRPr lang="en-US" sz="1500" dirty="0"/>
          </a:p>
        </p:txBody>
      </p:sp>
      <p:sp>
        <p:nvSpPr>
          <p:cNvPr id="18" name="Step text 1"/>
          <p:cNvSpPr txBox="1"/>
          <p:nvPr/>
        </p:nvSpPr>
        <p:spPr>
          <a:xfrm>
            <a:off x="1234440" y="1737360"/>
            <a:ext cx="6400800" cy="678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Ripple tank: shine the lamp through the water so wave shadows show on the paper below.</a:t>
            </a:r>
            <a:endParaRPr lang="en-US" sz="1500" dirty="0"/>
          </a:p>
        </p:txBody>
      </p:sp>
      <p:sp>
        <p:nvSpPr>
          <p:cNvPr id="19" name="Step 2"/>
          <p:cNvSpPr/>
          <p:nvPr/>
        </p:nvSpPr>
        <p:spPr>
          <a:xfrm>
            <a:off x="548640" y="2506980"/>
            <a:ext cx="7223760" cy="678180"/>
          </a:xfrm>
          <a:prstGeom prst="roundRect">
            <a:avLst>
              <a:gd name="adj" fmla="val 18876"/>
            </a:avLst>
          </a:prstGeom>
          <a:solidFill>
            <a:schemeClr val="tx2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685800" y="2644902"/>
            <a:ext cx="402336" cy="402336"/>
          </a:xfrm>
          <a:prstGeom prst="ellipse">
            <a:avLst/>
          </a:prstGeom>
          <a:solidFill>
            <a:schemeClr val="accent6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2</a:t>
            </a:r>
            <a:endParaRPr lang="en-US" sz="1500" dirty="0"/>
          </a:p>
        </p:txBody>
      </p:sp>
      <p:sp>
        <p:nvSpPr>
          <p:cNvPr id="21" name="Step text 2"/>
          <p:cNvSpPr txBox="1"/>
          <p:nvPr/>
        </p:nvSpPr>
        <p:spPr>
          <a:xfrm>
            <a:off x="1234440" y="2506980"/>
            <a:ext cx="6400800" cy="678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Frequency: count the waves passing a point in 10 seconds, then divide by 10.</a:t>
            </a:r>
            <a:endParaRPr lang="en-US" sz="1500" dirty="0"/>
          </a:p>
        </p:txBody>
      </p:sp>
      <p:sp>
        <p:nvSpPr>
          <p:cNvPr id="22" name="Step 3"/>
          <p:cNvSpPr/>
          <p:nvPr/>
        </p:nvSpPr>
        <p:spPr>
          <a:xfrm>
            <a:off x="548640" y="3276600"/>
            <a:ext cx="7223760" cy="678180"/>
          </a:xfrm>
          <a:prstGeom prst="roundRect">
            <a:avLst>
              <a:gd name="adj" fmla="val 18876"/>
            </a:avLst>
          </a:prstGeom>
          <a:solidFill>
            <a:schemeClr val="tx2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685800" y="3414522"/>
            <a:ext cx="402336" cy="402336"/>
          </a:xfrm>
          <a:prstGeom prst="ellipse">
            <a:avLst/>
          </a:prstGeom>
          <a:solidFill>
            <a:schemeClr val="accent6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3</a:t>
            </a:r>
            <a:endParaRPr lang="en-US" sz="1500" dirty="0"/>
          </a:p>
        </p:txBody>
      </p:sp>
      <p:sp>
        <p:nvSpPr>
          <p:cNvPr id="24" name="Step text 3"/>
          <p:cNvSpPr txBox="1"/>
          <p:nvPr/>
        </p:nvSpPr>
        <p:spPr>
          <a:xfrm>
            <a:off x="1234440" y="3276600"/>
            <a:ext cx="6400800" cy="678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Wavelength: measure the length of 10 waves on the paper with a ruler (or freeze them with a strobe/photo), then divide by 10.</a:t>
            </a:r>
            <a:endParaRPr lang="en-US" sz="1500" dirty="0"/>
          </a:p>
        </p:txBody>
      </p:sp>
      <p:sp>
        <p:nvSpPr>
          <p:cNvPr id="25" name="Step 4"/>
          <p:cNvSpPr/>
          <p:nvPr/>
        </p:nvSpPr>
        <p:spPr>
          <a:xfrm>
            <a:off x="548640" y="4046220"/>
            <a:ext cx="7223760" cy="678180"/>
          </a:xfrm>
          <a:prstGeom prst="roundRect">
            <a:avLst>
              <a:gd name="adj" fmla="val 18876"/>
            </a:avLst>
          </a:prstGeom>
          <a:solidFill>
            <a:schemeClr val="tx2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685800" y="4184142"/>
            <a:ext cx="402336" cy="402336"/>
          </a:xfrm>
          <a:prstGeom prst="ellipse">
            <a:avLst/>
          </a:prstGeom>
          <a:solidFill>
            <a:schemeClr val="accent6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4</a:t>
            </a:r>
            <a:endParaRPr lang="en-US" sz="1500" dirty="0"/>
          </a:p>
        </p:txBody>
      </p:sp>
      <p:sp>
        <p:nvSpPr>
          <p:cNvPr id="27" name="Step text 4"/>
          <p:cNvSpPr txBox="1"/>
          <p:nvPr/>
        </p:nvSpPr>
        <p:spPr>
          <a:xfrm>
            <a:off x="1234440" y="4046220"/>
            <a:ext cx="6400800" cy="678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String: pass the string over a pulley with masses on the end. Turn on the vibration generator.</a:t>
            </a:r>
            <a:endParaRPr lang="en-US" sz="1500" dirty="0"/>
          </a:p>
        </p:txBody>
      </p:sp>
      <p:sp>
        <p:nvSpPr>
          <p:cNvPr id="28" name="Step 5"/>
          <p:cNvSpPr/>
          <p:nvPr/>
        </p:nvSpPr>
        <p:spPr>
          <a:xfrm>
            <a:off x="548640" y="4815840"/>
            <a:ext cx="7223760" cy="678180"/>
          </a:xfrm>
          <a:prstGeom prst="roundRect">
            <a:avLst>
              <a:gd name="adj" fmla="val 18876"/>
            </a:avLst>
          </a:prstGeom>
          <a:solidFill>
            <a:schemeClr val="tx2"/>
          </a:solidFill>
          <a:ln/>
        </p:spPr>
      </p:sp>
      <p:sp>
        <p:nvSpPr>
          <p:cNvPr id="29" name="Text 27"/>
          <p:cNvSpPr txBox="1"/>
          <p:nvPr/>
        </p:nvSpPr>
        <p:spPr>
          <a:xfrm>
            <a:off x="685800" y="4953762"/>
            <a:ext cx="402336" cy="402336"/>
          </a:xfrm>
          <a:prstGeom prst="ellipse">
            <a:avLst/>
          </a:prstGeom>
          <a:solidFill>
            <a:schemeClr val="accent6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5</a:t>
            </a:r>
            <a:endParaRPr lang="en-US" sz="1500" dirty="0"/>
          </a:p>
        </p:txBody>
      </p:sp>
      <p:sp>
        <p:nvSpPr>
          <p:cNvPr id="30" name="Step text 5"/>
          <p:cNvSpPr txBox="1"/>
          <p:nvPr/>
        </p:nvSpPr>
        <p:spPr>
          <a:xfrm>
            <a:off x="1234440" y="4815840"/>
            <a:ext cx="6400800" cy="678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Change the frequency until a clear stationary wave forms. Measure the length of several loops (each loop = half a wavelength).</a:t>
            </a:r>
            <a:endParaRPr lang="en-US" sz="1500" dirty="0"/>
          </a:p>
        </p:txBody>
      </p:sp>
      <p:sp>
        <p:nvSpPr>
          <p:cNvPr id="31" name="Step 6"/>
          <p:cNvSpPr/>
          <p:nvPr/>
        </p:nvSpPr>
        <p:spPr>
          <a:xfrm>
            <a:off x="548640" y="5585460"/>
            <a:ext cx="7223760" cy="678180"/>
          </a:xfrm>
          <a:prstGeom prst="roundRect">
            <a:avLst>
              <a:gd name="adj" fmla="val 18876"/>
            </a:avLst>
          </a:prstGeom>
          <a:solidFill>
            <a:schemeClr val="tx2"/>
          </a:solidFill>
          <a:ln/>
        </p:spPr>
      </p:sp>
      <p:sp>
        <p:nvSpPr>
          <p:cNvPr id="32" name="Text 30"/>
          <p:cNvSpPr txBox="1"/>
          <p:nvPr/>
        </p:nvSpPr>
        <p:spPr>
          <a:xfrm>
            <a:off x="685800" y="5723382"/>
            <a:ext cx="402336" cy="402336"/>
          </a:xfrm>
          <a:prstGeom prst="ellipse">
            <a:avLst/>
          </a:prstGeom>
          <a:solidFill>
            <a:schemeClr val="accent6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6</a:t>
            </a:r>
            <a:endParaRPr lang="en-US" sz="1500" dirty="0"/>
          </a:p>
        </p:txBody>
      </p:sp>
      <p:sp>
        <p:nvSpPr>
          <p:cNvPr id="33" name="Step text 6"/>
          <p:cNvSpPr txBox="1"/>
          <p:nvPr/>
        </p:nvSpPr>
        <p:spPr>
          <a:xfrm>
            <a:off x="1234440" y="5585460"/>
            <a:ext cx="6400800" cy="678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Repeat each measurement 3 times. Calculate v = f λ.</a:t>
            </a:r>
            <a:endParaRPr lang="en-US" sz="1500" dirty="0"/>
          </a:p>
        </p:txBody>
      </p:sp>
      <p:sp>
        <p:nvSpPr>
          <p:cNvPr id="34" name="Aim card"/>
          <p:cNvSpPr/>
          <p:nvPr/>
        </p:nvSpPr>
        <p:spPr>
          <a:xfrm>
            <a:off x="8001000" y="1737360"/>
            <a:ext cx="3642055" cy="1188720"/>
          </a:xfrm>
          <a:prstGeom prst="roundRect">
            <a:avLst>
              <a:gd name="adj" fmla="val 10769"/>
            </a:avLst>
          </a:prstGeom>
          <a:solidFill>
            <a:schemeClr val="tx2"/>
          </a:solidFill>
          <a:ln/>
        </p:spPr>
      </p:sp>
      <p:sp>
        <p:nvSpPr>
          <p:cNvPr id="35" name="Text 33"/>
          <p:cNvSpPr txBox="1"/>
          <p:nvPr/>
        </p:nvSpPr>
        <p:spPr>
          <a:xfrm>
            <a:off x="8202168" y="182880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chemeClr val="accent6"/>
                </a:solidFill>
              </a:rPr>
              <a:t>AIM</a:t>
            </a:r>
            <a:endParaRPr lang="en-US" sz="1100" dirty="0"/>
          </a:p>
        </p:txBody>
      </p:sp>
      <p:sp>
        <p:nvSpPr>
          <p:cNvPr id="36" name="Text 34"/>
          <p:cNvSpPr txBox="1"/>
          <p:nvPr/>
        </p:nvSpPr>
        <p:spPr>
          <a:xfrm>
            <a:off x="8202168" y="2084832"/>
            <a:ext cx="327629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bg1"/>
                </a:solidFill>
              </a:rPr>
              <a:t>Measure the frequency, wavelength and speed of waves in a ripple tank and on a string.</a:t>
            </a:r>
            <a:endParaRPr lang="en-US" sz="1300" dirty="0"/>
          </a:p>
        </p:txBody>
      </p:sp>
      <p:sp>
        <p:nvSpPr>
          <p:cNvPr id="37" name="Equipment card"/>
          <p:cNvSpPr/>
          <p:nvPr/>
        </p:nvSpPr>
        <p:spPr>
          <a:xfrm>
            <a:off x="8001000" y="3035808"/>
            <a:ext cx="3642055" cy="2057400"/>
          </a:xfrm>
          <a:prstGeom prst="roundRect">
            <a:avLst>
              <a:gd name="adj" fmla="val 6222"/>
            </a:avLst>
          </a:prstGeom>
          <a:solidFill>
            <a:schemeClr val="tx2"/>
          </a:solidFill>
          <a:ln/>
        </p:spPr>
      </p:sp>
      <p:sp>
        <p:nvSpPr>
          <p:cNvPr id="38" name="Text 36"/>
          <p:cNvSpPr txBox="1"/>
          <p:nvPr/>
        </p:nvSpPr>
        <p:spPr>
          <a:xfrm>
            <a:off x="8202168" y="3127248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chemeClr val="accent6"/>
                </a:solidFill>
              </a:rPr>
              <a:t>EQUIPMENT</a:t>
            </a:r>
            <a:endParaRPr lang="en-US" sz="1100" dirty="0"/>
          </a:p>
        </p:txBody>
      </p:sp>
      <p:sp>
        <p:nvSpPr>
          <p:cNvPr id="39" name="Text 37"/>
          <p:cNvSpPr txBox="1"/>
          <p:nvPr/>
        </p:nvSpPr>
        <p:spPr>
          <a:xfrm>
            <a:off x="8202168" y="3401568"/>
            <a:ext cx="3322015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200"/>
              </a:spcAft>
              <a:buSzPct val="100000"/>
              <a:buChar char="•"/>
            </a:pPr>
            <a:r>
              <a:rPr lang="en-US" sz="1300" dirty="0">
                <a:solidFill>
                  <a:schemeClr val="bg1"/>
                </a:solidFill>
              </a:rPr>
              <a:t>Ripple tank, lamp, white paper</a:t>
            </a:r>
            <a:endParaRPr lang="en-US" sz="1300" dirty="0"/>
          </a:p>
          <a:p>
            <a:pPr marL="152400" indent="-152400">
              <a:spcAft>
                <a:spcPts val="200"/>
              </a:spcAft>
              <a:buSzPct val="100000"/>
              <a:buChar char="•"/>
            </a:pPr>
            <a:r>
              <a:rPr lang="en-US" sz="1300" dirty="0">
                <a:solidFill>
                  <a:schemeClr val="bg1"/>
                </a:solidFill>
              </a:rPr>
              <a:t>Signal generator + vibrator</a:t>
            </a:r>
            <a:endParaRPr lang="en-US" sz="1300" dirty="0"/>
          </a:p>
          <a:p>
            <a:pPr marL="152400" indent="-152400">
              <a:spcAft>
                <a:spcPts val="200"/>
              </a:spcAft>
              <a:buSzPct val="100000"/>
              <a:buChar char="•"/>
            </a:pPr>
            <a:r>
              <a:rPr lang="en-US" sz="1300" dirty="0">
                <a:solidFill>
                  <a:schemeClr val="bg1"/>
                </a:solidFill>
              </a:rPr>
              <a:t>Stopwatch, metre ruler</a:t>
            </a:r>
            <a:endParaRPr lang="en-US" sz="1300" dirty="0"/>
          </a:p>
          <a:p>
            <a:pPr marL="152400" indent="-152400">
              <a:spcAft>
                <a:spcPts val="200"/>
              </a:spcAft>
              <a:buSzPct val="100000"/>
              <a:buChar char="•"/>
            </a:pPr>
            <a:r>
              <a:rPr lang="en-US" sz="1300" dirty="0">
                <a:solidFill>
                  <a:schemeClr val="bg1"/>
                </a:solidFill>
              </a:rPr>
              <a:t>Stroboscope or phone camera</a:t>
            </a:r>
            <a:endParaRPr lang="en-US" sz="1300" dirty="0"/>
          </a:p>
          <a:p>
            <a:pPr marL="152400" indent="-152400">
              <a:spcAft>
                <a:spcPts val="200"/>
              </a:spcAft>
              <a:buSzPct val="100000"/>
              <a:buChar char="•"/>
            </a:pPr>
            <a:r>
              <a:rPr lang="en-US" sz="1300" dirty="0">
                <a:solidFill>
                  <a:schemeClr val="bg1"/>
                </a:solidFill>
              </a:rPr>
              <a:t>String, pulley, masses (part 2)</a:t>
            </a:r>
            <a:endParaRPr lang="en-US" sz="1300" dirty="0"/>
          </a:p>
          <a:p>
            <a:pPr marL="152400" indent="-152400">
              <a:spcAft>
                <a:spcPts val="200"/>
              </a:spcAft>
              <a:buSzPct val="100000"/>
              <a:buChar char="•"/>
            </a:pPr>
            <a:r>
              <a:rPr lang="en-US" sz="1300" dirty="0">
                <a:solidFill>
                  <a:schemeClr val="bg1"/>
                </a:solidFill>
              </a:rPr>
              <a:t>Vibration generator</a:t>
            </a:r>
            <a:endParaRPr lang="en-US" sz="1300" dirty="0"/>
          </a:p>
        </p:txBody>
      </p:sp>
      <p:sp>
        <p:nvSpPr>
          <p:cNvPr id="40" name="Key equation card"/>
          <p:cNvSpPr/>
          <p:nvPr/>
        </p:nvSpPr>
        <p:spPr>
          <a:xfrm>
            <a:off x="8001000" y="5202936"/>
            <a:ext cx="3642055" cy="1060704"/>
          </a:xfrm>
          <a:prstGeom prst="roundRect">
            <a:avLst>
              <a:gd name="adj" fmla="val 12069"/>
            </a:avLst>
          </a:prstGeom>
          <a:solidFill>
            <a:schemeClr val="accent6"/>
          </a:solidFill>
          <a:ln/>
        </p:spPr>
      </p:sp>
      <p:sp>
        <p:nvSpPr>
          <p:cNvPr id="41" name="Text 39"/>
          <p:cNvSpPr txBox="1"/>
          <p:nvPr/>
        </p:nvSpPr>
        <p:spPr>
          <a:xfrm>
            <a:off x="8202168" y="5276088"/>
            <a:ext cx="1828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chemeClr val="tx1"/>
                </a:solidFill>
              </a:rPr>
              <a:t>KEY IDEA</a:t>
            </a:r>
            <a:endParaRPr lang="en-US" sz="1000" dirty="0"/>
          </a:p>
        </p:txBody>
      </p:sp>
      <p:sp>
        <p:nvSpPr>
          <p:cNvPr id="42" name="Text 40"/>
          <p:cNvSpPr txBox="1"/>
          <p:nvPr/>
        </p:nvSpPr>
        <p:spPr>
          <a:xfrm>
            <a:off x="8202168" y="5513832"/>
            <a:ext cx="3276295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v = f λ</a:t>
            </a:r>
            <a:endParaRPr lang="en-US" sz="2000" dirty="0"/>
          </a:p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speed = frequency × wavelength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4465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B4BED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32</a:t>
            </a:fld>
            <a:endParaRPr 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868680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accent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 ·  Waves: </a:t>
            </a:r>
            <a:pPr algn="l" indent="0" marL="0">
              <a:buNone/>
            </a:pPr>
            <a:r>
              <a:rPr lang="en-US" sz="28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Sample results</a:t>
            </a:r>
            <a:endParaRPr lang="en-US" sz="2800" dirty="0"/>
          </a:p>
        </p:txBody>
      </p:sp>
      <p:sp>
        <p:nvSpPr>
          <p:cNvPr id="3" name="Label: PHYSICS RP8"/>
          <p:cNvSpPr txBox="1"/>
          <p:nvPr/>
        </p:nvSpPr>
        <p:spPr>
          <a:xfrm>
            <a:off x="548640" y="384048"/>
            <a:ext cx="1737360" cy="347472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PHYSICS RP8</a:t>
            </a:r>
            <a:endParaRPr lang="en-US" sz="1100" dirty="0"/>
          </a:p>
        </p:txBody>
      </p:sp>
      <p:sp>
        <p:nvSpPr>
          <p:cNvPr id="4" name="Label: COMBINED SCIENCE RP20"/>
          <p:cNvSpPr txBox="1"/>
          <p:nvPr/>
        </p:nvSpPr>
        <p:spPr>
          <a:xfrm>
            <a:off x="2377440" y="384048"/>
            <a:ext cx="2880360" cy="347472"/>
          </a:xfrm>
          <a:prstGeom prst="roundRect">
            <a:avLst>
              <a:gd name="adj" fmla="val 50000"/>
            </a:avLst>
          </a:prstGeom>
          <a:solidFill>
            <a:srgbClr val="0D1321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1"/>
                </a:solidFill>
              </a:rPr>
              <a:t>COMBINED SCIENCE RP20</a:t>
            </a:r>
            <a:endParaRPr lang="en-US" sz="1100" dirty="0"/>
          </a:p>
        </p:txBody>
      </p:sp>
      <p:sp>
        <p:nvSpPr>
          <p:cNvPr id="5" name="Label: PAPER 2"/>
          <p:cNvSpPr txBox="1"/>
          <p:nvPr/>
        </p:nvSpPr>
        <p:spPr>
          <a:xfrm>
            <a:off x="5349240" y="384048"/>
            <a:ext cx="1097280" cy="347472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2"/>
                </a:solidFill>
              </a:rPr>
              <a:t>PAPER 2</a:t>
            </a:r>
            <a:endParaRPr lang="en-US" sz="1100" dirty="0"/>
          </a:p>
        </p:txBody>
      </p:sp>
      <p:sp>
        <p:nvSpPr>
          <p:cNvPr id="6" name="Button: ☰  ALL PRACTICALS"/>
          <p:cNvSpPr txBox="1"/>
          <p:nvPr/>
        </p:nvSpPr>
        <p:spPr>
          <a:xfrm>
            <a:off x="9601200" y="384048"/>
            <a:ext cx="2039112" cy="411480"/>
          </a:xfrm>
          <a:prstGeom prst="roundRect">
            <a:avLst>
              <a:gd name="adj" fmla="val 26667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☰  ALL PRACTICALS</a:t>
            </a:r>
            <a:endParaRPr lang="en-US" sz="1200" dirty="0"/>
          </a:p>
        </p:txBody>
      </p:sp>
      <p:sp>
        <p:nvSpPr>
          <p:cNvPr id="7" name="Link: ☰  ALL PRACTICALS">
            <a:hlinkClick r:id="rId1" tooltip="☰  ALL PRACTICALS" action="ppaction://hlinksldjump"/>
          </p:cNvPr>
          <p:cNvSpPr/>
          <p:nvPr/>
        </p:nvSpPr>
        <p:spPr>
          <a:xfrm>
            <a:off x="9601200" y="384048"/>
            <a:ext cx="2039112" cy="41148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8" name="Tab 1  METHOD"/>
          <p:cNvSpPr txBox="1"/>
          <p:nvPr/>
        </p:nvSpPr>
        <p:spPr>
          <a:xfrm>
            <a:off x="548640" y="6400800"/>
            <a:ext cx="1664208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1  METHOD</a:t>
            </a:r>
            <a:endParaRPr lang="en-US" sz="1000" dirty="0"/>
          </a:p>
        </p:txBody>
      </p:sp>
      <p:sp>
        <p:nvSpPr>
          <p:cNvPr id="9" name="Link: 1  METHOD">
            <a:hlinkClick r:id="rId2" tooltip="1  METHOD" action="ppaction://hlinksldjump"/>
          </p:cNvPr>
          <p:cNvSpPr/>
          <p:nvPr/>
        </p:nvSpPr>
        <p:spPr>
          <a:xfrm>
            <a:off x="548640" y="6400800"/>
            <a:ext cx="166420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0" name="Tab 2  RESULTS"/>
          <p:cNvSpPr txBox="1"/>
          <p:nvPr/>
        </p:nvSpPr>
        <p:spPr>
          <a:xfrm>
            <a:off x="2331720" y="6400800"/>
            <a:ext cx="1664208" cy="292608"/>
          </a:xfrm>
          <a:prstGeom prst="roundRect">
            <a:avLst>
              <a:gd name="adj" fmla="val 50000"/>
            </a:avLst>
          </a:prstGeom>
          <a:solidFill>
            <a:srgbClr val="A78BFA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D1321"/>
                </a:solidFill>
              </a:rPr>
              <a:t>2  RESULTS</a:t>
            </a:r>
            <a:endParaRPr lang="en-US" sz="1000" dirty="0"/>
          </a:p>
        </p:txBody>
      </p:sp>
      <p:sp>
        <p:nvSpPr>
          <p:cNvPr id="11" name="Link: 2  RESULTS">
            <a:hlinkClick r:id="rId3" tooltip="2  RESULTS" action="ppaction://hlinksldjump"/>
          </p:cNvPr>
          <p:cNvSpPr/>
          <p:nvPr/>
        </p:nvSpPr>
        <p:spPr>
          <a:xfrm>
            <a:off x="2331720" y="6400800"/>
            <a:ext cx="166420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2" name="Tab 3  WORKING SCI."/>
          <p:cNvSpPr txBox="1"/>
          <p:nvPr/>
        </p:nvSpPr>
        <p:spPr>
          <a:xfrm>
            <a:off x="4114800" y="6400800"/>
            <a:ext cx="1664208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3  WORKING SCI.</a:t>
            </a:r>
            <a:endParaRPr lang="en-US" sz="1000" dirty="0"/>
          </a:p>
        </p:txBody>
      </p:sp>
      <p:sp>
        <p:nvSpPr>
          <p:cNvPr id="13" name="Link: 3  WORKING SCI.">
            <a:hlinkClick r:id="rId4" tooltip="3  WORKING SCI." action="ppaction://hlinksldjump"/>
          </p:cNvPr>
          <p:cNvSpPr/>
          <p:nvPr/>
        </p:nvSpPr>
        <p:spPr>
          <a:xfrm>
            <a:off x="4114800" y="6400800"/>
            <a:ext cx="166420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4" name="Tab 4  CONCLUSION"/>
          <p:cNvSpPr txBox="1"/>
          <p:nvPr/>
        </p:nvSpPr>
        <p:spPr>
          <a:xfrm>
            <a:off x="5897880" y="6400800"/>
            <a:ext cx="1664208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4  CONCLUSION</a:t>
            </a:r>
            <a:endParaRPr lang="en-US" sz="1000" dirty="0"/>
          </a:p>
        </p:txBody>
      </p:sp>
      <p:sp>
        <p:nvSpPr>
          <p:cNvPr id="15" name="Link: 4  CONCLUSION">
            <a:hlinkClick r:id="rId5" tooltip="4  CONCLUSION" action="ppaction://hlinksldjump"/>
          </p:cNvPr>
          <p:cNvSpPr/>
          <p:nvPr/>
        </p:nvSpPr>
        <p:spPr>
          <a:xfrm>
            <a:off x="5897880" y="6400800"/>
            <a:ext cx="166420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graphicFrame>
        <p:nvGraphicFramePr>
          <p:cNvPr id="34" name="Results table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737360"/>
          <a:ext cx="7223760" cy="914400"/>
        </p:xfrm>
        <a:graphic>
          <a:graphicData uri="http://schemas.openxmlformats.org/drawingml/2006/table">
            <a:tbl>
              <a:tblPr/>
              <a:tblGrid>
                <a:gridCol w="3017520"/>
                <a:gridCol w="1051560"/>
                <a:gridCol w="1051560"/>
                <a:gridCol w="1051560"/>
                <a:gridCol w="1051560"/>
              </a:tblGrid>
              <a:tr h="4572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0D1321"/>
                          </a:solidFill>
                        </a:rPr>
                        <a:t>Measurement</a:t>
                      </a:r>
                      <a:endParaRPr lang="en-US" sz="12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8BF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0D1321"/>
                          </a:solidFill>
                        </a:rPr>
                        <a:t>Trial 1</a:t>
                      </a:r>
                      <a:endParaRPr lang="en-US" sz="12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8BF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0D1321"/>
                          </a:solidFill>
                        </a:rPr>
                        <a:t>Trial 2</a:t>
                      </a:r>
                      <a:endParaRPr lang="en-US" sz="12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8BF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0D1321"/>
                          </a:solidFill>
                        </a:rPr>
                        <a:t>Trial 3</a:t>
                      </a:r>
                      <a:endParaRPr lang="en-US" sz="12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8BF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0D1321"/>
                          </a:solidFill>
                        </a:rPr>
                        <a:t>Mean</a:t>
                      </a:r>
                      <a:endParaRPr lang="en-US" sz="12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8BFA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B4BED3"/>
                          </a:solidFill>
                        </a:rPr>
                        <a:t>Ripples: waves in 10 s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74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B4BED3"/>
                          </a:solidFill>
                        </a:rPr>
                        <a:t>62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74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B4BED3"/>
                          </a:solidFill>
                        </a:rPr>
                        <a:t>60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74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B4BED3"/>
                          </a:solidFill>
                        </a:rPr>
                        <a:t>61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74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61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742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B4BED3"/>
                          </a:solidFill>
                        </a:rPr>
                        <a:t>Ripples: length of 10 waves (cm)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32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B4BED3"/>
                          </a:solidFill>
                        </a:rPr>
                        <a:t>18.5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32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B4BED3"/>
                          </a:solidFill>
                        </a:rPr>
                        <a:t>18.0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32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B4BED3"/>
                          </a:solidFill>
                        </a:rPr>
                        <a:t>18.6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32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18.4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321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B4BED3"/>
                          </a:solidFill>
                        </a:rPr>
                        <a:t>String at 60 Hz: length of 4 loops (m)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74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B4BED3"/>
                          </a:solidFill>
                        </a:rPr>
                        <a:t>1.20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74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B4BED3"/>
                          </a:solidFill>
                        </a:rPr>
                        <a:t>1.21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74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B4BED3"/>
                          </a:solidFill>
                        </a:rPr>
                        <a:t>1.19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74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1.20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742"/>
                    </a:solidFill>
                  </a:tcPr>
                </a:tc>
              </a:tr>
            </a:tbl>
          </a:graphicData>
        </a:graphic>
      </p:graphicFrame>
      <p:sp>
        <p:nvSpPr>
          <p:cNvPr id="17" name="Repeats note"/>
          <p:cNvSpPr/>
          <p:nvPr/>
        </p:nvSpPr>
        <p:spPr>
          <a:xfrm>
            <a:off x="548640" y="3730752"/>
            <a:ext cx="7223760" cy="1234440"/>
          </a:xfrm>
          <a:prstGeom prst="roundRect">
            <a:avLst>
              <a:gd name="adj" fmla="val 10370"/>
            </a:avLst>
          </a:prstGeom>
          <a:solidFill>
            <a:schemeClr val="tx2"/>
          </a:solidFill>
          <a:ln/>
        </p:spPr>
      </p:sp>
      <p:sp>
        <p:nvSpPr>
          <p:cNvPr id="18" name="Repeats circle"/>
          <p:cNvSpPr/>
          <p:nvPr/>
        </p:nvSpPr>
        <p:spPr>
          <a:xfrm>
            <a:off x="713232" y="4119372"/>
            <a:ext cx="457200" cy="457200"/>
          </a:xfrm>
          <a:prstGeom prst="ellipse">
            <a:avLst/>
          </a:prstGeom>
          <a:solidFill>
            <a:schemeClr val="accent5"/>
          </a:solidFill>
          <a:ln/>
        </p:spPr>
      </p:sp>
      <p:pic>
        <p:nvPicPr>
          <p:cNvPr id="19" name="Repeats 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7532" y="4233672"/>
            <a:ext cx="228600" cy="228600"/>
          </a:xfrm>
          <a:prstGeom prst="rect">
            <a:avLst/>
          </a:prstGeom>
        </p:spPr>
      </p:pic>
      <p:sp>
        <p:nvSpPr>
          <p:cNvPr id="20" name="Text 16"/>
          <p:cNvSpPr txBox="1"/>
          <p:nvPr/>
        </p:nvSpPr>
        <p:spPr>
          <a:xfrm>
            <a:off x="1325880" y="3785616"/>
            <a:ext cx="6263640" cy="11247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chemeClr val="accent5"/>
                </a:solidFill>
              </a:rPr>
              <a:t>REPEATS &amp; ANOMALIES   </a:t>
            </a:r>
            <a:endParaRPr lang="en-US" sz="1000" dirty="0"/>
          </a:p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On the string, the speed stayed about 36 m/s at 30 Hz, 45 Hz and 60 Hz — only the wavelength changed.</a:t>
            </a:r>
            <a:endParaRPr lang="en-US" sz="1000" dirty="0"/>
          </a:p>
        </p:txBody>
      </p:sp>
      <p:sp>
        <p:nvSpPr>
          <p:cNvPr id="21" name="Calculation card"/>
          <p:cNvSpPr/>
          <p:nvPr/>
        </p:nvSpPr>
        <p:spPr>
          <a:xfrm>
            <a:off x="8001000" y="1737360"/>
            <a:ext cx="3642055" cy="4526280"/>
          </a:xfrm>
          <a:prstGeom prst="roundRect">
            <a:avLst>
              <a:gd name="adj" fmla="val 3515"/>
            </a:avLst>
          </a:prstGeom>
          <a:solidFill>
            <a:schemeClr val="tx2"/>
          </a:solidFill>
          <a:ln/>
        </p:spPr>
      </p:sp>
      <p:sp>
        <p:nvSpPr>
          <p:cNvPr id="22" name="Text 18"/>
          <p:cNvSpPr txBox="1"/>
          <p:nvPr/>
        </p:nvSpPr>
        <p:spPr>
          <a:xfrm>
            <a:off x="8229600" y="187452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chemeClr val="accent6"/>
                </a:solidFill>
              </a:rPr>
              <a:t>CALCULATIONS</a:t>
            </a:r>
            <a:endParaRPr lang="en-US" sz="1100" dirty="0"/>
          </a:p>
        </p:txBody>
      </p:sp>
      <p:sp>
        <p:nvSpPr>
          <p:cNvPr id="23" name="Calculation"/>
          <p:cNvSpPr txBox="1"/>
          <p:nvPr/>
        </p:nvSpPr>
        <p:spPr>
          <a:xfrm>
            <a:off x="8229600" y="2286000"/>
            <a:ext cx="3184855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000"/>
              </a:spcAft>
              <a:buNone/>
            </a:pPr>
            <a:r>
              <a:rPr lang="en-US" sz="1700" dirty="0">
                <a:solidFill>
                  <a:schemeClr val="bg2"/>
                </a:solidFill>
              </a:rPr>
              <a:t>Ripples: f = 61 ÷ 10 = 6.1 Hz;  λ = 18.4 ÷ 10 = 1.84 cm</a:t>
            </a:r>
            <a:endParaRPr lang="en-US" sz="17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1700" dirty="0">
                <a:solidFill>
                  <a:schemeClr val="bg2"/>
                </a:solidFill>
              </a:rPr>
              <a:t>v = 6.1 × 0.0184 = </a:t>
            </a:r>
            <a:pPr indent="0" marL="0">
              <a:spcAft>
                <a:spcPts val="1000"/>
              </a:spcAft>
              <a:buNone/>
            </a:pPr>
            <a:r>
              <a:rPr lang="en-US" sz="1700" b="1" dirty="0">
                <a:solidFill>
                  <a:schemeClr val="bg1"/>
                </a:solidFill>
              </a:rPr>
              <a:t>0.11 m/s</a:t>
            </a:r>
            <a:endParaRPr lang="en-US" sz="17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1700" dirty="0">
                <a:solidFill>
                  <a:schemeClr val="bg2"/>
                </a:solidFill>
              </a:rPr>
              <a:t>String: 4 loops = 2 λ, so λ = 0.60 m</a:t>
            </a:r>
            <a:endParaRPr lang="en-US" sz="17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1700" dirty="0">
                <a:solidFill>
                  <a:schemeClr val="bg2"/>
                </a:solidFill>
              </a:rPr>
              <a:t>v = 60 × 0.60 = </a:t>
            </a:r>
            <a:pPr indent="0" marL="0">
              <a:spcAft>
                <a:spcPts val="1000"/>
              </a:spcAft>
              <a:buNone/>
            </a:pPr>
            <a:r>
              <a:rPr lang="en-US" sz="1700" b="1" dirty="0">
                <a:solidFill>
                  <a:schemeClr val="bg1"/>
                </a:solidFill>
              </a:rPr>
              <a:t>36 m/s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4465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B4BED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33</a:t>
            </a:fld>
            <a:endParaRPr lang="en-US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868680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accent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 ·  Waves: </a:t>
            </a:r>
            <a:pPr algn="l" indent="0" marL="0">
              <a:buNone/>
            </a:pPr>
            <a:r>
              <a:rPr lang="en-US" sz="28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Working scientifically</a:t>
            </a:r>
            <a:endParaRPr lang="en-US" sz="2800" dirty="0"/>
          </a:p>
        </p:txBody>
      </p:sp>
      <p:sp>
        <p:nvSpPr>
          <p:cNvPr id="3" name="Label: PHYSICS RP8"/>
          <p:cNvSpPr txBox="1"/>
          <p:nvPr/>
        </p:nvSpPr>
        <p:spPr>
          <a:xfrm>
            <a:off x="548640" y="384048"/>
            <a:ext cx="1737360" cy="347472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PHYSICS RP8</a:t>
            </a:r>
            <a:endParaRPr lang="en-US" sz="1100" dirty="0"/>
          </a:p>
        </p:txBody>
      </p:sp>
      <p:sp>
        <p:nvSpPr>
          <p:cNvPr id="4" name="Label: COMBINED SCIENCE RP20"/>
          <p:cNvSpPr txBox="1"/>
          <p:nvPr/>
        </p:nvSpPr>
        <p:spPr>
          <a:xfrm>
            <a:off x="2377440" y="384048"/>
            <a:ext cx="2880360" cy="347472"/>
          </a:xfrm>
          <a:prstGeom prst="roundRect">
            <a:avLst>
              <a:gd name="adj" fmla="val 50000"/>
            </a:avLst>
          </a:prstGeom>
          <a:solidFill>
            <a:srgbClr val="0D1321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1"/>
                </a:solidFill>
              </a:rPr>
              <a:t>COMBINED SCIENCE RP20</a:t>
            </a:r>
            <a:endParaRPr lang="en-US" sz="1100" dirty="0"/>
          </a:p>
        </p:txBody>
      </p:sp>
      <p:sp>
        <p:nvSpPr>
          <p:cNvPr id="5" name="Label: PAPER 2"/>
          <p:cNvSpPr txBox="1"/>
          <p:nvPr/>
        </p:nvSpPr>
        <p:spPr>
          <a:xfrm>
            <a:off x="5349240" y="384048"/>
            <a:ext cx="1097280" cy="347472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2"/>
                </a:solidFill>
              </a:rPr>
              <a:t>PAPER 2</a:t>
            </a:r>
            <a:endParaRPr lang="en-US" sz="1100" dirty="0"/>
          </a:p>
        </p:txBody>
      </p:sp>
      <p:sp>
        <p:nvSpPr>
          <p:cNvPr id="6" name="Button: ☰  ALL PRACTICALS"/>
          <p:cNvSpPr txBox="1"/>
          <p:nvPr/>
        </p:nvSpPr>
        <p:spPr>
          <a:xfrm>
            <a:off x="9601200" y="384048"/>
            <a:ext cx="2039112" cy="411480"/>
          </a:xfrm>
          <a:prstGeom prst="roundRect">
            <a:avLst>
              <a:gd name="adj" fmla="val 26667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☰  ALL PRACTICALS</a:t>
            </a:r>
            <a:endParaRPr lang="en-US" sz="1200" dirty="0"/>
          </a:p>
        </p:txBody>
      </p:sp>
      <p:sp>
        <p:nvSpPr>
          <p:cNvPr id="7" name="Link: ☰  ALL PRACTICALS">
            <a:hlinkClick r:id="rId1" tooltip="☰  ALL PRACTICALS" action="ppaction://hlinksldjump"/>
          </p:cNvPr>
          <p:cNvSpPr/>
          <p:nvPr/>
        </p:nvSpPr>
        <p:spPr>
          <a:xfrm>
            <a:off x="9601200" y="384048"/>
            <a:ext cx="2039112" cy="41148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8" name="Tab 1  METHOD"/>
          <p:cNvSpPr txBox="1"/>
          <p:nvPr/>
        </p:nvSpPr>
        <p:spPr>
          <a:xfrm>
            <a:off x="548640" y="6400800"/>
            <a:ext cx="1664208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1  METHOD</a:t>
            </a:r>
            <a:endParaRPr lang="en-US" sz="1000" dirty="0"/>
          </a:p>
        </p:txBody>
      </p:sp>
      <p:sp>
        <p:nvSpPr>
          <p:cNvPr id="9" name="Link: 1  METHOD">
            <a:hlinkClick r:id="rId2" tooltip="1  METHOD" action="ppaction://hlinksldjump"/>
          </p:cNvPr>
          <p:cNvSpPr/>
          <p:nvPr/>
        </p:nvSpPr>
        <p:spPr>
          <a:xfrm>
            <a:off x="548640" y="6400800"/>
            <a:ext cx="166420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0" name="Tab 2  RESULTS"/>
          <p:cNvSpPr txBox="1"/>
          <p:nvPr/>
        </p:nvSpPr>
        <p:spPr>
          <a:xfrm>
            <a:off x="2331720" y="6400800"/>
            <a:ext cx="1664208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2  RESULTS</a:t>
            </a:r>
            <a:endParaRPr lang="en-US" sz="1000" dirty="0"/>
          </a:p>
        </p:txBody>
      </p:sp>
      <p:sp>
        <p:nvSpPr>
          <p:cNvPr id="11" name="Link: 2  RESULTS">
            <a:hlinkClick r:id="rId3" tooltip="2  RESULTS" action="ppaction://hlinksldjump"/>
          </p:cNvPr>
          <p:cNvSpPr/>
          <p:nvPr/>
        </p:nvSpPr>
        <p:spPr>
          <a:xfrm>
            <a:off x="2331720" y="6400800"/>
            <a:ext cx="166420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2" name="Tab 3  WORKING SCI."/>
          <p:cNvSpPr txBox="1"/>
          <p:nvPr/>
        </p:nvSpPr>
        <p:spPr>
          <a:xfrm>
            <a:off x="4114800" y="6400800"/>
            <a:ext cx="1664208" cy="292608"/>
          </a:xfrm>
          <a:prstGeom prst="roundRect">
            <a:avLst>
              <a:gd name="adj" fmla="val 50000"/>
            </a:avLst>
          </a:prstGeom>
          <a:solidFill>
            <a:srgbClr val="A78BFA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D1321"/>
                </a:solidFill>
              </a:rPr>
              <a:t>3  WORKING SCI.</a:t>
            </a:r>
            <a:endParaRPr lang="en-US" sz="1000" dirty="0"/>
          </a:p>
        </p:txBody>
      </p:sp>
      <p:sp>
        <p:nvSpPr>
          <p:cNvPr id="13" name="Link: 3  WORKING SCI.">
            <a:hlinkClick r:id="rId4" tooltip="3  WORKING SCI." action="ppaction://hlinksldjump"/>
          </p:cNvPr>
          <p:cNvSpPr/>
          <p:nvPr/>
        </p:nvSpPr>
        <p:spPr>
          <a:xfrm>
            <a:off x="4114800" y="6400800"/>
            <a:ext cx="166420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4" name="Tab 4  CONCLUSION"/>
          <p:cNvSpPr txBox="1"/>
          <p:nvPr/>
        </p:nvSpPr>
        <p:spPr>
          <a:xfrm>
            <a:off x="5897880" y="6400800"/>
            <a:ext cx="1664208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4  CONCLUSION</a:t>
            </a:r>
            <a:endParaRPr lang="en-US" sz="1000" dirty="0"/>
          </a:p>
        </p:txBody>
      </p:sp>
      <p:sp>
        <p:nvSpPr>
          <p:cNvPr id="15" name="Link: 4  CONCLUSION">
            <a:hlinkClick r:id="rId5" tooltip="4  CONCLUSION" action="ppaction://hlinksldjump"/>
          </p:cNvPr>
          <p:cNvSpPr/>
          <p:nvPr/>
        </p:nvSpPr>
        <p:spPr>
          <a:xfrm>
            <a:off x="5897880" y="6400800"/>
            <a:ext cx="166420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6" name="INDEPENDENT VARIABLE card"/>
          <p:cNvSpPr/>
          <p:nvPr/>
        </p:nvSpPr>
        <p:spPr>
          <a:xfrm>
            <a:off x="548640" y="1737360"/>
            <a:ext cx="3545738" cy="2148840"/>
          </a:xfrm>
          <a:prstGeom prst="roundRect">
            <a:avLst>
              <a:gd name="adj" fmla="val 5957"/>
            </a:avLst>
          </a:prstGeom>
          <a:solidFill>
            <a:schemeClr val="tx2"/>
          </a:solidFill>
          <a:ln/>
        </p:spPr>
      </p:sp>
      <p:sp>
        <p:nvSpPr>
          <p:cNvPr id="17" name="INDEPENDENT VARIABLE circle"/>
          <p:cNvSpPr/>
          <p:nvPr/>
        </p:nvSpPr>
        <p:spPr>
          <a:xfrm>
            <a:off x="731520" y="1920240"/>
            <a:ext cx="548640" cy="548640"/>
          </a:xfrm>
          <a:prstGeom prst="ellipse">
            <a:avLst/>
          </a:prstGeom>
          <a:solidFill>
            <a:schemeClr val="accent6"/>
          </a:solidFill>
          <a:ln/>
        </p:spPr>
      </p:sp>
      <p:pic>
        <p:nvPicPr>
          <p:cNvPr id="18" name="INDEPENDENT VARIABLE 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8680" y="2057400"/>
            <a:ext cx="274320" cy="274320"/>
          </a:xfrm>
          <a:prstGeom prst="rect">
            <a:avLst/>
          </a:prstGeom>
        </p:spPr>
      </p:pic>
      <p:sp>
        <p:nvSpPr>
          <p:cNvPr id="19" name="Text 16"/>
          <p:cNvSpPr txBox="1"/>
          <p:nvPr/>
        </p:nvSpPr>
        <p:spPr>
          <a:xfrm>
            <a:off x="1417320" y="1901952"/>
            <a:ext cx="253989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6"/>
                </a:solidFill>
              </a:rPr>
              <a:t>INDEPENDENT VARIABLE</a:t>
            </a:r>
            <a:endParaRPr lang="en-US" sz="1300" dirty="0"/>
          </a:p>
        </p:txBody>
      </p:sp>
      <p:sp>
        <p:nvSpPr>
          <p:cNvPr id="20" name="Text 17"/>
          <p:cNvSpPr txBox="1"/>
          <p:nvPr/>
        </p:nvSpPr>
        <p:spPr>
          <a:xfrm>
            <a:off x="1417320" y="2194560"/>
            <a:ext cx="253989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chemeClr val="bg2"/>
                </a:solidFill>
              </a:rPr>
              <a:t>What you change</a:t>
            </a:r>
            <a:endParaRPr lang="en-US" sz="1100" dirty="0"/>
          </a:p>
        </p:txBody>
      </p:sp>
      <p:sp>
        <p:nvSpPr>
          <p:cNvPr id="21" name="INDEPENDENT VARIABLE text"/>
          <p:cNvSpPr txBox="1"/>
          <p:nvPr/>
        </p:nvSpPr>
        <p:spPr>
          <a:xfrm>
            <a:off x="749808" y="2606040"/>
            <a:ext cx="3143402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bg1"/>
                </a:solidFill>
              </a:rPr>
              <a:t>Frequency of the vibrator</a:t>
            </a:r>
            <a:endParaRPr lang="en-US" sz="1900" dirty="0"/>
          </a:p>
        </p:txBody>
      </p:sp>
      <p:sp>
        <p:nvSpPr>
          <p:cNvPr id="22" name="DEPENDENT VARIABLE card"/>
          <p:cNvSpPr/>
          <p:nvPr/>
        </p:nvSpPr>
        <p:spPr>
          <a:xfrm>
            <a:off x="4322978" y="1737360"/>
            <a:ext cx="3545738" cy="2148840"/>
          </a:xfrm>
          <a:prstGeom prst="roundRect">
            <a:avLst>
              <a:gd name="adj" fmla="val 5957"/>
            </a:avLst>
          </a:prstGeom>
          <a:solidFill>
            <a:schemeClr val="tx2"/>
          </a:solidFill>
          <a:ln/>
        </p:spPr>
      </p:sp>
      <p:sp>
        <p:nvSpPr>
          <p:cNvPr id="23" name="DEPENDENT VARIABLE circle"/>
          <p:cNvSpPr/>
          <p:nvPr/>
        </p:nvSpPr>
        <p:spPr>
          <a:xfrm>
            <a:off x="4505858" y="1920240"/>
            <a:ext cx="548640" cy="548640"/>
          </a:xfrm>
          <a:prstGeom prst="ellipse">
            <a:avLst/>
          </a:prstGeom>
          <a:solidFill>
            <a:schemeClr val="accent6"/>
          </a:solidFill>
          <a:ln/>
        </p:spPr>
      </p:sp>
      <p:pic>
        <p:nvPicPr>
          <p:cNvPr id="24" name="DEPENDENT VARIABLE 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43018" y="2057400"/>
            <a:ext cx="274320" cy="274320"/>
          </a:xfrm>
          <a:prstGeom prst="rect">
            <a:avLst/>
          </a:prstGeom>
        </p:spPr>
      </p:pic>
      <p:sp>
        <p:nvSpPr>
          <p:cNvPr id="25" name="Text 21"/>
          <p:cNvSpPr txBox="1"/>
          <p:nvPr/>
        </p:nvSpPr>
        <p:spPr>
          <a:xfrm>
            <a:off x="5191658" y="1901952"/>
            <a:ext cx="253989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6"/>
                </a:solidFill>
              </a:rPr>
              <a:t>DEPENDENT VARIABLE</a:t>
            </a:r>
            <a:endParaRPr lang="en-US" sz="1300" dirty="0"/>
          </a:p>
        </p:txBody>
      </p:sp>
      <p:sp>
        <p:nvSpPr>
          <p:cNvPr id="26" name="Text 22"/>
          <p:cNvSpPr txBox="1"/>
          <p:nvPr/>
        </p:nvSpPr>
        <p:spPr>
          <a:xfrm>
            <a:off x="5191658" y="2194560"/>
            <a:ext cx="253989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chemeClr val="bg2"/>
                </a:solidFill>
              </a:rPr>
              <a:t>What you measure</a:t>
            </a:r>
            <a:endParaRPr lang="en-US" sz="1100" dirty="0"/>
          </a:p>
        </p:txBody>
      </p:sp>
      <p:sp>
        <p:nvSpPr>
          <p:cNvPr id="27" name="DEPENDENT VARIABLE text"/>
          <p:cNvSpPr txBox="1"/>
          <p:nvPr/>
        </p:nvSpPr>
        <p:spPr>
          <a:xfrm>
            <a:off x="4524146" y="2606040"/>
            <a:ext cx="3143402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bg1"/>
                </a:solidFill>
              </a:rPr>
              <a:t>Wavelength (and so the wave speed)</a:t>
            </a:r>
            <a:endParaRPr lang="en-US" sz="1900" dirty="0"/>
          </a:p>
        </p:txBody>
      </p:sp>
      <p:sp>
        <p:nvSpPr>
          <p:cNvPr id="28" name="CONTROL VARIABLES card"/>
          <p:cNvSpPr/>
          <p:nvPr/>
        </p:nvSpPr>
        <p:spPr>
          <a:xfrm>
            <a:off x="8097317" y="1737360"/>
            <a:ext cx="3545738" cy="2148840"/>
          </a:xfrm>
          <a:prstGeom prst="roundRect">
            <a:avLst>
              <a:gd name="adj" fmla="val 5957"/>
            </a:avLst>
          </a:prstGeom>
          <a:solidFill>
            <a:schemeClr val="tx2"/>
          </a:solidFill>
          <a:ln/>
        </p:spPr>
      </p:sp>
      <p:sp>
        <p:nvSpPr>
          <p:cNvPr id="29" name="CONTROL VARIABLES circle"/>
          <p:cNvSpPr/>
          <p:nvPr/>
        </p:nvSpPr>
        <p:spPr>
          <a:xfrm>
            <a:off x="8280197" y="1920240"/>
            <a:ext cx="548640" cy="548640"/>
          </a:xfrm>
          <a:prstGeom prst="ellipse">
            <a:avLst/>
          </a:prstGeom>
          <a:solidFill>
            <a:schemeClr val="accent6"/>
          </a:solidFill>
          <a:ln/>
        </p:spPr>
      </p:sp>
      <p:pic>
        <p:nvPicPr>
          <p:cNvPr id="30" name="CONTROL VARIABLES icon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17357" y="2057400"/>
            <a:ext cx="274320" cy="274320"/>
          </a:xfrm>
          <a:prstGeom prst="rect">
            <a:avLst/>
          </a:prstGeom>
        </p:spPr>
      </p:pic>
      <p:sp>
        <p:nvSpPr>
          <p:cNvPr id="31" name="Text 26"/>
          <p:cNvSpPr txBox="1"/>
          <p:nvPr/>
        </p:nvSpPr>
        <p:spPr>
          <a:xfrm>
            <a:off x="8965997" y="1901952"/>
            <a:ext cx="253989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6"/>
                </a:solidFill>
              </a:rPr>
              <a:t>CONTROL VARIABLES</a:t>
            </a:r>
            <a:endParaRPr lang="en-US" sz="1300" dirty="0"/>
          </a:p>
        </p:txBody>
      </p:sp>
      <p:sp>
        <p:nvSpPr>
          <p:cNvPr id="32" name="Text 27"/>
          <p:cNvSpPr txBox="1"/>
          <p:nvPr/>
        </p:nvSpPr>
        <p:spPr>
          <a:xfrm>
            <a:off x="8965997" y="2194560"/>
            <a:ext cx="253989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chemeClr val="bg2"/>
                </a:solidFill>
              </a:rPr>
              <a:t>Kept the same</a:t>
            </a:r>
            <a:endParaRPr lang="en-US" sz="1100" dirty="0"/>
          </a:p>
        </p:txBody>
      </p:sp>
      <p:sp>
        <p:nvSpPr>
          <p:cNvPr id="33" name="CONTROL VARIABLES text"/>
          <p:cNvSpPr txBox="1"/>
          <p:nvPr/>
        </p:nvSpPr>
        <p:spPr>
          <a:xfrm>
            <a:off x="8298485" y="2606040"/>
            <a:ext cx="3143402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• Depth of water in the ripple tank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• Tension in the string (same masses)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• Length of the string</a:t>
            </a:r>
            <a:endParaRPr lang="en-US" sz="1400" dirty="0"/>
          </a:p>
        </p:txBody>
      </p:sp>
      <p:sp>
        <p:nvSpPr>
          <p:cNvPr id="34" name="SAFETY card"/>
          <p:cNvSpPr/>
          <p:nvPr/>
        </p:nvSpPr>
        <p:spPr>
          <a:xfrm>
            <a:off x="548640" y="4114800"/>
            <a:ext cx="3545738" cy="2148840"/>
          </a:xfrm>
          <a:prstGeom prst="roundRect">
            <a:avLst>
              <a:gd name="adj" fmla="val 5957"/>
            </a:avLst>
          </a:prstGeom>
          <a:solidFill>
            <a:schemeClr val="tx2"/>
          </a:solidFill>
          <a:ln/>
        </p:spPr>
      </p:sp>
      <p:sp>
        <p:nvSpPr>
          <p:cNvPr id="35" name="SAFETY circle"/>
          <p:cNvSpPr/>
          <p:nvPr/>
        </p:nvSpPr>
        <p:spPr>
          <a:xfrm>
            <a:off x="731520" y="4297680"/>
            <a:ext cx="548640" cy="548640"/>
          </a:xfrm>
          <a:prstGeom prst="ellipse">
            <a:avLst/>
          </a:prstGeom>
          <a:solidFill>
            <a:schemeClr val="accent5"/>
          </a:solidFill>
          <a:ln/>
        </p:spPr>
      </p:sp>
      <p:pic>
        <p:nvPicPr>
          <p:cNvPr id="36" name="SAFETY icon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68680" y="4434840"/>
            <a:ext cx="274320" cy="274320"/>
          </a:xfrm>
          <a:prstGeom prst="rect">
            <a:avLst/>
          </a:prstGeom>
        </p:spPr>
      </p:pic>
      <p:sp>
        <p:nvSpPr>
          <p:cNvPr id="37" name="Text 31"/>
          <p:cNvSpPr txBox="1"/>
          <p:nvPr/>
        </p:nvSpPr>
        <p:spPr>
          <a:xfrm>
            <a:off x="1417320" y="4279392"/>
            <a:ext cx="253989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5"/>
                </a:solidFill>
              </a:rPr>
              <a:t>SAFETY</a:t>
            </a:r>
            <a:endParaRPr lang="en-US" sz="1300" dirty="0"/>
          </a:p>
        </p:txBody>
      </p:sp>
      <p:sp>
        <p:nvSpPr>
          <p:cNvPr id="38" name="Text 32"/>
          <p:cNvSpPr txBox="1"/>
          <p:nvPr/>
        </p:nvSpPr>
        <p:spPr>
          <a:xfrm>
            <a:off x="1417320" y="4572000"/>
            <a:ext cx="253989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chemeClr val="bg2"/>
                </a:solidFill>
              </a:rPr>
              <a:t>Hazard → how to reduce the risk</a:t>
            </a:r>
            <a:endParaRPr lang="en-US" sz="1100" dirty="0"/>
          </a:p>
        </p:txBody>
      </p:sp>
      <p:sp>
        <p:nvSpPr>
          <p:cNvPr id="39" name="SAFETY text"/>
          <p:cNvSpPr txBox="1"/>
          <p:nvPr/>
        </p:nvSpPr>
        <p:spPr>
          <a:xfrm>
            <a:off x="749808" y="4983480"/>
            <a:ext cx="3143402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Hazards: water near electrical equipment — keep them apart and mop spills. The lamp gets hot. A flashing strobe can trigger epilepsy — check first.</a:t>
            </a:r>
            <a:endParaRPr lang="en-US" sz="1400" dirty="0"/>
          </a:p>
        </p:txBody>
      </p:sp>
      <p:sp>
        <p:nvSpPr>
          <p:cNvPr id="40" name="ACCURACY &amp; PRECISION card"/>
          <p:cNvSpPr/>
          <p:nvPr/>
        </p:nvSpPr>
        <p:spPr>
          <a:xfrm>
            <a:off x="4322978" y="4114800"/>
            <a:ext cx="3545738" cy="2148840"/>
          </a:xfrm>
          <a:prstGeom prst="roundRect">
            <a:avLst>
              <a:gd name="adj" fmla="val 5957"/>
            </a:avLst>
          </a:prstGeom>
          <a:solidFill>
            <a:schemeClr val="tx2"/>
          </a:solidFill>
          <a:ln/>
        </p:spPr>
      </p:sp>
      <p:sp>
        <p:nvSpPr>
          <p:cNvPr id="41" name="ACCURACY &amp; PRECISION circle"/>
          <p:cNvSpPr/>
          <p:nvPr/>
        </p:nvSpPr>
        <p:spPr>
          <a:xfrm>
            <a:off x="4505858" y="4297680"/>
            <a:ext cx="548640" cy="548640"/>
          </a:xfrm>
          <a:prstGeom prst="ellipse">
            <a:avLst/>
          </a:prstGeom>
          <a:solidFill>
            <a:schemeClr val="accent5"/>
          </a:solidFill>
          <a:ln/>
        </p:spPr>
      </p:sp>
      <p:pic>
        <p:nvPicPr>
          <p:cNvPr id="42" name="ACCURACY &amp; PRECISION icon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43018" y="4434840"/>
            <a:ext cx="274320" cy="274320"/>
          </a:xfrm>
          <a:prstGeom prst="rect">
            <a:avLst/>
          </a:prstGeom>
        </p:spPr>
      </p:pic>
      <p:sp>
        <p:nvSpPr>
          <p:cNvPr id="43" name="Text 36"/>
          <p:cNvSpPr txBox="1"/>
          <p:nvPr/>
        </p:nvSpPr>
        <p:spPr>
          <a:xfrm>
            <a:off x="5191658" y="4279392"/>
            <a:ext cx="253989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5"/>
                </a:solidFill>
              </a:rPr>
              <a:t>ACCURACY &amp; PRECISION</a:t>
            </a:r>
            <a:endParaRPr lang="en-US" sz="1300" dirty="0"/>
          </a:p>
        </p:txBody>
      </p:sp>
      <p:sp>
        <p:nvSpPr>
          <p:cNvPr id="44" name="Text 37"/>
          <p:cNvSpPr txBox="1"/>
          <p:nvPr/>
        </p:nvSpPr>
        <p:spPr>
          <a:xfrm>
            <a:off x="5191658" y="4572000"/>
            <a:ext cx="253989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chemeClr val="bg2"/>
                </a:solidFill>
              </a:rPr>
              <a:t>Getting good data</a:t>
            </a:r>
            <a:endParaRPr lang="en-US" sz="1100" dirty="0"/>
          </a:p>
        </p:txBody>
      </p:sp>
      <p:sp>
        <p:nvSpPr>
          <p:cNvPr id="45" name="ACCURACY &amp;amp; PRECISION text"/>
          <p:cNvSpPr txBox="1"/>
          <p:nvPr/>
        </p:nvSpPr>
        <p:spPr>
          <a:xfrm>
            <a:off x="4524146" y="4983480"/>
            <a:ext cx="3143402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Measure across MANY waves and divide — this reduces uncertainty. A photo with a ruler in the picture freezes the waves.</a:t>
            </a:r>
            <a:endParaRPr lang="en-US" sz="1400" dirty="0"/>
          </a:p>
        </p:txBody>
      </p:sp>
      <p:sp>
        <p:nvSpPr>
          <p:cNvPr id="46" name="ERRORS card"/>
          <p:cNvSpPr/>
          <p:nvPr/>
        </p:nvSpPr>
        <p:spPr>
          <a:xfrm>
            <a:off x="8097317" y="4114800"/>
            <a:ext cx="3545738" cy="2148840"/>
          </a:xfrm>
          <a:prstGeom prst="roundRect">
            <a:avLst>
              <a:gd name="adj" fmla="val 5957"/>
            </a:avLst>
          </a:prstGeom>
          <a:solidFill>
            <a:schemeClr val="tx2"/>
          </a:solidFill>
          <a:ln/>
        </p:spPr>
      </p:sp>
      <p:sp>
        <p:nvSpPr>
          <p:cNvPr id="47" name="ERRORS circle"/>
          <p:cNvSpPr/>
          <p:nvPr/>
        </p:nvSpPr>
        <p:spPr>
          <a:xfrm>
            <a:off x="8280197" y="4297680"/>
            <a:ext cx="548640" cy="548640"/>
          </a:xfrm>
          <a:prstGeom prst="ellipse">
            <a:avLst/>
          </a:prstGeom>
          <a:solidFill>
            <a:schemeClr val="accent5"/>
          </a:solidFill>
          <a:ln/>
        </p:spPr>
      </p:sp>
      <p:pic>
        <p:nvPicPr>
          <p:cNvPr id="48" name="ERRORS icon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417357" y="4434840"/>
            <a:ext cx="274320" cy="274320"/>
          </a:xfrm>
          <a:prstGeom prst="rect">
            <a:avLst/>
          </a:prstGeom>
        </p:spPr>
      </p:pic>
      <p:sp>
        <p:nvSpPr>
          <p:cNvPr id="49" name="Text 41"/>
          <p:cNvSpPr txBox="1"/>
          <p:nvPr/>
        </p:nvSpPr>
        <p:spPr>
          <a:xfrm>
            <a:off x="8965997" y="4279392"/>
            <a:ext cx="253989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5"/>
                </a:solidFill>
              </a:rPr>
              <a:t>ERRORS</a:t>
            </a:r>
            <a:endParaRPr lang="en-US" sz="1300" dirty="0"/>
          </a:p>
        </p:txBody>
      </p:sp>
      <p:sp>
        <p:nvSpPr>
          <p:cNvPr id="50" name="Text 42"/>
          <p:cNvSpPr txBox="1"/>
          <p:nvPr/>
        </p:nvSpPr>
        <p:spPr>
          <a:xfrm>
            <a:off x="8965997" y="4572000"/>
            <a:ext cx="253989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chemeClr val="bg2"/>
                </a:solidFill>
              </a:rPr>
              <a:t>Random or systematic?</a:t>
            </a:r>
            <a:endParaRPr lang="en-US" sz="1100" dirty="0"/>
          </a:p>
        </p:txBody>
      </p:sp>
      <p:sp>
        <p:nvSpPr>
          <p:cNvPr id="51" name="ERRORS text"/>
          <p:cNvSpPr txBox="1"/>
          <p:nvPr/>
        </p:nvSpPr>
        <p:spPr>
          <a:xfrm>
            <a:off x="8298485" y="4983480"/>
            <a:ext cx="3143402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Counting waves by eye or timing with a stopwatch gives RANDOM error. Shadows are magnified by the lamp — a SYSTEMATIC error in λ.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4465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B4BED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34</a:t>
            </a:fld>
            <a:endParaRPr lang="en-US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868680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accent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 ·  Waves: </a:t>
            </a:r>
            <a:pPr algn="l" indent="0" marL="0">
              <a:buNone/>
            </a:pPr>
            <a:r>
              <a:rPr lang="en-US" sz="28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 &amp; improvements</a:t>
            </a:r>
            <a:endParaRPr lang="en-US" sz="2800" dirty="0"/>
          </a:p>
        </p:txBody>
      </p:sp>
      <p:sp>
        <p:nvSpPr>
          <p:cNvPr id="3" name="Label: PHYSICS RP8"/>
          <p:cNvSpPr txBox="1"/>
          <p:nvPr/>
        </p:nvSpPr>
        <p:spPr>
          <a:xfrm>
            <a:off x="548640" y="384048"/>
            <a:ext cx="1737360" cy="347472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PHYSICS RP8</a:t>
            </a:r>
            <a:endParaRPr lang="en-US" sz="1100" dirty="0"/>
          </a:p>
        </p:txBody>
      </p:sp>
      <p:sp>
        <p:nvSpPr>
          <p:cNvPr id="4" name="Label: COMBINED SCIENCE RP20"/>
          <p:cNvSpPr txBox="1"/>
          <p:nvPr/>
        </p:nvSpPr>
        <p:spPr>
          <a:xfrm>
            <a:off x="2377440" y="384048"/>
            <a:ext cx="2880360" cy="347472"/>
          </a:xfrm>
          <a:prstGeom prst="roundRect">
            <a:avLst>
              <a:gd name="adj" fmla="val 50000"/>
            </a:avLst>
          </a:prstGeom>
          <a:solidFill>
            <a:srgbClr val="0D1321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1"/>
                </a:solidFill>
              </a:rPr>
              <a:t>COMBINED SCIENCE RP20</a:t>
            </a:r>
            <a:endParaRPr lang="en-US" sz="1100" dirty="0"/>
          </a:p>
        </p:txBody>
      </p:sp>
      <p:sp>
        <p:nvSpPr>
          <p:cNvPr id="5" name="Label: PAPER 2"/>
          <p:cNvSpPr txBox="1"/>
          <p:nvPr/>
        </p:nvSpPr>
        <p:spPr>
          <a:xfrm>
            <a:off x="5349240" y="384048"/>
            <a:ext cx="1097280" cy="347472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2"/>
                </a:solidFill>
              </a:rPr>
              <a:t>PAPER 2</a:t>
            </a:r>
            <a:endParaRPr lang="en-US" sz="1100" dirty="0"/>
          </a:p>
        </p:txBody>
      </p:sp>
      <p:sp>
        <p:nvSpPr>
          <p:cNvPr id="6" name="Button: ☰  ALL PRACTICALS"/>
          <p:cNvSpPr txBox="1"/>
          <p:nvPr/>
        </p:nvSpPr>
        <p:spPr>
          <a:xfrm>
            <a:off x="9601200" y="384048"/>
            <a:ext cx="2039112" cy="411480"/>
          </a:xfrm>
          <a:prstGeom prst="roundRect">
            <a:avLst>
              <a:gd name="adj" fmla="val 26667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☰  ALL PRACTICALS</a:t>
            </a:r>
            <a:endParaRPr lang="en-US" sz="1200" dirty="0"/>
          </a:p>
        </p:txBody>
      </p:sp>
      <p:sp>
        <p:nvSpPr>
          <p:cNvPr id="7" name="Link: ☰  ALL PRACTICALS">
            <a:hlinkClick r:id="rId1" tooltip="☰  ALL PRACTICALS" action="ppaction://hlinksldjump"/>
          </p:cNvPr>
          <p:cNvSpPr/>
          <p:nvPr/>
        </p:nvSpPr>
        <p:spPr>
          <a:xfrm>
            <a:off x="9601200" y="384048"/>
            <a:ext cx="2039112" cy="41148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8" name="Tab 1  METHOD"/>
          <p:cNvSpPr txBox="1"/>
          <p:nvPr/>
        </p:nvSpPr>
        <p:spPr>
          <a:xfrm>
            <a:off x="548640" y="6400800"/>
            <a:ext cx="1664208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1  METHOD</a:t>
            </a:r>
            <a:endParaRPr lang="en-US" sz="1000" dirty="0"/>
          </a:p>
        </p:txBody>
      </p:sp>
      <p:sp>
        <p:nvSpPr>
          <p:cNvPr id="9" name="Link: 1  METHOD">
            <a:hlinkClick r:id="rId2" tooltip="1  METHOD" action="ppaction://hlinksldjump"/>
          </p:cNvPr>
          <p:cNvSpPr/>
          <p:nvPr/>
        </p:nvSpPr>
        <p:spPr>
          <a:xfrm>
            <a:off x="548640" y="6400800"/>
            <a:ext cx="166420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0" name="Tab 2  RESULTS"/>
          <p:cNvSpPr txBox="1"/>
          <p:nvPr/>
        </p:nvSpPr>
        <p:spPr>
          <a:xfrm>
            <a:off x="2331720" y="6400800"/>
            <a:ext cx="1664208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2  RESULTS</a:t>
            </a:r>
            <a:endParaRPr lang="en-US" sz="1000" dirty="0"/>
          </a:p>
        </p:txBody>
      </p:sp>
      <p:sp>
        <p:nvSpPr>
          <p:cNvPr id="11" name="Link: 2  RESULTS">
            <a:hlinkClick r:id="rId3" tooltip="2  RESULTS" action="ppaction://hlinksldjump"/>
          </p:cNvPr>
          <p:cNvSpPr/>
          <p:nvPr/>
        </p:nvSpPr>
        <p:spPr>
          <a:xfrm>
            <a:off x="2331720" y="6400800"/>
            <a:ext cx="166420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2" name="Tab 3  WORKING SCI."/>
          <p:cNvSpPr txBox="1"/>
          <p:nvPr/>
        </p:nvSpPr>
        <p:spPr>
          <a:xfrm>
            <a:off x="4114800" y="6400800"/>
            <a:ext cx="1664208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3  WORKING SCI.</a:t>
            </a:r>
            <a:endParaRPr lang="en-US" sz="1000" dirty="0"/>
          </a:p>
        </p:txBody>
      </p:sp>
      <p:sp>
        <p:nvSpPr>
          <p:cNvPr id="13" name="Link: 3  WORKING SCI.">
            <a:hlinkClick r:id="rId4" tooltip="3  WORKING SCI." action="ppaction://hlinksldjump"/>
          </p:cNvPr>
          <p:cNvSpPr/>
          <p:nvPr/>
        </p:nvSpPr>
        <p:spPr>
          <a:xfrm>
            <a:off x="4114800" y="6400800"/>
            <a:ext cx="166420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4" name="Tab 4  CONCLUSION"/>
          <p:cNvSpPr txBox="1"/>
          <p:nvPr/>
        </p:nvSpPr>
        <p:spPr>
          <a:xfrm>
            <a:off x="5897880" y="6400800"/>
            <a:ext cx="1664208" cy="292608"/>
          </a:xfrm>
          <a:prstGeom prst="roundRect">
            <a:avLst>
              <a:gd name="adj" fmla="val 50000"/>
            </a:avLst>
          </a:prstGeom>
          <a:solidFill>
            <a:srgbClr val="A78BFA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D1321"/>
                </a:solidFill>
              </a:rPr>
              <a:t>4  CONCLUSION</a:t>
            </a:r>
            <a:endParaRPr lang="en-US" sz="1000" dirty="0"/>
          </a:p>
        </p:txBody>
      </p:sp>
      <p:sp>
        <p:nvSpPr>
          <p:cNvPr id="15" name="Link: 4  CONCLUSION">
            <a:hlinkClick r:id="rId5" tooltip="4  CONCLUSION" action="ppaction://hlinksldjump"/>
          </p:cNvPr>
          <p:cNvSpPr/>
          <p:nvPr/>
        </p:nvSpPr>
        <p:spPr>
          <a:xfrm>
            <a:off x="5897880" y="6400800"/>
            <a:ext cx="166420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6" name="Conclusion card"/>
          <p:cNvSpPr/>
          <p:nvPr/>
        </p:nvSpPr>
        <p:spPr>
          <a:xfrm>
            <a:off x="548640" y="1737360"/>
            <a:ext cx="6400800" cy="1600200"/>
          </a:xfrm>
          <a:prstGeom prst="roundRect">
            <a:avLst>
              <a:gd name="adj" fmla="val 8000"/>
            </a:avLst>
          </a:prstGeom>
          <a:solidFill>
            <a:schemeClr val="accent6"/>
          </a:solidFill>
          <a:ln/>
        </p:spPr>
      </p:sp>
      <p:sp>
        <p:nvSpPr>
          <p:cNvPr id="17" name="Conclusion text"/>
          <p:cNvSpPr txBox="1"/>
          <p:nvPr/>
        </p:nvSpPr>
        <p:spPr>
          <a:xfrm>
            <a:off x="777240" y="1810512"/>
            <a:ext cx="59436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chemeClr val="tx1"/>
                </a:solidFill>
              </a:rPr>
              <a:t>CONCLUSION</a:t>
            </a:r>
            <a:endParaRPr lang="en-US" sz="1100" dirty="0"/>
          </a:p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Ripples travelled at about 0.11 m/s. Waves on the string travelled at about 36 m/s at every frequency — when frequency went up, wavelength went down.</a:t>
            </a:r>
            <a:endParaRPr lang="en-US" sz="1100" dirty="0"/>
          </a:p>
        </p:txBody>
      </p:sp>
      <p:sp>
        <p:nvSpPr>
          <p:cNvPr id="18" name="Theory card"/>
          <p:cNvSpPr/>
          <p:nvPr/>
        </p:nvSpPr>
        <p:spPr>
          <a:xfrm>
            <a:off x="548640" y="3447288"/>
            <a:ext cx="6400800" cy="1463040"/>
          </a:xfrm>
          <a:prstGeom prst="roundRect">
            <a:avLst>
              <a:gd name="adj" fmla="val 8750"/>
            </a:avLst>
          </a:prstGeom>
          <a:solidFill>
            <a:schemeClr val="tx2"/>
          </a:solidFill>
          <a:ln/>
        </p:spPr>
      </p:sp>
      <p:sp>
        <p:nvSpPr>
          <p:cNvPr id="19" name="Theory circle"/>
          <p:cNvSpPr/>
          <p:nvPr/>
        </p:nvSpPr>
        <p:spPr>
          <a:xfrm>
            <a:off x="731520" y="3584448"/>
            <a:ext cx="502920" cy="502920"/>
          </a:xfrm>
          <a:prstGeom prst="ellipse">
            <a:avLst/>
          </a:prstGeom>
          <a:solidFill>
            <a:schemeClr val="accent6"/>
          </a:solidFill>
          <a:ln/>
        </p:spPr>
      </p:sp>
      <p:pic>
        <p:nvPicPr>
          <p:cNvPr id="20" name="Theory 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7250" y="3710178"/>
            <a:ext cx="251460" cy="251460"/>
          </a:xfrm>
          <a:prstGeom prst="rect">
            <a:avLst/>
          </a:prstGeom>
        </p:spPr>
      </p:pic>
      <p:sp>
        <p:nvSpPr>
          <p:cNvPr id="21" name="Text 18"/>
          <p:cNvSpPr txBox="1"/>
          <p:nvPr/>
        </p:nvSpPr>
        <p:spPr>
          <a:xfrm>
            <a:off x="1371600" y="361188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accent6"/>
                </a:solidFill>
              </a:rPr>
              <a:t>EXPLAIN IT WITH SCIENCE</a:t>
            </a:r>
            <a:endParaRPr lang="en-US" sz="1100" dirty="0"/>
          </a:p>
        </p:txBody>
      </p:sp>
      <p:sp>
        <p:nvSpPr>
          <p:cNvPr id="22" name="Text 19"/>
          <p:cNvSpPr txBox="1"/>
          <p:nvPr/>
        </p:nvSpPr>
        <p:spPr>
          <a:xfrm>
            <a:off x="1371600" y="3913632"/>
            <a:ext cx="539496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Wave speed depends on the medium (water depth, string tension), not the frequency. Since v = fλ, a higher frequency gives a shorter wavelength.</a:t>
            </a:r>
            <a:endParaRPr lang="en-US" sz="1400" dirty="0"/>
          </a:p>
        </p:txBody>
      </p:sp>
      <p:sp>
        <p:nvSpPr>
          <p:cNvPr id="23" name="Evaluation card"/>
          <p:cNvSpPr/>
          <p:nvPr/>
        </p:nvSpPr>
        <p:spPr>
          <a:xfrm>
            <a:off x="548640" y="5020056"/>
            <a:ext cx="6400800" cy="1243584"/>
          </a:xfrm>
          <a:prstGeom prst="roundRect">
            <a:avLst>
              <a:gd name="adj" fmla="val 10294"/>
            </a:avLst>
          </a:prstGeom>
          <a:solidFill>
            <a:schemeClr val="tx2"/>
          </a:solidFill>
          <a:ln/>
        </p:spPr>
      </p:sp>
      <p:sp>
        <p:nvSpPr>
          <p:cNvPr id="24" name="Evaluation circle"/>
          <p:cNvSpPr/>
          <p:nvPr/>
        </p:nvSpPr>
        <p:spPr>
          <a:xfrm>
            <a:off x="731520" y="5157216"/>
            <a:ext cx="502920" cy="502920"/>
          </a:xfrm>
          <a:prstGeom prst="ellipse">
            <a:avLst/>
          </a:prstGeom>
          <a:solidFill>
            <a:schemeClr val="accent5"/>
          </a:solidFill>
          <a:ln/>
        </p:spPr>
      </p:sp>
      <p:pic>
        <p:nvPicPr>
          <p:cNvPr id="25" name="Evaluation 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7250" y="5282946"/>
            <a:ext cx="251460" cy="251460"/>
          </a:xfrm>
          <a:prstGeom prst="rect">
            <a:avLst/>
          </a:prstGeom>
        </p:spPr>
      </p:pic>
      <p:sp>
        <p:nvSpPr>
          <p:cNvPr id="26" name="Text 22"/>
          <p:cNvSpPr txBox="1"/>
          <p:nvPr/>
        </p:nvSpPr>
        <p:spPr>
          <a:xfrm>
            <a:off x="1371600" y="5175504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accent5"/>
                </a:solidFill>
              </a:rPr>
              <a:t>EVALUATION</a:t>
            </a:r>
            <a:endParaRPr lang="en-US" sz="1100" dirty="0"/>
          </a:p>
        </p:txBody>
      </p:sp>
      <p:sp>
        <p:nvSpPr>
          <p:cNvPr id="27" name="Text 23"/>
          <p:cNvSpPr txBox="1"/>
          <p:nvPr/>
        </p:nvSpPr>
        <p:spPr>
          <a:xfrm>
            <a:off x="1371600" y="5468112"/>
            <a:ext cx="5394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The ripple tank measurements are hard to make precisely by eye — the string method gave more repeatable results.</a:t>
            </a:r>
            <a:endParaRPr lang="en-US" sz="1400" dirty="0"/>
          </a:p>
        </p:txBody>
      </p:sp>
      <p:sp>
        <p:nvSpPr>
          <p:cNvPr id="28" name="Improvements card"/>
          <p:cNvSpPr/>
          <p:nvPr/>
        </p:nvSpPr>
        <p:spPr>
          <a:xfrm>
            <a:off x="7178040" y="1737360"/>
            <a:ext cx="4465015" cy="4526280"/>
          </a:xfrm>
          <a:prstGeom prst="roundRect">
            <a:avLst>
              <a:gd name="adj" fmla="val 2867"/>
            </a:avLst>
          </a:prstGeom>
          <a:solidFill>
            <a:schemeClr val="tx2"/>
          </a:solidFill>
          <a:ln/>
        </p:spPr>
      </p:sp>
      <p:sp>
        <p:nvSpPr>
          <p:cNvPr id="29" name="Improvements circle"/>
          <p:cNvSpPr/>
          <p:nvPr/>
        </p:nvSpPr>
        <p:spPr>
          <a:xfrm>
            <a:off x="7360920" y="1874520"/>
            <a:ext cx="548640" cy="548640"/>
          </a:xfrm>
          <a:prstGeom prst="ellipse">
            <a:avLst/>
          </a:prstGeom>
          <a:solidFill>
            <a:schemeClr val="accent4"/>
          </a:solidFill>
          <a:ln/>
        </p:spPr>
      </p:sp>
      <p:pic>
        <p:nvPicPr>
          <p:cNvPr id="30" name="Improvements icon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98080" y="2011680"/>
            <a:ext cx="274320" cy="274320"/>
          </a:xfrm>
          <a:prstGeom prst="rect">
            <a:avLst/>
          </a:prstGeom>
        </p:spPr>
      </p:pic>
      <p:sp>
        <p:nvSpPr>
          <p:cNvPr id="31" name="Text 26"/>
          <p:cNvSpPr txBox="1"/>
          <p:nvPr/>
        </p:nvSpPr>
        <p:spPr>
          <a:xfrm>
            <a:off x="8046720" y="192024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pc="200" kern="0" dirty="0">
                <a:solidFill>
                  <a:schemeClr val="accent4"/>
                </a:solidFill>
              </a:rPr>
              <a:t>IMPROVEMENTS</a:t>
            </a:r>
            <a:endParaRPr lang="en-US" sz="1500" dirty="0"/>
          </a:p>
        </p:txBody>
      </p:sp>
      <p:sp>
        <p:nvSpPr>
          <p:cNvPr id="32" name="Text 27"/>
          <p:cNvSpPr txBox="1"/>
          <p:nvPr/>
        </p:nvSpPr>
        <p:spPr>
          <a:xfrm>
            <a:off x="7406640" y="2651760"/>
            <a:ext cx="384048" cy="384048"/>
          </a:xfrm>
          <a:prstGeom prst="ellipse">
            <a:avLst/>
          </a:prstGeom>
          <a:solidFill>
            <a:schemeClr val="accent4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1</a:t>
            </a:r>
            <a:endParaRPr lang="en-US" sz="1400" dirty="0"/>
          </a:p>
        </p:txBody>
      </p:sp>
      <p:sp>
        <p:nvSpPr>
          <p:cNvPr id="33" name="Improvement 1"/>
          <p:cNvSpPr txBox="1"/>
          <p:nvPr/>
        </p:nvSpPr>
        <p:spPr>
          <a:xfrm>
            <a:off x="7955280" y="2606040"/>
            <a:ext cx="3504895" cy="811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Use a strobe or take a photo with a ruler in frame</a:t>
            </a:r>
            <a:endParaRPr lang="en-US" sz="1500" dirty="0"/>
          </a:p>
        </p:txBody>
      </p:sp>
      <p:sp>
        <p:nvSpPr>
          <p:cNvPr id="34" name="Text 29"/>
          <p:cNvSpPr txBox="1"/>
          <p:nvPr/>
        </p:nvSpPr>
        <p:spPr>
          <a:xfrm>
            <a:off x="7406640" y="3554730"/>
            <a:ext cx="384048" cy="384048"/>
          </a:xfrm>
          <a:prstGeom prst="ellipse">
            <a:avLst/>
          </a:prstGeom>
          <a:solidFill>
            <a:schemeClr val="accent4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2</a:t>
            </a:r>
            <a:endParaRPr lang="en-US" sz="1400" dirty="0"/>
          </a:p>
        </p:txBody>
      </p:sp>
      <p:sp>
        <p:nvSpPr>
          <p:cNvPr id="35" name="Improvement 2"/>
          <p:cNvSpPr txBox="1"/>
          <p:nvPr/>
        </p:nvSpPr>
        <p:spPr>
          <a:xfrm>
            <a:off x="7955280" y="3509010"/>
            <a:ext cx="3504895" cy="811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Measure across more waves</a:t>
            </a:r>
            <a:endParaRPr lang="en-US" sz="1500" dirty="0"/>
          </a:p>
        </p:txBody>
      </p:sp>
      <p:sp>
        <p:nvSpPr>
          <p:cNvPr id="36" name="Text 31"/>
          <p:cNvSpPr txBox="1"/>
          <p:nvPr/>
        </p:nvSpPr>
        <p:spPr>
          <a:xfrm>
            <a:off x="7406640" y="4457700"/>
            <a:ext cx="384048" cy="384048"/>
          </a:xfrm>
          <a:prstGeom prst="ellipse">
            <a:avLst/>
          </a:prstGeom>
          <a:solidFill>
            <a:schemeClr val="accent4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3</a:t>
            </a:r>
            <a:endParaRPr lang="en-US" sz="1400" dirty="0"/>
          </a:p>
        </p:txBody>
      </p:sp>
      <p:sp>
        <p:nvSpPr>
          <p:cNvPr id="37" name="Improvement 3"/>
          <p:cNvSpPr txBox="1"/>
          <p:nvPr/>
        </p:nvSpPr>
        <p:spPr>
          <a:xfrm>
            <a:off x="7955280" y="4411980"/>
            <a:ext cx="3504895" cy="811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Mark the nodes on the string with tape</a:t>
            </a:r>
            <a:endParaRPr lang="en-US" sz="1500" dirty="0"/>
          </a:p>
        </p:txBody>
      </p:sp>
      <p:sp>
        <p:nvSpPr>
          <p:cNvPr id="38" name="Text 33"/>
          <p:cNvSpPr txBox="1"/>
          <p:nvPr/>
        </p:nvSpPr>
        <p:spPr>
          <a:xfrm>
            <a:off x="7406640" y="5360670"/>
            <a:ext cx="384048" cy="384048"/>
          </a:xfrm>
          <a:prstGeom prst="ellipse">
            <a:avLst/>
          </a:prstGeom>
          <a:solidFill>
            <a:schemeClr val="accent4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4</a:t>
            </a:r>
            <a:endParaRPr lang="en-US" sz="1400" dirty="0"/>
          </a:p>
        </p:txBody>
      </p:sp>
      <p:sp>
        <p:nvSpPr>
          <p:cNvPr id="39" name="Improvement 4"/>
          <p:cNvSpPr txBox="1"/>
          <p:nvPr/>
        </p:nvSpPr>
        <p:spPr>
          <a:xfrm>
            <a:off x="7955280" y="5314950"/>
            <a:ext cx="3504895" cy="811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Use the signal generator's frequency readout</a:t>
            </a:r>
            <a:endParaRPr lang="en-US" sz="1500" dirty="0"/>
          </a:p>
        </p:txBody>
      </p:sp>
      <p:sp>
        <p:nvSpPr>
          <p:cNvPr id="40" name="Button: NEXT: RP9 LIGHT  →"/>
          <p:cNvSpPr txBox="1"/>
          <p:nvPr/>
        </p:nvSpPr>
        <p:spPr>
          <a:xfrm>
            <a:off x="7772400" y="6382512"/>
            <a:ext cx="2926080" cy="329184"/>
          </a:xfrm>
          <a:prstGeom prst="roundRect">
            <a:avLst>
              <a:gd name="adj" fmla="val 33333"/>
            </a:avLst>
          </a:prstGeom>
          <a:solidFill>
            <a:schemeClr val="accent6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chemeClr val="tx1"/>
                </a:solidFill>
              </a:rPr>
              <a:t>NEXT: RP9 LIGHT  →</a:t>
            </a:r>
            <a:endParaRPr lang="en-US" sz="1000" dirty="0"/>
          </a:p>
        </p:txBody>
      </p:sp>
      <p:sp>
        <p:nvSpPr>
          <p:cNvPr id="41" name="Link: NEXT: RP9 LIGHT  →">
            <a:hlinkClick r:id="rId9" tooltip="NEXT: RP9 LIGHT  →" action="ppaction://hlinksldjump"/>
          </p:cNvPr>
          <p:cNvSpPr/>
          <p:nvPr/>
        </p:nvSpPr>
        <p:spPr>
          <a:xfrm>
            <a:off x="7772400" y="6382512"/>
            <a:ext cx="2926080" cy="329184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4465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B4BED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35</a:t>
            </a:fld>
            <a:endParaRPr lang="en-US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868680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accent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 ·  Light: </a:t>
            </a:r>
            <a:pPr algn="l" indent="0" marL="0">
              <a:buNone/>
            </a:pPr>
            <a:r>
              <a:rPr lang="en-US" sz="28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</a:t>
            </a:r>
            <a:endParaRPr lang="en-US" sz="2800" dirty="0"/>
          </a:p>
        </p:txBody>
      </p:sp>
      <p:sp>
        <p:nvSpPr>
          <p:cNvPr id="3" name="Label: PHYSICS RP9"/>
          <p:cNvSpPr txBox="1"/>
          <p:nvPr/>
        </p:nvSpPr>
        <p:spPr>
          <a:xfrm>
            <a:off x="548640" y="384048"/>
            <a:ext cx="1737360" cy="347472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PHYSICS RP9</a:t>
            </a:r>
            <a:endParaRPr lang="en-US" sz="1100" dirty="0"/>
          </a:p>
        </p:txBody>
      </p:sp>
      <p:sp>
        <p:nvSpPr>
          <p:cNvPr id="4" name="Label: PHYSICS ONLY"/>
          <p:cNvSpPr txBox="1"/>
          <p:nvPr/>
        </p:nvSpPr>
        <p:spPr>
          <a:xfrm>
            <a:off x="2377440" y="384048"/>
            <a:ext cx="1737360" cy="347472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PHYSICS ONLY</a:t>
            </a:r>
            <a:endParaRPr lang="en-US" sz="1100" dirty="0"/>
          </a:p>
        </p:txBody>
      </p:sp>
      <p:sp>
        <p:nvSpPr>
          <p:cNvPr id="5" name="Label: PAPER 2"/>
          <p:cNvSpPr txBox="1"/>
          <p:nvPr/>
        </p:nvSpPr>
        <p:spPr>
          <a:xfrm>
            <a:off x="4206240" y="384048"/>
            <a:ext cx="1097280" cy="347472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2"/>
                </a:solidFill>
              </a:rPr>
              <a:t>PAPER 2</a:t>
            </a:r>
            <a:endParaRPr lang="en-US" sz="1100" dirty="0"/>
          </a:p>
        </p:txBody>
      </p:sp>
      <p:sp>
        <p:nvSpPr>
          <p:cNvPr id="6" name="Button: ☰  ALL PRACTICALS"/>
          <p:cNvSpPr txBox="1"/>
          <p:nvPr/>
        </p:nvSpPr>
        <p:spPr>
          <a:xfrm>
            <a:off x="9601200" y="384048"/>
            <a:ext cx="2039112" cy="411480"/>
          </a:xfrm>
          <a:prstGeom prst="roundRect">
            <a:avLst>
              <a:gd name="adj" fmla="val 26667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☰  ALL PRACTICALS</a:t>
            </a:r>
            <a:endParaRPr lang="en-US" sz="1200" dirty="0"/>
          </a:p>
        </p:txBody>
      </p:sp>
      <p:sp>
        <p:nvSpPr>
          <p:cNvPr id="7" name="Link: ☰  ALL PRACTICALS">
            <a:hlinkClick r:id="rId1" tooltip="☰  ALL PRACTICALS" action="ppaction://hlinksldjump"/>
          </p:cNvPr>
          <p:cNvSpPr/>
          <p:nvPr/>
        </p:nvSpPr>
        <p:spPr>
          <a:xfrm>
            <a:off x="9601200" y="384048"/>
            <a:ext cx="2039112" cy="41148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8" name="Tab 1  METHOD"/>
          <p:cNvSpPr txBox="1"/>
          <p:nvPr/>
        </p:nvSpPr>
        <p:spPr>
          <a:xfrm>
            <a:off x="548640" y="6400800"/>
            <a:ext cx="1664208" cy="292608"/>
          </a:xfrm>
          <a:prstGeom prst="roundRect">
            <a:avLst>
              <a:gd name="adj" fmla="val 50000"/>
            </a:avLst>
          </a:prstGeom>
          <a:solidFill>
            <a:srgbClr val="A78BFA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D1321"/>
                </a:solidFill>
              </a:rPr>
              <a:t>1  METHOD</a:t>
            </a:r>
            <a:endParaRPr lang="en-US" sz="1000" dirty="0"/>
          </a:p>
        </p:txBody>
      </p:sp>
      <p:sp>
        <p:nvSpPr>
          <p:cNvPr id="9" name="Link: 1  METHOD">
            <a:hlinkClick r:id="rId2" tooltip="1  METHOD" action="ppaction://hlinksldjump"/>
          </p:cNvPr>
          <p:cNvSpPr/>
          <p:nvPr/>
        </p:nvSpPr>
        <p:spPr>
          <a:xfrm>
            <a:off x="548640" y="6400800"/>
            <a:ext cx="166420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0" name="Tab 2  RESULTS"/>
          <p:cNvSpPr txBox="1"/>
          <p:nvPr/>
        </p:nvSpPr>
        <p:spPr>
          <a:xfrm>
            <a:off x="2331720" y="6400800"/>
            <a:ext cx="1664208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2  RESULTS</a:t>
            </a:r>
            <a:endParaRPr lang="en-US" sz="1000" dirty="0"/>
          </a:p>
        </p:txBody>
      </p:sp>
      <p:sp>
        <p:nvSpPr>
          <p:cNvPr id="11" name="Link: 2  RESULTS">
            <a:hlinkClick r:id="rId3" tooltip="2  RESULTS" action="ppaction://hlinksldjump"/>
          </p:cNvPr>
          <p:cNvSpPr/>
          <p:nvPr/>
        </p:nvSpPr>
        <p:spPr>
          <a:xfrm>
            <a:off x="2331720" y="6400800"/>
            <a:ext cx="166420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2" name="Tab 3  WORKING SCI."/>
          <p:cNvSpPr txBox="1"/>
          <p:nvPr/>
        </p:nvSpPr>
        <p:spPr>
          <a:xfrm>
            <a:off x="4114800" y="6400800"/>
            <a:ext cx="1664208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3  WORKING SCI.</a:t>
            </a:r>
            <a:endParaRPr lang="en-US" sz="1000" dirty="0"/>
          </a:p>
        </p:txBody>
      </p:sp>
      <p:sp>
        <p:nvSpPr>
          <p:cNvPr id="13" name="Link: 3  WORKING SCI.">
            <a:hlinkClick r:id="rId4" tooltip="3  WORKING SCI." action="ppaction://hlinksldjump"/>
          </p:cNvPr>
          <p:cNvSpPr/>
          <p:nvPr/>
        </p:nvSpPr>
        <p:spPr>
          <a:xfrm>
            <a:off x="4114800" y="6400800"/>
            <a:ext cx="166420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4" name="Tab 4  CONCLUSION"/>
          <p:cNvSpPr txBox="1"/>
          <p:nvPr/>
        </p:nvSpPr>
        <p:spPr>
          <a:xfrm>
            <a:off x="5897880" y="6400800"/>
            <a:ext cx="1664208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4  CONCLUSION</a:t>
            </a:r>
            <a:endParaRPr lang="en-US" sz="1000" dirty="0"/>
          </a:p>
        </p:txBody>
      </p:sp>
      <p:sp>
        <p:nvSpPr>
          <p:cNvPr id="15" name="Link: 4  CONCLUSION">
            <a:hlinkClick r:id="rId5" tooltip="4  CONCLUSION" action="ppaction://hlinksldjump"/>
          </p:cNvPr>
          <p:cNvSpPr/>
          <p:nvPr/>
        </p:nvSpPr>
        <p:spPr>
          <a:xfrm>
            <a:off x="5897880" y="6400800"/>
            <a:ext cx="166420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6" name="Step 1"/>
          <p:cNvSpPr/>
          <p:nvPr/>
        </p:nvSpPr>
        <p:spPr>
          <a:xfrm>
            <a:off x="548640" y="1737360"/>
            <a:ext cx="7223760" cy="678180"/>
          </a:xfrm>
          <a:prstGeom prst="roundRect">
            <a:avLst>
              <a:gd name="adj" fmla="val 18876"/>
            </a:avLst>
          </a:prstGeom>
          <a:solidFill>
            <a:schemeClr val="tx2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685800" y="1875282"/>
            <a:ext cx="402336" cy="402336"/>
          </a:xfrm>
          <a:prstGeom prst="ellipse">
            <a:avLst/>
          </a:prstGeom>
          <a:solidFill>
            <a:schemeClr val="accent6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1</a:t>
            </a:r>
            <a:endParaRPr lang="en-US" sz="1500" dirty="0"/>
          </a:p>
        </p:txBody>
      </p:sp>
      <p:sp>
        <p:nvSpPr>
          <p:cNvPr id="18" name="Step text 1"/>
          <p:cNvSpPr txBox="1"/>
          <p:nvPr/>
        </p:nvSpPr>
        <p:spPr>
          <a:xfrm>
            <a:off x="1234440" y="1737360"/>
            <a:ext cx="6400800" cy="678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Put the glass block on paper and draw around it. Draw a NORMAL (at 90°) to the surface.</a:t>
            </a:r>
            <a:endParaRPr lang="en-US" sz="1500" dirty="0"/>
          </a:p>
        </p:txBody>
      </p:sp>
      <p:sp>
        <p:nvSpPr>
          <p:cNvPr id="19" name="Step 2"/>
          <p:cNvSpPr/>
          <p:nvPr/>
        </p:nvSpPr>
        <p:spPr>
          <a:xfrm>
            <a:off x="548640" y="2506980"/>
            <a:ext cx="7223760" cy="678180"/>
          </a:xfrm>
          <a:prstGeom prst="roundRect">
            <a:avLst>
              <a:gd name="adj" fmla="val 18876"/>
            </a:avLst>
          </a:prstGeom>
          <a:solidFill>
            <a:schemeClr val="tx2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685800" y="2644902"/>
            <a:ext cx="402336" cy="402336"/>
          </a:xfrm>
          <a:prstGeom prst="ellipse">
            <a:avLst/>
          </a:prstGeom>
          <a:solidFill>
            <a:schemeClr val="accent6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2</a:t>
            </a:r>
            <a:endParaRPr lang="en-US" sz="1500" dirty="0"/>
          </a:p>
        </p:txBody>
      </p:sp>
      <p:sp>
        <p:nvSpPr>
          <p:cNvPr id="21" name="Step text 2"/>
          <p:cNvSpPr txBox="1"/>
          <p:nvPr/>
        </p:nvSpPr>
        <p:spPr>
          <a:xfrm>
            <a:off x="1234440" y="2506980"/>
            <a:ext cx="6400800" cy="678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Shine a narrow ray at the block where the normal meets it.</a:t>
            </a:r>
            <a:endParaRPr lang="en-US" sz="1500" dirty="0"/>
          </a:p>
        </p:txBody>
      </p:sp>
      <p:sp>
        <p:nvSpPr>
          <p:cNvPr id="22" name="Step 3"/>
          <p:cNvSpPr/>
          <p:nvPr/>
        </p:nvSpPr>
        <p:spPr>
          <a:xfrm>
            <a:off x="548640" y="3276600"/>
            <a:ext cx="7223760" cy="678180"/>
          </a:xfrm>
          <a:prstGeom prst="roundRect">
            <a:avLst>
              <a:gd name="adj" fmla="val 18876"/>
            </a:avLst>
          </a:prstGeom>
          <a:solidFill>
            <a:schemeClr val="tx2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685800" y="3414522"/>
            <a:ext cx="402336" cy="402336"/>
          </a:xfrm>
          <a:prstGeom prst="ellipse">
            <a:avLst/>
          </a:prstGeom>
          <a:solidFill>
            <a:schemeClr val="accent6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3</a:t>
            </a:r>
            <a:endParaRPr lang="en-US" sz="1500" dirty="0"/>
          </a:p>
        </p:txBody>
      </p:sp>
      <p:sp>
        <p:nvSpPr>
          <p:cNvPr id="24" name="Step text 3"/>
          <p:cNvSpPr txBox="1"/>
          <p:nvPr/>
        </p:nvSpPr>
        <p:spPr>
          <a:xfrm>
            <a:off x="1234440" y="3276600"/>
            <a:ext cx="6400800" cy="678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Mark the ray going in and coming out with small crosses. Remove the block and join the crosses.</a:t>
            </a:r>
            <a:endParaRPr lang="en-US" sz="1500" dirty="0"/>
          </a:p>
        </p:txBody>
      </p:sp>
      <p:sp>
        <p:nvSpPr>
          <p:cNvPr id="25" name="Step 4"/>
          <p:cNvSpPr/>
          <p:nvPr/>
        </p:nvSpPr>
        <p:spPr>
          <a:xfrm>
            <a:off x="548640" y="4046220"/>
            <a:ext cx="7223760" cy="678180"/>
          </a:xfrm>
          <a:prstGeom prst="roundRect">
            <a:avLst>
              <a:gd name="adj" fmla="val 18876"/>
            </a:avLst>
          </a:prstGeom>
          <a:solidFill>
            <a:schemeClr val="tx2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685800" y="4184142"/>
            <a:ext cx="402336" cy="402336"/>
          </a:xfrm>
          <a:prstGeom prst="ellipse">
            <a:avLst/>
          </a:prstGeom>
          <a:solidFill>
            <a:schemeClr val="accent6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4</a:t>
            </a:r>
            <a:endParaRPr lang="en-US" sz="1500" dirty="0"/>
          </a:p>
        </p:txBody>
      </p:sp>
      <p:sp>
        <p:nvSpPr>
          <p:cNvPr id="27" name="Step text 4"/>
          <p:cNvSpPr txBox="1"/>
          <p:nvPr/>
        </p:nvSpPr>
        <p:spPr>
          <a:xfrm>
            <a:off x="1234440" y="4046220"/>
            <a:ext cx="6400800" cy="678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Measure the angle of incidence and the angle of refraction FROM THE NORMAL with a protractor.</a:t>
            </a:r>
            <a:endParaRPr lang="en-US" sz="1500" dirty="0"/>
          </a:p>
        </p:txBody>
      </p:sp>
      <p:sp>
        <p:nvSpPr>
          <p:cNvPr id="28" name="Step 5"/>
          <p:cNvSpPr/>
          <p:nvPr/>
        </p:nvSpPr>
        <p:spPr>
          <a:xfrm>
            <a:off x="548640" y="4815840"/>
            <a:ext cx="7223760" cy="678180"/>
          </a:xfrm>
          <a:prstGeom prst="roundRect">
            <a:avLst>
              <a:gd name="adj" fmla="val 18876"/>
            </a:avLst>
          </a:prstGeom>
          <a:solidFill>
            <a:schemeClr val="tx2"/>
          </a:solidFill>
          <a:ln/>
        </p:spPr>
      </p:sp>
      <p:sp>
        <p:nvSpPr>
          <p:cNvPr id="29" name="Text 27"/>
          <p:cNvSpPr txBox="1"/>
          <p:nvPr/>
        </p:nvSpPr>
        <p:spPr>
          <a:xfrm>
            <a:off x="685800" y="4953762"/>
            <a:ext cx="402336" cy="402336"/>
          </a:xfrm>
          <a:prstGeom prst="ellipse">
            <a:avLst/>
          </a:prstGeom>
          <a:solidFill>
            <a:schemeClr val="accent6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5</a:t>
            </a:r>
            <a:endParaRPr lang="en-US" sz="1500" dirty="0"/>
          </a:p>
        </p:txBody>
      </p:sp>
      <p:sp>
        <p:nvSpPr>
          <p:cNvPr id="30" name="Step text 5"/>
          <p:cNvSpPr txBox="1"/>
          <p:nvPr/>
        </p:nvSpPr>
        <p:spPr>
          <a:xfrm>
            <a:off x="1234440" y="4815840"/>
            <a:ext cx="6400800" cy="678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Repeat for angles of 10° to 60°, 3 times each. Repeat with a plane mirror for reflection.</a:t>
            </a:r>
            <a:endParaRPr lang="en-US" sz="1500" dirty="0"/>
          </a:p>
        </p:txBody>
      </p:sp>
      <p:sp>
        <p:nvSpPr>
          <p:cNvPr id="31" name="Step 6"/>
          <p:cNvSpPr/>
          <p:nvPr/>
        </p:nvSpPr>
        <p:spPr>
          <a:xfrm>
            <a:off x="548640" y="5585460"/>
            <a:ext cx="7223760" cy="678180"/>
          </a:xfrm>
          <a:prstGeom prst="roundRect">
            <a:avLst>
              <a:gd name="adj" fmla="val 18876"/>
            </a:avLst>
          </a:prstGeom>
          <a:solidFill>
            <a:schemeClr val="tx2"/>
          </a:solidFill>
          <a:ln/>
        </p:spPr>
      </p:sp>
      <p:sp>
        <p:nvSpPr>
          <p:cNvPr id="32" name="Text 30"/>
          <p:cNvSpPr txBox="1"/>
          <p:nvPr/>
        </p:nvSpPr>
        <p:spPr>
          <a:xfrm>
            <a:off x="685800" y="5723382"/>
            <a:ext cx="402336" cy="402336"/>
          </a:xfrm>
          <a:prstGeom prst="ellipse">
            <a:avLst/>
          </a:prstGeom>
          <a:solidFill>
            <a:schemeClr val="accent6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6</a:t>
            </a:r>
            <a:endParaRPr lang="en-US" sz="1500" dirty="0"/>
          </a:p>
        </p:txBody>
      </p:sp>
      <p:sp>
        <p:nvSpPr>
          <p:cNvPr id="33" name="Step text 6"/>
          <p:cNvSpPr txBox="1"/>
          <p:nvPr/>
        </p:nvSpPr>
        <p:spPr>
          <a:xfrm>
            <a:off x="1234440" y="5585460"/>
            <a:ext cx="6400800" cy="678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Plot the angles of reflection and refraction against the angle of incidence.</a:t>
            </a:r>
            <a:endParaRPr lang="en-US" sz="1500" dirty="0"/>
          </a:p>
        </p:txBody>
      </p:sp>
      <p:sp>
        <p:nvSpPr>
          <p:cNvPr id="34" name="Aim card"/>
          <p:cNvSpPr/>
          <p:nvPr/>
        </p:nvSpPr>
        <p:spPr>
          <a:xfrm>
            <a:off x="8001000" y="1737360"/>
            <a:ext cx="3642055" cy="1188720"/>
          </a:xfrm>
          <a:prstGeom prst="roundRect">
            <a:avLst>
              <a:gd name="adj" fmla="val 10769"/>
            </a:avLst>
          </a:prstGeom>
          <a:solidFill>
            <a:schemeClr val="tx2"/>
          </a:solidFill>
          <a:ln/>
        </p:spPr>
      </p:sp>
      <p:sp>
        <p:nvSpPr>
          <p:cNvPr id="35" name="Text 33"/>
          <p:cNvSpPr txBox="1"/>
          <p:nvPr/>
        </p:nvSpPr>
        <p:spPr>
          <a:xfrm>
            <a:off x="8202168" y="182880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chemeClr val="accent6"/>
                </a:solidFill>
              </a:rPr>
              <a:t>AIM</a:t>
            </a:r>
            <a:endParaRPr lang="en-US" sz="1100" dirty="0"/>
          </a:p>
        </p:txBody>
      </p:sp>
      <p:sp>
        <p:nvSpPr>
          <p:cNvPr id="36" name="Text 34"/>
          <p:cNvSpPr txBox="1"/>
          <p:nvPr/>
        </p:nvSpPr>
        <p:spPr>
          <a:xfrm>
            <a:off x="8202168" y="2084832"/>
            <a:ext cx="327629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bg1"/>
                </a:solidFill>
              </a:rPr>
              <a:t>Investigate how light is reflected by a mirror and refracted by a glass block.</a:t>
            </a:r>
            <a:endParaRPr lang="en-US" sz="1300" dirty="0"/>
          </a:p>
        </p:txBody>
      </p:sp>
      <p:sp>
        <p:nvSpPr>
          <p:cNvPr id="37" name="Equipment card"/>
          <p:cNvSpPr/>
          <p:nvPr/>
        </p:nvSpPr>
        <p:spPr>
          <a:xfrm>
            <a:off x="8001000" y="3035808"/>
            <a:ext cx="3642055" cy="2057400"/>
          </a:xfrm>
          <a:prstGeom prst="roundRect">
            <a:avLst>
              <a:gd name="adj" fmla="val 6222"/>
            </a:avLst>
          </a:prstGeom>
          <a:solidFill>
            <a:schemeClr val="tx2"/>
          </a:solidFill>
          <a:ln/>
        </p:spPr>
      </p:sp>
      <p:sp>
        <p:nvSpPr>
          <p:cNvPr id="38" name="Text 36"/>
          <p:cNvSpPr txBox="1"/>
          <p:nvPr/>
        </p:nvSpPr>
        <p:spPr>
          <a:xfrm>
            <a:off x="8202168" y="3127248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chemeClr val="accent6"/>
                </a:solidFill>
              </a:rPr>
              <a:t>EQUIPMENT</a:t>
            </a:r>
            <a:endParaRPr lang="en-US" sz="1100" dirty="0"/>
          </a:p>
        </p:txBody>
      </p:sp>
      <p:sp>
        <p:nvSpPr>
          <p:cNvPr id="39" name="Text 37"/>
          <p:cNvSpPr txBox="1"/>
          <p:nvPr/>
        </p:nvSpPr>
        <p:spPr>
          <a:xfrm>
            <a:off x="8202168" y="3401568"/>
            <a:ext cx="3322015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200"/>
              </a:spcAft>
              <a:buSzPct val="100000"/>
              <a:buChar char="•"/>
            </a:pPr>
            <a:r>
              <a:rPr lang="en-US" sz="1300" dirty="0">
                <a:solidFill>
                  <a:schemeClr val="bg1"/>
                </a:solidFill>
              </a:rPr>
              <a:t>Ray box with a single slit</a:t>
            </a:r>
            <a:endParaRPr lang="en-US" sz="1300" dirty="0"/>
          </a:p>
          <a:p>
            <a:pPr marL="152400" indent="-152400">
              <a:spcAft>
                <a:spcPts val="200"/>
              </a:spcAft>
              <a:buSzPct val="100000"/>
              <a:buChar char="•"/>
            </a:pPr>
            <a:r>
              <a:rPr lang="en-US" sz="1300" dirty="0">
                <a:solidFill>
                  <a:schemeClr val="bg1"/>
                </a:solidFill>
              </a:rPr>
              <a:t>Glass block and plane mirror</a:t>
            </a:r>
            <a:endParaRPr lang="en-US" sz="1300" dirty="0"/>
          </a:p>
          <a:p>
            <a:pPr marL="152400" indent="-152400">
              <a:spcAft>
                <a:spcPts val="200"/>
              </a:spcAft>
              <a:buSzPct val="100000"/>
              <a:buChar char="•"/>
            </a:pPr>
            <a:r>
              <a:rPr lang="en-US" sz="1300" dirty="0">
                <a:solidFill>
                  <a:schemeClr val="bg1"/>
                </a:solidFill>
              </a:rPr>
              <a:t>Protractor</a:t>
            </a:r>
            <a:endParaRPr lang="en-US" sz="1300" dirty="0"/>
          </a:p>
          <a:p>
            <a:pPr marL="152400" indent="-152400">
              <a:spcAft>
                <a:spcPts val="200"/>
              </a:spcAft>
              <a:buSzPct val="100000"/>
              <a:buChar char="•"/>
            </a:pPr>
            <a:r>
              <a:rPr lang="en-US" sz="1300" dirty="0">
                <a:solidFill>
                  <a:schemeClr val="bg1"/>
                </a:solidFill>
              </a:rPr>
              <a:t>Ruler and sharp pencil</a:t>
            </a:r>
            <a:endParaRPr lang="en-US" sz="1300" dirty="0"/>
          </a:p>
          <a:p>
            <a:pPr marL="152400" indent="-152400">
              <a:spcAft>
                <a:spcPts val="200"/>
              </a:spcAft>
              <a:buSzPct val="100000"/>
              <a:buChar char="•"/>
            </a:pPr>
            <a:r>
              <a:rPr lang="en-US" sz="1300" dirty="0">
                <a:solidFill>
                  <a:schemeClr val="bg1"/>
                </a:solidFill>
              </a:rPr>
              <a:t>Plain paper</a:t>
            </a:r>
            <a:endParaRPr lang="en-US" sz="1300" dirty="0"/>
          </a:p>
          <a:p>
            <a:pPr marL="152400" indent="-152400">
              <a:spcAft>
                <a:spcPts val="200"/>
              </a:spcAft>
              <a:buSzPct val="100000"/>
              <a:buChar char="•"/>
            </a:pPr>
            <a:r>
              <a:rPr lang="en-US" sz="1300" dirty="0">
                <a:solidFill>
                  <a:schemeClr val="bg1"/>
                </a:solidFill>
              </a:rPr>
              <a:t>Power pack (for the ray box)</a:t>
            </a:r>
            <a:endParaRPr lang="en-US" sz="1300" dirty="0"/>
          </a:p>
        </p:txBody>
      </p:sp>
      <p:sp>
        <p:nvSpPr>
          <p:cNvPr id="40" name="Key equation card"/>
          <p:cNvSpPr/>
          <p:nvPr/>
        </p:nvSpPr>
        <p:spPr>
          <a:xfrm>
            <a:off x="8001000" y="5202936"/>
            <a:ext cx="3642055" cy="1060704"/>
          </a:xfrm>
          <a:prstGeom prst="roundRect">
            <a:avLst>
              <a:gd name="adj" fmla="val 12069"/>
            </a:avLst>
          </a:prstGeom>
          <a:solidFill>
            <a:schemeClr val="accent6"/>
          </a:solidFill>
          <a:ln/>
        </p:spPr>
      </p:sp>
      <p:sp>
        <p:nvSpPr>
          <p:cNvPr id="41" name="Text 39"/>
          <p:cNvSpPr txBox="1"/>
          <p:nvPr/>
        </p:nvSpPr>
        <p:spPr>
          <a:xfrm>
            <a:off x="8202168" y="5276088"/>
            <a:ext cx="1828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chemeClr val="tx1"/>
                </a:solidFill>
              </a:rPr>
              <a:t>KEY IDEA</a:t>
            </a:r>
            <a:endParaRPr lang="en-US" sz="1000" dirty="0"/>
          </a:p>
        </p:txBody>
      </p:sp>
      <p:sp>
        <p:nvSpPr>
          <p:cNvPr id="42" name="Text 40"/>
          <p:cNvSpPr txBox="1"/>
          <p:nvPr/>
        </p:nvSpPr>
        <p:spPr>
          <a:xfrm>
            <a:off x="8202168" y="5513832"/>
            <a:ext cx="3276295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Angle of reflection = angle of incidence</a:t>
            </a:r>
            <a:endParaRPr lang="en-US" sz="1500" dirty="0"/>
          </a:p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Refraction: light bends at the boundary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4465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B4BED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36</a:t>
            </a:fld>
            <a:endParaRPr lang="en-US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868680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accent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 ·  Light: </a:t>
            </a:r>
            <a:pPr algn="l" indent="0" marL="0">
              <a:buNone/>
            </a:pPr>
            <a:r>
              <a:rPr lang="en-US" sz="28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Sample results</a:t>
            </a:r>
            <a:endParaRPr lang="en-US" sz="2800" dirty="0"/>
          </a:p>
        </p:txBody>
      </p:sp>
      <p:sp>
        <p:nvSpPr>
          <p:cNvPr id="3" name="Label: PHYSICS RP9"/>
          <p:cNvSpPr txBox="1"/>
          <p:nvPr/>
        </p:nvSpPr>
        <p:spPr>
          <a:xfrm>
            <a:off x="548640" y="384048"/>
            <a:ext cx="1737360" cy="347472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PHYSICS RP9</a:t>
            </a:r>
            <a:endParaRPr lang="en-US" sz="1100" dirty="0"/>
          </a:p>
        </p:txBody>
      </p:sp>
      <p:sp>
        <p:nvSpPr>
          <p:cNvPr id="4" name="Label: PHYSICS ONLY"/>
          <p:cNvSpPr txBox="1"/>
          <p:nvPr/>
        </p:nvSpPr>
        <p:spPr>
          <a:xfrm>
            <a:off x="2377440" y="384048"/>
            <a:ext cx="1737360" cy="347472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PHYSICS ONLY</a:t>
            </a:r>
            <a:endParaRPr lang="en-US" sz="1100" dirty="0"/>
          </a:p>
        </p:txBody>
      </p:sp>
      <p:sp>
        <p:nvSpPr>
          <p:cNvPr id="5" name="Label: PAPER 2"/>
          <p:cNvSpPr txBox="1"/>
          <p:nvPr/>
        </p:nvSpPr>
        <p:spPr>
          <a:xfrm>
            <a:off x="4206240" y="384048"/>
            <a:ext cx="1097280" cy="347472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2"/>
                </a:solidFill>
              </a:rPr>
              <a:t>PAPER 2</a:t>
            </a:r>
            <a:endParaRPr lang="en-US" sz="1100" dirty="0"/>
          </a:p>
        </p:txBody>
      </p:sp>
      <p:sp>
        <p:nvSpPr>
          <p:cNvPr id="6" name="Button: ☰  ALL PRACTICALS"/>
          <p:cNvSpPr txBox="1"/>
          <p:nvPr/>
        </p:nvSpPr>
        <p:spPr>
          <a:xfrm>
            <a:off x="9601200" y="384048"/>
            <a:ext cx="2039112" cy="411480"/>
          </a:xfrm>
          <a:prstGeom prst="roundRect">
            <a:avLst>
              <a:gd name="adj" fmla="val 26667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☰  ALL PRACTICALS</a:t>
            </a:r>
            <a:endParaRPr lang="en-US" sz="1200" dirty="0"/>
          </a:p>
        </p:txBody>
      </p:sp>
      <p:sp>
        <p:nvSpPr>
          <p:cNvPr id="7" name="Link: ☰  ALL PRACTICALS">
            <a:hlinkClick r:id="rId1" tooltip="☰  ALL PRACTICALS" action="ppaction://hlinksldjump"/>
          </p:cNvPr>
          <p:cNvSpPr/>
          <p:nvPr/>
        </p:nvSpPr>
        <p:spPr>
          <a:xfrm>
            <a:off x="9601200" y="384048"/>
            <a:ext cx="2039112" cy="41148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8" name="Tab 1  METHOD"/>
          <p:cNvSpPr txBox="1"/>
          <p:nvPr/>
        </p:nvSpPr>
        <p:spPr>
          <a:xfrm>
            <a:off x="548640" y="6400800"/>
            <a:ext cx="1664208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1  METHOD</a:t>
            </a:r>
            <a:endParaRPr lang="en-US" sz="1000" dirty="0"/>
          </a:p>
        </p:txBody>
      </p:sp>
      <p:sp>
        <p:nvSpPr>
          <p:cNvPr id="9" name="Link: 1  METHOD">
            <a:hlinkClick r:id="rId2" tooltip="1  METHOD" action="ppaction://hlinksldjump"/>
          </p:cNvPr>
          <p:cNvSpPr/>
          <p:nvPr/>
        </p:nvSpPr>
        <p:spPr>
          <a:xfrm>
            <a:off x="548640" y="6400800"/>
            <a:ext cx="166420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0" name="Tab 2  RESULTS"/>
          <p:cNvSpPr txBox="1"/>
          <p:nvPr/>
        </p:nvSpPr>
        <p:spPr>
          <a:xfrm>
            <a:off x="2331720" y="6400800"/>
            <a:ext cx="1664208" cy="292608"/>
          </a:xfrm>
          <a:prstGeom prst="roundRect">
            <a:avLst>
              <a:gd name="adj" fmla="val 50000"/>
            </a:avLst>
          </a:prstGeom>
          <a:solidFill>
            <a:srgbClr val="A78BFA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D1321"/>
                </a:solidFill>
              </a:rPr>
              <a:t>2  RESULTS</a:t>
            </a:r>
            <a:endParaRPr lang="en-US" sz="1000" dirty="0"/>
          </a:p>
        </p:txBody>
      </p:sp>
      <p:sp>
        <p:nvSpPr>
          <p:cNvPr id="11" name="Link: 2  RESULTS">
            <a:hlinkClick r:id="rId3" tooltip="2  RESULTS" action="ppaction://hlinksldjump"/>
          </p:cNvPr>
          <p:cNvSpPr/>
          <p:nvPr/>
        </p:nvSpPr>
        <p:spPr>
          <a:xfrm>
            <a:off x="2331720" y="6400800"/>
            <a:ext cx="166420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2" name="Tab 3  WORKING SCI."/>
          <p:cNvSpPr txBox="1"/>
          <p:nvPr/>
        </p:nvSpPr>
        <p:spPr>
          <a:xfrm>
            <a:off x="4114800" y="6400800"/>
            <a:ext cx="1664208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3  WORKING SCI.</a:t>
            </a:r>
            <a:endParaRPr lang="en-US" sz="1000" dirty="0"/>
          </a:p>
        </p:txBody>
      </p:sp>
      <p:sp>
        <p:nvSpPr>
          <p:cNvPr id="13" name="Link: 3  WORKING SCI.">
            <a:hlinkClick r:id="rId4" tooltip="3  WORKING SCI." action="ppaction://hlinksldjump"/>
          </p:cNvPr>
          <p:cNvSpPr/>
          <p:nvPr/>
        </p:nvSpPr>
        <p:spPr>
          <a:xfrm>
            <a:off x="4114800" y="6400800"/>
            <a:ext cx="166420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4" name="Tab 4  CONCLUSION"/>
          <p:cNvSpPr txBox="1"/>
          <p:nvPr/>
        </p:nvSpPr>
        <p:spPr>
          <a:xfrm>
            <a:off x="5897880" y="6400800"/>
            <a:ext cx="1664208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4  CONCLUSION</a:t>
            </a:r>
            <a:endParaRPr lang="en-US" sz="1000" dirty="0"/>
          </a:p>
        </p:txBody>
      </p:sp>
      <p:sp>
        <p:nvSpPr>
          <p:cNvPr id="15" name="Link: 4  CONCLUSION">
            <a:hlinkClick r:id="rId5" tooltip="4  CONCLUSION" action="ppaction://hlinksldjump"/>
          </p:cNvPr>
          <p:cNvSpPr/>
          <p:nvPr/>
        </p:nvSpPr>
        <p:spPr>
          <a:xfrm>
            <a:off x="5897880" y="6400800"/>
            <a:ext cx="166420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graphicFrame>
        <p:nvGraphicFramePr>
          <p:cNvPr id="38" name="Results table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737360"/>
          <a:ext cx="6355080" cy="914400"/>
        </p:xfrm>
        <a:graphic>
          <a:graphicData uri="http://schemas.openxmlformats.org/drawingml/2006/table">
            <a:tbl>
              <a:tblPr/>
              <a:tblGrid>
                <a:gridCol w="1051560"/>
                <a:gridCol w="1060704"/>
                <a:gridCol w="1060704"/>
                <a:gridCol w="1060704"/>
                <a:gridCol w="1060704"/>
                <a:gridCol w="1060704"/>
              </a:tblGrid>
              <a:tr h="4572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0D1321"/>
                          </a:solidFill>
                        </a:rPr>
                        <a:t>i (°)</a:t>
                      </a:r>
                      <a:endParaRPr lang="en-US" sz="12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8BF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0D1321"/>
                          </a:solidFill>
                        </a:rPr>
                        <a:t>r 1 (°)</a:t>
                      </a:r>
                      <a:endParaRPr lang="en-US" sz="12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8BF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0D1321"/>
                          </a:solidFill>
                        </a:rPr>
                        <a:t>r 2 (°)</a:t>
                      </a:r>
                      <a:endParaRPr lang="en-US" sz="12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8BF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0D1321"/>
                          </a:solidFill>
                        </a:rPr>
                        <a:t>r 3 (°)</a:t>
                      </a:r>
                      <a:endParaRPr lang="en-US" sz="12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8BF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0D1321"/>
                          </a:solidFill>
                        </a:rPr>
                        <a:t>Mean r (°)</a:t>
                      </a:r>
                      <a:endParaRPr lang="en-US" sz="12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8BF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0D1321"/>
                          </a:solidFill>
                        </a:rPr>
                        <a:t>Reflection (°)</a:t>
                      </a:r>
                      <a:endParaRPr lang="en-US" sz="12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8BFA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B4BED3"/>
                          </a:solidFill>
                        </a:rPr>
                        <a:t>10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74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B4BED3"/>
                          </a:solidFill>
                        </a:rPr>
                        <a:t>6.5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74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B4BED3"/>
                          </a:solidFill>
                        </a:rPr>
                        <a:t>7.0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74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B4BED3"/>
                          </a:solidFill>
                        </a:rPr>
                        <a:t>6.5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74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6.7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74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10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742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B4BED3"/>
                          </a:solidFill>
                        </a:rPr>
                        <a:t>20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32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B4BED3"/>
                          </a:solidFill>
                        </a:rPr>
                        <a:t>13.0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32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B4BED3"/>
                          </a:solidFill>
                        </a:rPr>
                        <a:t>13.5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32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B4BED3"/>
                          </a:solidFill>
                        </a:rPr>
                        <a:t>13.0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32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13.2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32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20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321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B4BED3"/>
                          </a:solidFill>
                        </a:rPr>
                        <a:t>30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74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B4BED3"/>
                          </a:solidFill>
                        </a:rPr>
                        <a:t>19.5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74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B4BED3"/>
                          </a:solidFill>
                        </a:rPr>
                        <a:t>19.0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74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B4BED3"/>
                          </a:solidFill>
                        </a:rPr>
                        <a:t>20.0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74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19.5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74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30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742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B4BED3"/>
                          </a:solidFill>
                        </a:rPr>
                        <a:t>40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32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B4BED3"/>
                          </a:solidFill>
                        </a:rPr>
                        <a:t>25.5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32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B4BED3"/>
                          </a:solidFill>
                        </a:rPr>
                        <a:t>25.0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32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B4BED3"/>
                          </a:solidFill>
                        </a:rPr>
                        <a:t>25.5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32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25.3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32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40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321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B4BED3"/>
                          </a:solidFill>
                        </a:rPr>
                        <a:t>50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74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B4BED3"/>
                          </a:solidFill>
                        </a:rPr>
                        <a:t>30.5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74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B4BED3"/>
                          </a:solidFill>
                        </a:rPr>
                        <a:t>31.0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74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B4BED3"/>
                          </a:solidFill>
                        </a:rPr>
                        <a:t>30.5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74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30.7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74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50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742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B4BED3"/>
                          </a:solidFill>
                        </a:rPr>
                        <a:t>60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32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B4BED3"/>
                          </a:solidFill>
                        </a:rPr>
                        <a:t>35.0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32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B4BED3"/>
                          </a:solidFill>
                        </a:rPr>
                        <a:t>35.5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32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B4BED3"/>
                          </a:solidFill>
                        </a:rPr>
                        <a:t>35.5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32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35.3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32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60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321"/>
                    </a:solidFill>
                  </a:tcPr>
                </a:tc>
              </a:tr>
            </a:tbl>
          </a:graphicData>
        </a:graphic>
      </p:graphicFrame>
      <p:sp>
        <p:nvSpPr>
          <p:cNvPr id="17" name="Repeats note"/>
          <p:cNvSpPr/>
          <p:nvPr/>
        </p:nvSpPr>
        <p:spPr>
          <a:xfrm>
            <a:off x="548640" y="5102352"/>
            <a:ext cx="6355080" cy="1161288"/>
          </a:xfrm>
          <a:prstGeom prst="roundRect">
            <a:avLst>
              <a:gd name="adj" fmla="val 11024"/>
            </a:avLst>
          </a:prstGeom>
          <a:solidFill>
            <a:schemeClr val="tx2"/>
          </a:solidFill>
          <a:ln/>
        </p:spPr>
      </p:sp>
      <p:sp>
        <p:nvSpPr>
          <p:cNvPr id="18" name="Repeats circle"/>
          <p:cNvSpPr/>
          <p:nvPr/>
        </p:nvSpPr>
        <p:spPr>
          <a:xfrm>
            <a:off x="713232" y="5454396"/>
            <a:ext cx="457200" cy="457200"/>
          </a:xfrm>
          <a:prstGeom prst="ellipse">
            <a:avLst/>
          </a:prstGeom>
          <a:solidFill>
            <a:schemeClr val="accent5"/>
          </a:solidFill>
          <a:ln/>
        </p:spPr>
      </p:sp>
      <p:pic>
        <p:nvPicPr>
          <p:cNvPr id="19" name="Repeats 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7532" y="5568696"/>
            <a:ext cx="228600" cy="228600"/>
          </a:xfrm>
          <a:prstGeom prst="rect">
            <a:avLst/>
          </a:prstGeom>
        </p:spPr>
      </p:pic>
      <p:sp>
        <p:nvSpPr>
          <p:cNvPr id="20" name="Text 16"/>
          <p:cNvSpPr txBox="1"/>
          <p:nvPr/>
        </p:nvSpPr>
        <p:spPr>
          <a:xfrm>
            <a:off x="1325880" y="5157216"/>
            <a:ext cx="53949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chemeClr val="accent5"/>
                </a:solidFill>
              </a:rPr>
              <a:t>REPEATS &amp; ANOMALIES   </a:t>
            </a:r>
            <a:endParaRPr lang="en-US" sz="1000" dirty="0"/>
          </a:p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r = angle of refraction in the glass block. The reflection column is the mean angle of reflection from the mirror.</a:t>
            </a:r>
            <a:endParaRPr lang="en-US" sz="1000" dirty="0"/>
          </a:p>
        </p:txBody>
      </p:sp>
      <p:sp>
        <p:nvSpPr>
          <p:cNvPr id="21" name="Chart card"/>
          <p:cNvSpPr/>
          <p:nvPr/>
        </p:nvSpPr>
        <p:spPr>
          <a:xfrm>
            <a:off x="7132320" y="1737360"/>
            <a:ext cx="4510735" cy="2971800"/>
          </a:xfrm>
          <a:prstGeom prst="roundRect">
            <a:avLst>
              <a:gd name="adj" fmla="val 4308"/>
            </a:avLst>
          </a:prstGeom>
          <a:solidFill>
            <a:schemeClr val="tx2"/>
          </a:solidFill>
          <a:ln/>
        </p:spPr>
      </p:sp>
      <p:graphicFrame>
        <p:nvGraphicFramePr>
          <p:cNvPr id="22" name="Results chart" descr=""/>
          <p:cNvGraphicFramePr/>
          <p:nvPr/>
        </p:nvGraphicFramePr>
        <p:xfrm>
          <a:off x="7223760" y="1828800"/>
          <a:ext cx="4327855" cy="27889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7"/>
          </a:graphicData>
        </a:graphic>
      </p:graphicFrame>
      <p:sp>
        <p:nvSpPr>
          <p:cNvPr id="23" name="Calculation card"/>
          <p:cNvSpPr/>
          <p:nvPr/>
        </p:nvSpPr>
        <p:spPr>
          <a:xfrm>
            <a:off x="7132320" y="4818888"/>
            <a:ext cx="4510735" cy="1444752"/>
          </a:xfrm>
          <a:prstGeom prst="roundRect">
            <a:avLst>
              <a:gd name="adj" fmla="val 8861"/>
            </a:avLst>
          </a:prstGeom>
          <a:solidFill>
            <a:schemeClr val="tx2"/>
          </a:solidFill>
          <a:ln/>
        </p:spPr>
      </p:sp>
      <p:sp>
        <p:nvSpPr>
          <p:cNvPr id="24" name="Calculation"/>
          <p:cNvSpPr txBox="1"/>
          <p:nvPr/>
        </p:nvSpPr>
        <p:spPr>
          <a:xfrm>
            <a:off x="7333488" y="4892040"/>
            <a:ext cx="4144975" cy="13167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chemeClr val="accent6"/>
                </a:solidFill>
              </a:rPr>
              <a:t>ANALYSIS</a:t>
            </a:r>
            <a:endParaRPr lang="en-US" sz="1000" dirty="0"/>
          </a:p>
          <a:p>
            <a:pPr indent="0" marL="0">
              <a:buNone/>
            </a:pPr>
            <a:r>
              <a:rPr lang="en-US" sz="1300" dirty="0">
                <a:solidFill>
                  <a:schemeClr val="bg2"/>
                </a:solidFill>
              </a:rPr>
              <a:t>Both start at the </a:t>
            </a:r>
            <a:pPr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origin</a:t>
            </a:r>
            <a:pPr indent="0" marL="0">
              <a:buNone/>
            </a:pPr>
            <a:r>
              <a:rPr lang="en-US" sz="1300" dirty="0">
                <a:solidFill>
                  <a:schemeClr val="bg2"/>
                </a:solidFill>
              </a:rPr>
              <a:t>: a ray along the normal (0°) doesn't bend</a:t>
            </a:r>
            <a:endParaRPr lang="en-US" sz="1000" dirty="0"/>
          </a:p>
          <a:p>
            <a:pPr indent="0" marL="0">
              <a:buNone/>
            </a:pPr>
            <a:r>
              <a:rPr lang="en-US" sz="1300" dirty="0">
                <a:solidFill>
                  <a:schemeClr val="bg2"/>
                </a:solidFill>
              </a:rPr>
              <a:t>Reflection: straight line, angle out = angle in</a:t>
            </a:r>
            <a:endParaRPr lang="en-US" sz="1000" dirty="0"/>
          </a:p>
          <a:p>
            <a:pPr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Refraction: always smaller — bends towards the normal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4465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B4BED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37</a:t>
            </a:fld>
            <a:endParaRPr lang="en-US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868680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accent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 ·  Light: </a:t>
            </a:r>
            <a:pPr algn="l" indent="0" marL="0">
              <a:buNone/>
            </a:pPr>
            <a:r>
              <a:rPr lang="en-US" sz="28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Working scientifically</a:t>
            </a:r>
            <a:endParaRPr lang="en-US" sz="2800" dirty="0"/>
          </a:p>
        </p:txBody>
      </p:sp>
      <p:sp>
        <p:nvSpPr>
          <p:cNvPr id="3" name="Label: PHYSICS RP9"/>
          <p:cNvSpPr txBox="1"/>
          <p:nvPr/>
        </p:nvSpPr>
        <p:spPr>
          <a:xfrm>
            <a:off x="548640" y="384048"/>
            <a:ext cx="1737360" cy="347472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PHYSICS RP9</a:t>
            </a:r>
            <a:endParaRPr lang="en-US" sz="1100" dirty="0"/>
          </a:p>
        </p:txBody>
      </p:sp>
      <p:sp>
        <p:nvSpPr>
          <p:cNvPr id="4" name="Label: PHYSICS ONLY"/>
          <p:cNvSpPr txBox="1"/>
          <p:nvPr/>
        </p:nvSpPr>
        <p:spPr>
          <a:xfrm>
            <a:off x="2377440" y="384048"/>
            <a:ext cx="1737360" cy="347472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PHYSICS ONLY</a:t>
            </a:r>
            <a:endParaRPr lang="en-US" sz="1100" dirty="0"/>
          </a:p>
        </p:txBody>
      </p:sp>
      <p:sp>
        <p:nvSpPr>
          <p:cNvPr id="5" name="Label: PAPER 2"/>
          <p:cNvSpPr txBox="1"/>
          <p:nvPr/>
        </p:nvSpPr>
        <p:spPr>
          <a:xfrm>
            <a:off x="4206240" y="384048"/>
            <a:ext cx="1097280" cy="347472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2"/>
                </a:solidFill>
              </a:rPr>
              <a:t>PAPER 2</a:t>
            </a:r>
            <a:endParaRPr lang="en-US" sz="1100" dirty="0"/>
          </a:p>
        </p:txBody>
      </p:sp>
      <p:sp>
        <p:nvSpPr>
          <p:cNvPr id="6" name="Button: ☰  ALL PRACTICALS"/>
          <p:cNvSpPr txBox="1"/>
          <p:nvPr/>
        </p:nvSpPr>
        <p:spPr>
          <a:xfrm>
            <a:off x="9601200" y="384048"/>
            <a:ext cx="2039112" cy="411480"/>
          </a:xfrm>
          <a:prstGeom prst="roundRect">
            <a:avLst>
              <a:gd name="adj" fmla="val 26667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☰  ALL PRACTICALS</a:t>
            </a:r>
            <a:endParaRPr lang="en-US" sz="1200" dirty="0"/>
          </a:p>
        </p:txBody>
      </p:sp>
      <p:sp>
        <p:nvSpPr>
          <p:cNvPr id="7" name="Link: ☰  ALL PRACTICALS">
            <a:hlinkClick r:id="rId1" tooltip="☰  ALL PRACTICALS" action="ppaction://hlinksldjump"/>
          </p:cNvPr>
          <p:cNvSpPr/>
          <p:nvPr/>
        </p:nvSpPr>
        <p:spPr>
          <a:xfrm>
            <a:off x="9601200" y="384048"/>
            <a:ext cx="2039112" cy="41148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8" name="Tab 1  METHOD"/>
          <p:cNvSpPr txBox="1"/>
          <p:nvPr/>
        </p:nvSpPr>
        <p:spPr>
          <a:xfrm>
            <a:off x="548640" y="6400800"/>
            <a:ext cx="1664208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1  METHOD</a:t>
            </a:r>
            <a:endParaRPr lang="en-US" sz="1000" dirty="0"/>
          </a:p>
        </p:txBody>
      </p:sp>
      <p:sp>
        <p:nvSpPr>
          <p:cNvPr id="9" name="Link: 1  METHOD">
            <a:hlinkClick r:id="rId2" tooltip="1  METHOD" action="ppaction://hlinksldjump"/>
          </p:cNvPr>
          <p:cNvSpPr/>
          <p:nvPr/>
        </p:nvSpPr>
        <p:spPr>
          <a:xfrm>
            <a:off x="548640" y="6400800"/>
            <a:ext cx="166420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0" name="Tab 2  RESULTS"/>
          <p:cNvSpPr txBox="1"/>
          <p:nvPr/>
        </p:nvSpPr>
        <p:spPr>
          <a:xfrm>
            <a:off x="2331720" y="6400800"/>
            <a:ext cx="1664208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2  RESULTS</a:t>
            </a:r>
            <a:endParaRPr lang="en-US" sz="1000" dirty="0"/>
          </a:p>
        </p:txBody>
      </p:sp>
      <p:sp>
        <p:nvSpPr>
          <p:cNvPr id="11" name="Link: 2  RESULTS">
            <a:hlinkClick r:id="rId3" tooltip="2  RESULTS" action="ppaction://hlinksldjump"/>
          </p:cNvPr>
          <p:cNvSpPr/>
          <p:nvPr/>
        </p:nvSpPr>
        <p:spPr>
          <a:xfrm>
            <a:off x="2331720" y="6400800"/>
            <a:ext cx="166420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2" name="Tab 3  WORKING SCI."/>
          <p:cNvSpPr txBox="1"/>
          <p:nvPr/>
        </p:nvSpPr>
        <p:spPr>
          <a:xfrm>
            <a:off x="4114800" y="6400800"/>
            <a:ext cx="1664208" cy="292608"/>
          </a:xfrm>
          <a:prstGeom prst="roundRect">
            <a:avLst>
              <a:gd name="adj" fmla="val 50000"/>
            </a:avLst>
          </a:prstGeom>
          <a:solidFill>
            <a:srgbClr val="A78BFA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D1321"/>
                </a:solidFill>
              </a:rPr>
              <a:t>3  WORKING SCI.</a:t>
            </a:r>
            <a:endParaRPr lang="en-US" sz="1000" dirty="0"/>
          </a:p>
        </p:txBody>
      </p:sp>
      <p:sp>
        <p:nvSpPr>
          <p:cNvPr id="13" name="Link: 3  WORKING SCI.">
            <a:hlinkClick r:id="rId4" tooltip="3  WORKING SCI." action="ppaction://hlinksldjump"/>
          </p:cNvPr>
          <p:cNvSpPr/>
          <p:nvPr/>
        </p:nvSpPr>
        <p:spPr>
          <a:xfrm>
            <a:off x="4114800" y="6400800"/>
            <a:ext cx="166420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4" name="Tab 4  CONCLUSION"/>
          <p:cNvSpPr txBox="1"/>
          <p:nvPr/>
        </p:nvSpPr>
        <p:spPr>
          <a:xfrm>
            <a:off x="5897880" y="6400800"/>
            <a:ext cx="1664208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4  CONCLUSION</a:t>
            </a:r>
            <a:endParaRPr lang="en-US" sz="1000" dirty="0"/>
          </a:p>
        </p:txBody>
      </p:sp>
      <p:sp>
        <p:nvSpPr>
          <p:cNvPr id="15" name="Link: 4  CONCLUSION">
            <a:hlinkClick r:id="rId5" tooltip="4  CONCLUSION" action="ppaction://hlinksldjump"/>
          </p:cNvPr>
          <p:cNvSpPr/>
          <p:nvPr/>
        </p:nvSpPr>
        <p:spPr>
          <a:xfrm>
            <a:off x="5897880" y="6400800"/>
            <a:ext cx="166420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6" name="INDEPENDENT VARIABLE card"/>
          <p:cNvSpPr/>
          <p:nvPr/>
        </p:nvSpPr>
        <p:spPr>
          <a:xfrm>
            <a:off x="548640" y="1737360"/>
            <a:ext cx="3545738" cy="2148840"/>
          </a:xfrm>
          <a:prstGeom prst="roundRect">
            <a:avLst>
              <a:gd name="adj" fmla="val 5957"/>
            </a:avLst>
          </a:prstGeom>
          <a:solidFill>
            <a:schemeClr val="tx2"/>
          </a:solidFill>
          <a:ln/>
        </p:spPr>
      </p:sp>
      <p:sp>
        <p:nvSpPr>
          <p:cNvPr id="17" name="INDEPENDENT VARIABLE circle"/>
          <p:cNvSpPr/>
          <p:nvPr/>
        </p:nvSpPr>
        <p:spPr>
          <a:xfrm>
            <a:off x="731520" y="1920240"/>
            <a:ext cx="548640" cy="548640"/>
          </a:xfrm>
          <a:prstGeom prst="ellipse">
            <a:avLst/>
          </a:prstGeom>
          <a:solidFill>
            <a:schemeClr val="accent6"/>
          </a:solidFill>
          <a:ln/>
        </p:spPr>
      </p:sp>
      <p:pic>
        <p:nvPicPr>
          <p:cNvPr id="18" name="INDEPENDENT VARIABLE 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8680" y="2057400"/>
            <a:ext cx="274320" cy="274320"/>
          </a:xfrm>
          <a:prstGeom prst="rect">
            <a:avLst/>
          </a:prstGeom>
        </p:spPr>
      </p:pic>
      <p:sp>
        <p:nvSpPr>
          <p:cNvPr id="19" name="Text 16"/>
          <p:cNvSpPr txBox="1"/>
          <p:nvPr/>
        </p:nvSpPr>
        <p:spPr>
          <a:xfrm>
            <a:off x="1417320" y="1901952"/>
            <a:ext cx="253989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6"/>
                </a:solidFill>
              </a:rPr>
              <a:t>INDEPENDENT VARIABLE</a:t>
            </a:r>
            <a:endParaRPr lang="en-US" sz="1300" dirty="0"/>
          </a:p>
        </p:txBody>
      </p:sp>
      <p:sp>
        <p:nvSpPr>
          <p:cNvPr id="20" name="Text 17"/>
          <p:cNvSpPr txBox="1"/>
          <p:nvPr/>
        </p:nvSpPr>
        <p:spPr>
          <a:xfrm>
            <a:off x="1417320" y="2194560"/>
            <a:ext cx="253989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chemeClr val="bg2"/>
                </a:solidFill>
              </a:rPr>
              <a:t>What you change</a:t>
            </a:r>
            <a:endParaRPr lang="en-US" sz="1100" dirty="0"/>
          </a:p>
        </p:txBody>
      </p:sp>
      <p:sp>
        <p:nvSpPr>
          <p:cNvPr id="21" name="INDEPENDENT VARIABLE text"/>
          <p:cNvSpPr txBox="1"/>
          <p:nvPr/>
        </p:nvSpPr>
        <p:spPr>
          <a:xfrm>
            <a:off x="749808" y="2606040"/>
            <a:ext cx="3143402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bg1"/>
                </a:solidFill>
              </a:rPr>
              <a:t>Angle of incidence</a:t>
            </a:r>
            <a:endParaRPr lang="en-US" sz="1900" dirty="0"/>
          </a:p>
        </p:txBody>
      </p:sp>
      <p:sp>
        <p:nvSpPr>
          <p:cNvPr id="22" name="DEPENDENT VARIABLE card"/>
          <p:cNvSpPr/>
          <p:nvPr/>
        </p:nvSpPr>
        <p:spPr>
          <a:xfrm>
            <a:off x="4322978" y="1737360"/>
            <a:ext cx="3545738" cy="2148840"/>
          </a:xfrm>
          <a:prstGeom prst="roundRect">
            <a:avLst>
              <a:gd name="adj" fmla="val 5957"/>
            </a:avLst>
          </a:prstGeom>
          <a:solidFill>
            <a:schemeClr val="tx2"/>
          </a:solidFill>
          <a:ln/>
        </p:spPr>
      </p:sp>
      <p:sp>
        <p:nvSpPr>
          <p:cNvPr id="23" name="DEPENDENT VARIABLE circle"/>
          <p:cNvSpPr/>
          <p:nvPr/>
        </p:nvSpPr>
        <p:spPr>
          <a:xfrm>
            <a:off x="4505858" y="1920240"/>
            <a:ext cx="548640" cy="548640"/>
          </a:xfrm>
          <a:prstGeom prst="ellipse">
            <a:avLst/>
          </a:prstGeom>
          <a:solidFill>
            <a:schemeClr val="accent6"/>
          </a:solidFill>
          <a:ln/>
        </p:spPr>
      </p:sp>
      <p:pic>
        <p:nvPicPr>
          <p:cNvPr id="24" name="DEPENDENT VARIABLE 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43018" y="2057400"/>
            <a:ext cx="274320" cy="274320"/>
          </a:xfrm>
          <a:prstGeom prst="rect">
            <a:avLst/>
          </a:prstGeom>
        </p:spPr>
      </p:pic>
      <p:sp>
        <p:nvSpPr>
          <p:cNvPr id="25" name="Text 21"/>
          <p:cNvSpPr txBox="1"/>
          <p:nvPr/>
        </p:nvSpPr>
        <p:spPr>
          <a:xfrm>
            <a:off x="5191658" y="1901952"/>
            <a:ext cx="253989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6"/>
                </a:solidFill>
              </a:rPr>
              <a:t>DEPENDENT VARIABLE</a:t>
            </a:r>
            <a:endParaRPr lang="en-US" sz="1300" dirty="0"/>
          </a:p>
        </p:txBody>
      </p:sp>
      <p:sp>
        <p:nvSpPr>
          <p:cNvPr id="26" name="Text 22"/>
          <p:cNvSpPr txBox="1"/>
          <p:nvPr/>
        </p:nvSpPr>
        <p:spPr>
          <a:xfrm>
            <a:off x="5191658" y="2194560"/>
            <a:ext cx="253989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chemeClr val="bg2"/>
                </a:solidFill>
              </a:rPr>
              <a:t>What you measure</a:t>
            </a:r>
            <a:endParaRPr lang="en-US" sz="1100" dirty="0"/>
          </a:p>
        </p:txBody>
      </p:sp>
      <p:sp>
        <p:nvSpPr>
          <p:cNvPr id="27" name="DEPENDENT VARIABLE text"/>
          <p:cNvSpPr txBox="1"/>
          <p:nvPr/>
        </p:nvSpPr>
        <p:spPr>
          <a:xfrm>
            <a:off x="4524146" y="2606040"/>
            <a:ext cx="3143402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bg1"/>
                </a:solidFill>
              </a:rPr>
              <a:t>Angle of reflection / refraction</a:t>
            </a:r>
            <a:endParaRPr lang="en-US" sz="1900" dirty="0"/>
          </a:p>
        </p:txBody>
      </p:sp>
      <p:sp>
        <p:nvSpPr>
          <p:cNvPr id="28" name="CONTROL VARIABLES card"/>
          <p:cNvSpPr/>
          <p:nvPr/>
        </p:nvSpPr>
        <p:spPr>
          <a:xfrm>
            <a:off x="8097317" y="1737360"/>
            <a:ext cx="3545738" cy="2148840"/>
          </a:xfrm>
          <a:prstGeom prst="roundRect">
            <a:avLst>
              <a:gd name="adj" fmla="val 5957"/>
            </a:avLst>
          </a:prstGeom>
          <a:solidFill>
            <a:schemeClr val="tx2"/>
          </a:solidFill>
          <a:ln/>
        </p:spPr>
      </p:sp>
      <p:sp>
        <p:nvSpPr>
          <p:cNvPr id="29" name="CONTROL VARIABLES circle"/>
          <p:cNvSpPr/>
          <p:nvPr/>
        </p:nvSpPr>
        <p:spPr>
          <a:xfrm>
            <a:off x="8280197" y="1920240"/>
            <a:ext cx="548640" cy="548640"/>
          </a:xfrm>
          <a:prstGeom prst="ellipse">
            <a:avLst/>
          </a:prstGeom>
          <a:solidFill>
            <a:schemeClr val="accent6"/>
          </a:solidFill>
          <a:ln/>
        </p:spPr>
      </p:sp>
      <p:pic>
        <p:nvPicPr>
          <p:cNvPr id="30" name="CONTROL VARIABLES icon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17357" y="2057400"/>
            <a:ext cx="274320" cy="274320"/>
          </a:xfrm>
          <a:prstGeom prst="rect">
            <a:avLst/>
          </a:prstGeom>
        </p:spPr>
      </p:pic>
      <p:sp>
        <p:nvSpPr>
          <p:cNvPr id="31" name="Text 26"/>
          <p:cNvSpPr txBox="1"/>
          <p:nvPr/>
        </p:nvSpPr>
        <p:spPr>
          <a:xfrm>
            <a:off x="8965997" y="1901952"/>
            <a:ext cx="253989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6"/>
                </a:solidFill>
              </a:rPr>
              <a:t>CONTROL VARIABLES</a:t>
            </a:r>
            <a:endParaRPr lang="en-US" sz="1300" dirty="0"/>
          </a:p>
        </p:txBody>
      </p:sp>
      <p:sp>
        <p:nvSpPr>
          <p:cNvPr id="32" name="Text 27"/>
          <p:cNvSpPr txBox="1"/>
          <p:nvPr/>
        </p:nvSpPr>
        <p:spPr>
          <a:xfrm>
            <a:off x="8965997" y="2194560"/>
            <a:ext cx="253989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chemeClr val="bg2"/>
                </a:solidFill>
              </a:rPr>
              <a:t>Kept the same</a:t>
            </a:r>
            <a:endParaRPr lang="en-US" sz="1100" dirty="0"/>
          </a:p>
        </p:txBody>
      </p:sp>
      <p:sp>
        <p:nvSpPr>
          <p:cNvPr id="33" name="CONTROL VARIABLES text"/>
          <p:cNvSpPr txBox="1"/>
          <p:nvPr/>
        </p:nvSpPr>
        <p:spPr>
          <a:xfrm>
            <a:off x="8298485" y="2606040"/>
            <a:ext cx="3143402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• The same glass block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• The same colour of light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• Width of the light ray</a:t>
            </a:r>
            <a:endParaRPr lang="en-US" sz="1400" dirty="0"/>
          </a:p>
        </p:txBody>
      </p:sp>
      <p:sp>
        <p:nvSpPr>
          <p:cNvPr id="34" name="SAFETY card"/>
          <p:cNvSpPr/>
          <p:nvPr/>
        </p:nvSpPr>
        <p:spPr>
          <a:xfrm>
            <a:off x="548640" y="4114800"/>
            <a:ext cx="3545738" cy="2148840"/>
          </a:xfrm>
          <a:prstGeom prst="roundRect">
            <a:avLst>
              <a:gd name="adj" fmla="val 5957"/>
            </a:avLst>
          </a:prstGeom>
          <a:solidFill>
            <a:schemeClr val="tx2"/>
          </a:solidFill>
          <a:ln/>
        </p:spPr>
      </p:sp>
      <p:sp>
        <p:nvSpPr>
          <p:cNvPr id="35" name="SAFETY circle"/>
          <p:cNvSpPr/>
          <p:nvPr/>
        </p:nvSpPr>
        <p:spPr>
          <a:xfrm>
            <a:off x="731520" y="4297680"/>
            <a:ext cx="548640" cy="548640"/>
          </a:xfrm>
          <a:prstGeom prst="ellipse">
            <a:avLst/>
          </a:prstGeom>
          <a:solidFill>
            <a:schemeClr val="accent5"/>
          </a:solidFill>
          <a:ln/>
        </p:spPr>
      </p:sp>
      <p:pic>
        <p:nvPicPr>
          <p:cNvPr id="36" name="SAFETY icon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68680" y="4434840"/>
            <a:ext cx="274320" cy="274320"/>
          </a:xfrm>
          <a:prstGeom prst="rect">
            <a:avLst/>
          </a:prstGeom>
        </p:spPr>
      </p:pic>
      <p:sp>
        <p:nvSpPr>
          <p:cNvPr id="37" name="Text 31"/>
          <p:cNvSpPr txBox="1"/>
          <p:nvPr/>
        </p:nvSpPr>
        <p:spPr>
          <a:xfrm>
            <a:off x="1417320" y="4279392"/>
            <a:ext cx="253989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5"/>
                </a:solidFill>
              </a:rPr>
              <a:t>SAFETY</a:t>
            </a:r>
            <a:endParaRPr lang="en-US" sz="1300" dirty="0"/>
          </a:p>
        </p:txBody>
      </p:sp>
      <p:sp>
        <p:nvSpPr>
          <p:cNvPr id="38" name="Text 32"/>
          <p:cNvSpPr txBox="1"/>
          <p:nvPr/>
        </p:nvSpPr>
        <p:spPr>
          <a:xfrm>
            <a:off x="1417320" y="4572000"/>
            <a:ext cx="253989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chemeClr val="bg2"/>
                </a:solidFill>
              </a:rPr>
              <a:t>Hazard → how to reduce the risk</a:t>
            </a:r>
            <a:endParaRPr lang="en-US" sz="1100" dirty="0"/>
          </a:p>
        </p:txBody>
      </p:sp>
      <p:sp>
        <p:nvSpPr>
          <p:cNvPr id="39" name="SAFETY text"/>
          <p:cNvSpPr txBox="1"/>
          <p:nvPr/>
        </p:nvSpPr>
        <p:spPr>
          <a:xfrm>
            <a:off x="749808" y="4983480"/>
            <a:ext cx="3143402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Hazard: the ray box gets hot — don't touch the bulb. Work in a dim room, so keep bags off the floor to avoid trips.</a:t>
            </a:r>
            <a:endParaRPr lang="en-US" sz="1400" dirty="0"/>
          </a:p>
        </p:txBody>
      </p:sp>
      <p:sp>
        <p:nvSpPr>
          <p:cNvPr id="40" name="ACCURACY &amp; PRECISION card"/>
          <p:cNvSpPr/>
          <p:nvPr/>
        </p:nvSpPr>
        <p:spPr>
          <a:xfrm>
            <a:off x="4322978" y="4114800"/>
            <a:ext cx="3545738" cy="2148840"/>
          </a:xfrm>
          <a:prstGeom prst="roundRect">
            <a:avLst>
              <a:gd name="adj" fmla="val 5957"/>
            </a:avLst>
          </a:prstGeom>
          <a:solidFill>
            <a:schemeClr val="tx2"/>
          </a:solidFill>
          <a:ln/>
        </p:spPr>
      </p:sp>
      <p:sp>
        <p:nvSpPr>
          <p:cNvPr id="41" name="ACCURACY &amp; PRECISION circle"/>
          <p:cNvSpPr/>
          <p:nvPr/>
        </p:nvSpPr>
        <p:spPr>
          <a:xfrm>
            <a:off x="4505858" y="4297680"/>
            <a:ext cx="548640" cy="548640"/>
          </a:xfrm>
          <a:prstGeom prst="ellipse">
            <a:avLst/>
          </a:prstGeom>
          <a:solidFill>
            <a:schemeClr val="accent5"/>
          </a:solidFill>
          <a:ln/>
        </p:spPr>
      </p:sp>
      <p:pic>
        <p:nvPicPr>
          <p:cNvPr id="42" name="ACCURACY &amp; PRECISION icon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43018" y="4434840"/>
            <a:ext cx="274320" cy="274320"/>
          </a:xfrm>
          <a:prstGeom prst="rect">
            <a:avLst/>
          </a:prstGeom>
        </p:spPr>
      </p:pic>
      <p:sp>
        <p:nvSpPr>
          <p:cNvPr id="43" name="Text 36"/>
          <p:cNvSpPr txBox="1"/>
          <p:nvPr/>
        </p:nvSpPr>
        <p:spPr>
          <a:xfrm>
            <a:off x="5191658" y="4279392"/>
            <a:ext cx="253989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5"/>
                </a:solidFill>
              </a:rPr>
              <a:t>ACCURACY &amp; PRECISION</a:t>
            </a:r>
            <a:endParaRPr lang="en-US" sz="1300" dirty="0"/>
          </a:p>
        </p:txBody>
      </p:sp>
      <p:sp>
        <p:nvSpPr>
          <p:cNvPr id="44" name="Text 37"/>
          <p:cNvSpPr txBox="1"/>
          <p:nvPr/>
        </p:nvSpPr>
        <p:spPr>
          <a:xfrm>
            <a:off x="5191658" y="4572000"/>
            <a:ext cx="253989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chemeClr val="bg2"/>
                </a:solidFill>
              </a:rPr>
              <a:t>Getting good data</a:t>
            </a:r>
            <a:endParaRPr lang="en-US" sz="1100" dirty="0"/>
          </a:p>
        </p:txBody>
      </p:sp>
      <p:sp>
        <p:nvSpPr>
          <p:cNvPr id="45" name="ACCURACY &amp;amp; PRECISION text"/>
          <p:cNvSpPr txBox="1"/>
          <p:nvPr/>
        </p:nvSpPr>
        <p:spPr>
          <a:xfrm>
            <a:off x="4524146" y="4983480"/>
            <a:ext cx="3143402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Use a narrow ray and a sharp pencil. Mark crosses far apart along each ray. Always measure from the normal, not the surface.</a:t>
            </a:r>
            <a:endParaRPr lang="en-US" sz="1400" dirty="0"/>
          </a:p>
        </p:txBody>
      </p:sp>
      <p:sp>
        <p:nvSpPr>
          <p:cNvPr id="46" name="ERRORS card"/>
          <p:cNvSpPr/>
          <p:nvPr/>
        </p:nvSpPr>
        <p:spPr>
          <a:xfrm>
            <a:off x="8097317" y="4114800"/>
            <a:ext cx="3545738" cy="2148840"/>
          </a:xfrm>
          <a:prstGeom prst="roundRect">
            <a:avLst>
              <a:gd name="adj" fmla="val 5957"/>
            </a:avLst>
          </a:prstGeom>
          <a:solidFill>
            <a:schemeClr val="tx2"/>
          </a:solidFill>
          <a:ln/>
        </p:spPr>
      </p:sp>
      <p:sp>
        <p:nvSpPr>
          <p:cNvPr id="47" name="ERRORS circle"/>
          <p:cNvSpPr/>
          <p:nvPr/>
        </p:nvSpPr>
        <p:spPr>
          <a:xfrm>
            <a:off x="8280197" y="4297680"/>
            <a:ext cx="548640" cy="548640"/>
          </a:xfrm>
          <a:prstGeom prst="ellipse">
            <a:avLst/>
          </a:prstGeom>
          <a:solidFill>
            <a:schemeClr val="accent5"/>
          </a:solidFill>
          <a:ln/>
        </p:spPr>
      </p:sp>
      <p:pic>
        <p:nvPicPr>
          <p:cNvPr id="48" name="ERRORS icon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417357" y="4434840"/>
            <a:ext cx="274320" cy="274320"/>
          </a:xfrm>
          <a:prstGeom prst="rect">
            <a:avLst/>
          </a:prstGeom>
        </p:spPr>
      </p:pic>
      <p:sp>
        <p:nvSpPr>
          <p:cNvPr id="49" name="Text 41"/>
          <p:cNvSpPr txBox="1"/>
          <p:nvPr/>
        </p:nvSpPr>
        <p:spPr>
          <a:xfrm>
            <a:off x="8965997" y="4279392"/>
            <a:ext cx="253989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5"/>
                </a:solidFill>
              </a:rPr>
              <a:t>ERRORS</a:t>
            </a:r>
            <a:endParaRPr lang="en-US" sz="1300" dirty="0"/>
          </a:p>
        </p:txBody>
      </p:sp>
      <p:sp>
        <p:nvSpPr>
          <p:cNvPr id="50" name="Text 42"/>
          <p:cNvSpPr txBox="1"/>
          <p:nvPr/>
        </p:nvSpPr>
        <p:spPr>
          <a:xfrm>
            <a:off x="8965997" y="4572000"/>
            <a:ext cx="253989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chemeClr val="bg2"/>
                </a:solidFill>
              </a:rPr>
              <a:t>Random or systematic?</a:t>
            </a:r>
            <a:endParaRPr lang="en-US" sz="1100" dirty="0"/>
          </a:p>
        </p:txBody>
      </p:sp>
      <p:sp>
        <p:nvSpPr>
          <p:cNvPr id="51" name="ERRORS text"/>
          <p:cNvSpPr txBox="1"/>
          <p:nvPr/>
        </p:nvSpPr>
        <p:spPr>
          <a:xfrm>
            <a:off x="8298485" y="4983480"/>
            <a:ext cx="3143402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A wide ray makes the angle hard to judge — RANDOM error. A protractor placed off-centre gives a SYSTEMATIC error.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4465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B4BED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38</a:t>
            </a:fld>
            <a:endParaRPr lang="en-US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868680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accent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 ·  Light: </a:t>
            </a:r>
            <a:pPr algn="l" indent="0" marL="0">
              <a:buNone/>
            </a:pPr>
            <a:r>
              <a:rPr lang="en-US" sz="28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 &amp; improvements</a:t>
            </a:r>
            <a:endParaRPr lang="en-US" sz="2800" dirty="0"/>
          </a:p>
        </p:txBody>
      </p:sp>
      <p:sp>
        <p:nvSpPr>
          <p:cNvPr id="3" name="Label: PHYSICS RP9"/>
          <p:cNvSpPr txBox="1"/>
          <p:nvPr/>
        </p:nvSpPr>
        <p:spPr>
          <a:xfrm>
            <a:off x="548640" y="384048"/>
            <a:ext cx="1737360" cy="347472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PHYSICS RP9</a:t>
            </a:r>
            <a:endParaRPr lang="en-US" sz="1100" dirty="0"/>
          </a:p>
        </p:txBody>
      </p:sp>
      <p:sp>
        <p:nvSpPr>
          <p:cNvPr id="4" name="Label: PHYSICS ONLY"/>
          <p:cNvSpPr txBox="1"/>
          <p:nvPr/>
        </p:nvSpPr>
        <p:spPr>
          <a:xfrm>
            <a:off x="2377440" y="384048"/>
            <a:ext cx="1737360" cy="347472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PHYSICS ONLY</a:t>
            </a:r>
            <a:endParaRPr lang="en-US" sz="1100" dirty="0"/>
          </a:p>
        </p:txBody>
      </p:sp>
      <p:sp>
        <p:nvSpPr>
          <p:cNvPr id="5" name="Label: PAPER 2"/>
          <p:cNvSpPr txBox="1"/>
          <p:nvPr/>
        </p:nvSpPr>
        <p:spPr>
          <a:xfrm>
            <a:off x="4206240" y="384048"/>
            <a:ext cx="1097280" cy="347472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2"/>
                </a:solidFill>
              </a:rPr>
              <a:t>PAPER 2</a:t>
            </a:r>
            <a:endParaRPr lang="en-US" sz="1100" dirty="0"/>
          </a:p>
        </p:txBody>
      </p:sp>
      <p:sp>
        <p:nvSpPr>
          <p:cNvPr id="6" name="Button: ☰  ALL PRACTICALS"/>
          <p:cNvSpPr txBox="1"/>
          <p:nvPr/>
        </p:nvSpPr>
        <p:spPr>
          <a:xfrm>
            <a:off x="9601200" y="384048"/>
            <a:ext cx="2039112" cy="411480"/>
          </a:xfrm>
          <a:prstGeom prst="roundRect">
            <a:avLst>
              <a:gd name="adj" fmla="val 26667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☰  ALL PRACTICALS</a:t>
            </a:r>
            <a:endParaRPr lang="en-US" sz="1200" dirty="0"/>
          </a:p>
        </p:txBody>
      </p:sp>
      <p:sp>
        <p:nvSpPr>
          <p:cNvPr id="7" name="Link: ☰  ALL PRACTICALS">
            <a:hlinkClick r:id="rId1" tooltip="☰  ALL PRACTICALS" action="ppaction://hlinksldjump"/>
          </p:cNvPr>
          <p:cNvSpPr/>
          <p:nvPr/>
        </p:nvSpPr>
        <p:spPr>
          <a:xfrm>
            <a:off x="9601200" y="384048"/>
            <a:ext cx="2039112" cy="41148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8" name="Tab 1  METHOD"/>
          <p:cNvSpPr txBox="1"/>
          <p:nvPr/>
        </p:nvSpPr>
        <p:spPr>
          <a:xfrm>
            <a:off x="548640" y="6400800"/>
            <a:ext cx="1664208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1  METHOD</a:t>
            </a:r>
            <a:endParaRPr lang="en-US" sz="1000" dirty="0"/>
          </a:p>
        </p:txBody>
      </p:sp>
      <p:sp>
        <p:nvSpPr>
          <p:cNvPr id="9" name="Link: 1  METHOD">
            <a:hlinkClick r:id="rId2" tooltip="1  METHOD" action="ppaction://hlinksldjump"/>
          </p:cNvPr>
          <p:cNvSpPr/>
          <p:nvPr/>
        </p:nvSpPr>
        <p:spPr>
          <a:xfrm>
            <a:off x="548640" y="6400800"/>
            <a:ext cx="166420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0" name="Tab 2  RESULTS"/>
          <p:cNvSpPr txBox="1"/>
          <p:nvPr/>
        </p:nvSpPr>
        <p:spPr>
          <a:xfrm>
            <a:off x="2331720" y="6400800"/>
            <a:ext cx="1664208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2  RESULTS</a:t>
            </a:r>
            <a:endParaRPr lang="en-US" sz="1000" dirty="0"/>
          </a:p>
        </p:txBody>
      </p:sp>
      <p:sp>
        <p:nvSpPr>
          <p:cNvPr id="11" name="Link: 2  RESULTS">
            <a:hlinkClick r:id="rId3" tooltip="2  RESULTS" action="ppaction://hlinksldjump"/>
          </p:cNvPr>
          <p:cNvSpPr/>
          <p:nvPr/>
        </p:nvSpPr>
        <p:spPr>
          <a:xfrm>
            <a:off x="2331720" y="6400800"/>
            <a:ext cx="166420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2" name="Tab 3  WORKING SCI."/>
          <p:cNvSpPr txBox="1"/>
          <p:nvPr/>
        </p:nvSpPr>
        <p:spPr>
          <a:xfrm>
            <a:off x="4114800" y="6400800"/>
            <a:ext cx="1664208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3  WORKING SCI.</a:t>
            </a:r>
            <a:endParaRPr lang="en-US" sz="1000" dirty="0"/>
          </a:p>
        </p:txBody>
      </p:sp>
      <p:sp>
        <p:nvSpPr>
          <p:cNvPr id="13" name="Link: 3  WORKING SCI.">
            <a:hlinkClick r:id="rId4" tooltip="3  WORKING SCI." action="ppaction://hlinksldjump"/>
          </p:cNvPr>
          <p:cNvSpPr/>
          <p:nvPr/>
        </p:nvSpPr>
        <p:spPr>
          <a:xfrm>
            <a:off x="4114800" y="6400800"/>
            <a:ext cx="166420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4" name="Tab 4  CONCLUSION"/>
          <p:cNvSpPr txBox="1"/>
          <p:nvPr/>
        </p:nvSpPr>
        <p:spPr>
          <a:xfrm>
            <a:off x="5897880" y="6400800"/>
            <a:ext cx="1664208" cy="292608"/>
          </a:xfrm>
          <a:prstGeom prst="roundRect">
            <a:avLst>
              <a:gd name="adj" fmla="val 50000"/>
            </a:avLst>
          </a:prstGeom>
          <a:solidFill>
            <a:srgbClr val="A78BFA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D1321"/>
                </a:solidFill>
              </a:rPr>
              <a:t>4  CONCLUSION</a:t>
            </a:r>
            <a:endParaRPr lang="en-US" sz="1000" dirty="0"/>
          </a:p>
        </p:txBody>
      </p:sp>
      <p:sp>
        <p:nvSpPr>
          <p:cNvPr id="15" name="Link: 4  CONCLUSION">
            <a:hlinkClick r:id="rId5" tooltip="4  CONCLUSION" action="ppaction://hlinksldjump"/>
          </p:cNvPr>
          <p:cNvSpPr/>
          <p:nvPr/>
        </p:nvSpPr>
        <p:spPr>
          <a:xfrm>
            <a:off x="5897880" y="6400800"/>
            <a:ext cx="166420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6" name="Conclusion card"/>
          <p:cNvSpPr/>
          <p:nvPr/>
        </p:nvSpPr>
        <p:spPr>
          <a:xfrm>
            <a:off x="548640" y="1737360"/>
            <a:ext cx="6400800" cy="1600200"/>
          </a:xfrm>
          <a:prstGeom prst="roundRect">
            <a:avLst>
              <a:gd name="adj" fmla="val 8000"/>
            </a:avLst>
          </a:prstGeom>
          <a:solidFill>
            <a:schemeClr val="accent6"/>
          </a:solidFill>
          <a:ln/>
        </p:spPr>
      </p:sp>
      <p:sp>
        <p:nvSpPr>
          <p:cNvPr id="17" name="Conclusion text"/>
          <p:cNvSpPr txBox="1"/>
          <p:nvPr/>
        </p:nvSpPr>
        <p:spPr>
          <a:xfrm>
            <a:off x="777240" y="1810512"/>
            <a:ext cx="59436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chemeClr val="tx1"/>
                </a:solidFill>
              </a:rPr>
              <a:t>CONCLUSION</a:t>
            </a:r>
            <a:endParaRPr lang="en-US" sz="1100" dirty="0"/>
          </a:p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The angle of reflection equals the angle of incidence. Light entering glass bends towards the normal, so the angle of refraction is smaller.</a:t>
            </a:r>
            <a:endParaRPr lang="en-US" sz="1100" dirty="0"/>
          </a:p>
        </p:txBody>
      </p:sp>
      <p:sp>
        <p:nvSpPr>
          <p:cNvPr id="18" name="Theory card"/>
          <p:cNvSpPr/>
          <p:nvPr/>
        </p:nvSpPr>
        <p:spPr>
          <a:xfrm>
            <a:off x="548640" y="3447288"/>
            <a:ext cx="6400800" cy="1463040"/>
          </a:xfrm>
          <a:prstGeom prst="roundRect">
            <a:avLst>
              <a:gd name="adj" fmla="val 8750"/>
            </a:avLst>
          </a:prstGeom>
          <a:solidFill>
            <a:schemeClr val="tx2"/>
          </a:solidFill>
          <a:ln/>
        </p:spPr>
      </p:sp>
      <p:sp>
        <p:nvSpPr>
          <p:cNvPr id="19" name="Theory circle"/>
          <p:cNvSpPr/>
          <p:nvPr/>
        </p:nvSpPr>
        <p:spPr>
          <a:xfrm>
            <a:off x="731520" y="3584448"/>
            <a:ext cx="502920" cy="502920"/>
          </a:xfrm>
          <a:prstGeom prst="ellipse">
            <a:avLst/>
          </a:prstGeom>
          <a:solidFill>
            <a:schemeClr val="accent6"/>
          </a:solidFill>
          <a:ln/>
        </p:spPr>
      </p:sp>
      <p:pic>
        <p:nvPicPr>
          <p:cNvPr id="20" name="Theory 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7250" y="3710178"/>
            <a:ext cx="251460" cy="251460"/>
          </a:xfrm>
          <a:prstGeom prst="rect">
            <a:avLst/>
          </a:prstGeom>
        </p:spPr>
      </p:pic>
      <p:sp>
        <p:nvSpPr>
          <p:cNvPr id="21" name="Text 18"/>
          <p:cNvSpPr txBox="1"/>
          <p:nvPr/>
        </p:nvSpPr>
        <p:spPr>
          <a:xfrm>
            <a:off x="1371600" y="361188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accent6"/>
                </a:solidFill>
              </a:rPr>
              <a:t>EXPLAIN IT WITH SCIENCE</a:t>
            </a:r>
            <a:endParaRPr lang="en-US" sz="1100" dirty="0"/>
          </a:p>
        </p:txBody>
      </p:sp>
      <p:sp>
        <p:nvSpPr>
          <p:cNvPr id="22" name="Text 19"/>
          <p:cNvSpPr txBox="1"/>
          <p:nvPr/>
        </p:nvSpPr>
        <p:spPr>
          <a:xfrm>
            <a:off x="1371600" y="3913632"/>
            <a:ext cx="539496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Light slows down when it enters glass (a denser medium), so it changes direction. Light along the normal (0°) passes straight through.</a:t>
            </a:r>
            <a:endParaRPr lang="en-US" sz="1400" dirty="0"/>
          </a:p>
        </p:txBody>
      </p:sp>
      <p:sp>
        <p:nvSpPr>
          <p:cNvPr id="23" name="Evaluation card"/>
          <p:cNvSpPr/>
          <p:nvPr/>
        </p:nvSpPr>
        <p:spPr>
          <a:xfrm>
            <a:off x="548640" y="5020056"/>
            <a:ext cx="6400800" cy="1243584"/>
          </a:xfrm>
          <a:prstGeom prst="roundRect">
            <a:avLst>
              <a:gd name="adj" fmla="val 10294"/>
            </a:avLst>
          </a:prstGeom>
          <a:solidFill>
            <a:schemeClr val="tx2"/>
          </a:solidFill>
          <a:ln/>
        </p:spPr>
      </p:sp>
      <p:sp>
        <p:nvSpPr>
          <p:cNvPr id="24" name="Evaluation circle"/>
          <p:cNvSpPr/>
          <p:nvPr/>
        </p:nvSpPr>
        <p:spPr>
          <a:xfrm>
            <a:off x="731520" y="5157216"/>
            <a:ext cx="502920" cy="502920"/>
          </a:xfrm>
          <a:prstGeom prst="ellipse">
            <a:avLst/>
          </a:prstGeom>
          <a:solidFill>
            <a:schemeClr val="accent5"/>
          </a:solidFill>
          <a:ln/>
        </p:spPr>
      </p:sp>
      <p:pic>
        <p:nvPicPr>
          <p:cNvPr id="25" name="Evaluation 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7250" y="5282946"/>
            <a:ext cx="251460" cy="251460"/>
          </a:xfrm>
          <a:prstGeom prst="rect">
            <a:avLst/>
          </a:prstGeom>
        </p:spPr>
      </p:pic>
      <p:sp>
        <p:nvSpPr>
          <p:cNvPr id="26" name="Text 22"/>
          <p:cNvSpPr txBox="1"/>
          <p:nvPr/>
        </p:nvSpPr>
        <p:spPr>
          <a:xfrm>
            <a:off x="1371600" y="5175504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accent5"/>
                </a:solidFill>
              </a:rPr>
              <a:t>EVALUATION</a:t>
            </a:r>
            <a:endParaRPr lang="en-US" sz="1100" dirty="0"/>
          </a:p>
        </p:txBody>
      </p:sp>
      <p:sp>
        <p:nvSpPr>
          <p:cNvPr id="27" name="Text 23"/>
          <p:cNvSpPr txBox="1"/>
          <p:nvPr/>
        </p:nvSpPr>
        <p:spPr>
          <a:xfrm>
            <a:off x="1371600" y="5468112"/>
            <a:ext cx="5394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The repeats were within 1° of each other, so the measurements were precise.</a:t>
            </a:r>
            <a:endParaRPr lang="en-US" sz="1400" dirty="0"/>
          </a:p>
        </p:txBody>
      </p:sp>
      <p:sp>
        <p:nvSpPr>
          <p:cNvPr id="28" name="Improvements card"/>
          <p:cNvSpPr/>
          <p:nvPr/>
        </p:nvSpPr>
        <p:spPr>
          <a:xfrm>
            <a:off x="7178040" y="1737360"/>
            <a:ext cx="4465015" cy="4526280"/>
          </a:xfrm>
          <a:prstGeom prst="roundRect">
            <a:avLst>
              <a:gd name="adj" fmla="val 2867"/>
            </a:avLst>
          </a:prstGeom>
          <a:solidFill>
            <a:schemeClr val="tx2"/>
          </a:solidFill>
          <a:ln/>
        </p:spPr>
      </p:sp>
      <p:sp>
        <p:nvSpPr>
          <p:cNvPr id="29" name="Improvements circle"/>
          <p:cNvSpPr/>
          <p:nvPr/>
        </p:nvSpPr>
        <p:spPr>
          <a:xfrm>
            <a:off x="7360920" y="1874520"/>
            <a:ext cx="548640" cy="548640"/>
          </a:xfrm>
          <a:prstGeom prst="ellipse">
            <a:avLst/>
          </a:prstGeom>
          <a:solidFill>
            <a:schemeClr val="accent4"/>
          </a:solidFill>
          <a:ln/>
        </p:spPr>
      </p:sp>
      <p:pic>
        <p:nvPicPr>
          <p:cNvPr id="30" name="Improvements icon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98080" y="2011680"/>
            <a:ext cx="274320" cy="274320"/>
          </a:xfrm>
          <a:prstGeom prst="rect">
            <a:avLst/>
          </a:prstGeom>
        </p:spPr>
      </p:pic>
      <p:sp>
        <p:nvSpPr>
          <p:cNvPr id="31" name="Text 26"/>
          <p:cNvSpPr txBox="1"/>
          <p:nvPr/>
        </p:nvSpPr>
        <p:spPr>
          <a:xfrm>
            <a:off x="8046720" y="192024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pc="200" kern="0" dirty="0">
                <a:solidFill>
                  <a:schemeClr val="accent4"/>
                </a:solidFill>
              </a:rPr>
              <a:t>IMPROVEMENTS</a:t>
            </a:r>
            <a:endParaRPr lang="en-US" sz="1500" dirty="0"/>
          </a:p>
        </p:txBody>
      </p:sp>
      <p:sp>
        <p:nvSpPr>
          <p:cNvPr id="32" name="Text 27"/>
          <p:cNvSpPr txBox="1"/>
          <p:nvPr/>
        </p:nvSpPr>
        <p:spPr>
          <a:xfrm>
            <a:off x="7406640" y="2651760"/>
            <a:ext cx="384048" cy="384048"/>
          </a:xfrm>
          <a:prstGeom prst="ellipse">
            <a:avLst/>
          </a:prstGeom>
          <a:solidFill>
            <a:schemeClr val="accent4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1</a:t>
            </a:r>
            <a:endParaRPr lang="en-US" sz="1400" dirty="0"/>
          </a:p>
        </p:txBody>
      </p:sp>
      <p:sp>
        <p:nvSpPr>
          <p:cNvPr id="33" name="Improvement 1"/>
          <p:cNvSpPr txBox="1"/>
          <p:nvPr/>
        </p:nvSpPr>
        <p:spPr>
          <a:xfrm>
            <a:off x="7955280" y="2606040"/>
            <a:ext cx="3504895" cy="811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Use a narrower slit or a laser (with safety rules)</a:t>
            </a:r>
            <a:endParaRPr lang="en-US" sz="1500" dirty="0"/>
          </a:p>
        </p:txBody>
      </p:sp>
      <p:sp>
        <p:nvSpPr>
          <p:cNvPr id="34" name="Text 29"/>
          <p:cNvSpPr txBox="1"/>
          <p:nvPr/>
        </p:nvSpPr>
        <p:spPr>
          <a:xfrm>
            <a:off x="7406640" y="3554730"/>
            <a:ext cx="384048" cy="384048"/>
          </a:xfrm>
          <a:prstGeom prst="ellipse">
            <a:avLst/>
          </a:prstGeom>
          <a:solidFill>
            <a:schemeClr val="accent4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2</a:t>
            </a:r>
            <a:endParaRPr lang="en-US" sz="1400" dirty="0"/>
          </a:p>
        </p:txBody>
      </p:sp>
      <p:sp>
        <p:nvSpPr>
          <p:cNvPr id="35" name="Improvement 2"/>
          <p:cNvSpPr txBox="1"/>
          <p:nvPr/>
        </p:nvSpPr>
        <p:spPr>
          <a:xfrm>
            <a:off x="7955280" y="3509010"/>
            <a:ext cx="3504895" cy="811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Darken the room more to see the ray clearly</a:t>
            </a:r>
            <a:endParaRPr lang="en-US" sz="1500" dirty="0"/>
          </a:p>
        </p:txBody>
      </p:sp>
      <p:sp>
        <p:nvSpPr>
          <p:cNvPr id="36" name="Text 31"/>
          <p:cNvSpPr txBox="1"/>
          <p:nvPr/>
        </p:nvSpPr>
        <p:spPr>
          <a:xfrm>
            <a:off x="7406640" y="4457700"/>
            <a:ext cx="384048" cy="384048"/>
          </a:xfrm>
          <a:prstGeom prst="ellipse">
            <a:avLst/>
          </a:prstGeom>
          <a:solidFill>
            <a:schemeClr val="accent4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3</a:t>
            </a:r>
            <a:endParaRPr lang="en-US" sz="1400" dirty="0"/>
          </a:p>
        </p:txBody>
      </p:sp>
      <p:sp>
        <p:nvSpPr>
          <p:cNvPr id="37" name="Improvement 3"/>
          <p:cNvSpPr txBox="1"/>
          <p:nvPr/>
        </p:nvSpPr>
        <p:spPr>
          <a:xfrm>
            <a:off x="7955280" y="4411980"/>
            <a:ext cx="3504895" cy="811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Use a larger protractor</a:t>
            </a:r>
            <a:endParaRPr lang="en-US" sz="1500" dirty="0"/>
          </a:p>
        </p:txBody>
      </p:sp>
      <p:sp>
        <p:nvSpPr>
          <p:cNvPr id="38" name="Text 33"/>
          <p:cNvSpPr txBox="1"/>
          <p:nvPr/>
        </p:nvSpPr>
        <p:spPr>
          <a:xfrm>
            <a:off x="7406640" y="5360670"/>
            <a:ext cx="384048" cy="384048"/>
          </a:xfrm>
          <a:prstGeom prst="ellipse">
            <a:avLst/>
          </a:prstGeom>
          <a:solidFill>
            <a:schemeClr val="accent4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4</a:t>
            </a:r>
            <a:endParaRPr lang="en-US" sz="1400" dirty="0"/>
          </a:p>
        </p:txBody>
      </p:sp>
      <p:sp>
        <p:nvSpPr>
          <p:cNvPr id="39" name="Improvement 4"/>
          <p:cNvSpPr txBox="1"/>
          <p:nvPr/>
        </p:nvSpPr>
        <p:spPr>
          <a:xfrm>
            <a:off x="7955280" y="5314950"/>
            <a:ext cx="3504895" cy="811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Mark each ray with crosses further apart</a:t>
            </a:r>
            <a:endParaRPr lang="en-US" sz="1500" dirty="0"/>
          </a:p>
        </p:txBody>
      </p:sp>
      <p:sp>
        <p:nvSpPr>
          <p:cNvPr id="40" name="Button: NEXT: RP10 INFRARED RADIATION  →"/>
          <p:cNvSpPr txBox="1"/>
          <p:nvPr/>
        </p:nvSpPr>
        <p:spPr>
          <a:xfrm>
            <a:off x="7772400" y="6382512"/>
            <a:ext cx="2926080" cy="329184"/>
          </a:xfrm>
          <a:prstGeom prst="roundRect">
            <a:avLst>
              <a:gd name="adj" fmla="val 33333"/>
            </a:avLst>
          </a:prstGeom>
          <a:solidFill>
            <a:schemeClr val="accent6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chemeClr val="tx1"/>
                </a:solidFill>
              </a:rPr>
              <a:t>NEXT: RP10 INFRARED RADIATION  →</a:t>
            </a:r>
            <a:endParaRPr lang="en-US" sz="1000" dirty="0"/>
          </a:p>
        </p:txBody>
      </p:sp>
      <p:sp>
        <p:nvSpPr>
          <p:cNvPr id="41" name="Link: NEXT: RP10 INFRARED RADIATION  →">
            <a:hlinkClick r:id="rId9" tooltip="NEXT: RP10 INFRARED RADIATION  →" action="ppaction://hlinksldjump"/>
          </p:cNvPr>
          <p:cNvSpPr/>
          <p:nvPr/>
        </p:nvSpPr>
        <p:spPr>
          <a:xfrm>
            <a:off x="7772400" y="6382512"/>
            <a:ext cx="2926080" cy="329184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4465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B4BED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39</a:t>
            </a:fld>
            <a:endParaRPr lang="en-US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868680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accent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 ·  Infrared radiation: </a:t>
            </a:r>
            <a:pPr algn="l" indent="0" marL="0">
              <a:buNone/>
            </a:pPr>
            <a:r>
              <a:rPr lang="en-US" sz="28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</a:t>
            </a:r>
            <a:endParaRPr lang="en-US" sz="2800" dirty="0"/>
          </a:p>
        </p:txBody>
      </p:sp>
      <p:sp>
        <p:nvSpPr>
          <p:cNvPr id="3" name="Label: PHYSICS RP10"/>
          <p:cNvSpPr txBox="1"/>
          <p:nvPr/>
        </p:nvSpPr>
        <p:spPr>
          <a:xfrm>
            <a:off x="548640" y="384048"/>
            <a:ext cx="1737360" cy="347472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PHYSICS RP10</a:t>
            </a:r>
            <a:endParaRPr lang="en-US" sz="1100" dirty="0"/>
          </a:p>
        </p:txBody>
      </p:sp>
      <p:sp>
        <p:nvSpPr>
          <p:cNvPr id="4" name="Label: COMBINED SCIENCE RP21"/>
          <p:cNvSpPr txBox="1"/>
          <p:nvPr/>
        </p:nvSpPr>
        <p:spPr>
          <a:xfrm>
            <a:off x="2377440" y="384048"/>
            <a:ext cx="2880360" cy="347472"/>
          </a:xfrm>
          <a:prstGeom prst="roundRect">
            <a:avLst>
              <a:gd name="adj" fmla="val 50000"/>
            </a:avLst>
          </a:prstGeom>
          <a:solidFill>
            <a:srgbClr val="0D1321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1"/>
                </a:solidFill>
              </a:rPr>
              <a:t>COMBINED SCIENCE RP21</a:t>
            </a:r>
            <a:endParaRPr lang="en-US" sz="1100" dirty="0"/>
          </a:p>
        </p:txBody>
      </p:sp>
      <p:sp>
        <p:nvSpPr>
          <p:cNvPr id="5" name="Label: PAPER 2"/>
          <p:cNvSpPr txBox="1"/>
          <p:nvPr/>
        </p:nvSpPr>
        <p:spPr>
          <a:xfrm>
            <a:off x="5349240" y="384048"/>
            <a:ext cx="1097280" cy="347472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2"/>
                </a:solidFill>
              </a:rPr>
              <a:t>PAPER 2</a:t>
            </a:r>
            <a:endParaRPr lang="en-US" sz="1100" dirty="0"/>
          </a:p>
        </p:txBody>
      </p:sp>
      <p:sp>
        <p:nvSpPr>
          <p:cNvPr id="6" name="Button: ☰  ALL PRACTICALS"/>
          <p:cNvSpPr txBox="1"/>
          <p:nvPr/>
        </p:nvSpPr>
        <p:spPr>
          <a:xfrm>
            <a:off x="9601200" y="384048"/>
            <a:ext cx="2039112" cy="411480"/>
          </a:xfrm>
          <a:prstGeom prst="roundRect">
            <a:avLst>
              <a:gd name="adj" fmla="val 26667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☰  ALL PRACTICALS</a:t>
            </a:r>
            <a:endParaRPr lang="en-US" sz="1200" dirty="0"/>
          </a:p>
        </p:txBody>
      </p:sp>
      <p:sp>
        <p:nvSpPr>
          <p:cNvPr id="7" name="Link: ☰  ALL PRACTICALS">
            <a:hlinkClick r:id="rId1" tooltip="☰  ALL PRACTICALS" action="ppaction://hlinksldjump"/>
          </p:cNvPr>
          <p:cNvSpPr/>
          <p:nvPr/>
        </p:nvSpPr>
        <p:spPr>
          <a:xfrm>
            <a:off x="9601200" y="384048"/>
            <a:ext cx="2039112" cy="41148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8" name="Tab 1  METHOD"/>
          <p:cNvSpPr txBox="1"/>
          <p:nvPr/>
        </p:nvSpPr>
        <p:spPr>
          <a:xfrm>
            <a:off x="548640" y="6400800"/>
            <a:ext cx="1664208" cy="292608"/>
          </a:xfrm>
          <a:prstGeom prst="roundRect">
            <a:avLst>
              <a:gd name="adj" fmla="val 50000"/>
            </a:avLst>
          </a:prstGeom>
          <a:solidFill>
            <a:srgbClr val="A78BFA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D1321"/>
                </a:solidFill>
              </a:rPr>
              <a:t>1  METHOD</a:t>
            </a:r>
            <a:endParaRPr lang="en-US" sz="1000" dirty="0"/>
          </a:p>
        </p:txBody>
      </p:sp>
      <p:sp>
        <p:nvSpPr>
          <p:cNvPr id="9" name="Link: 1  METHOD">
            <a:hlinkClick r:id="rId2" tooltip="1  METHOD" action="ppaction://hlinksldjump"/>
          </p:cNvPr>
          <p:cNvSpPr/>
          <p:nvPr/>
        </p:nvSpPr>
        <p:spPr>
          <a:xfrm>
            <a:off x="548640" y="6400800"/>
            <a:ext cx="166420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0" name="Tab 2  RESULTS"/>
          <p:cNvSpPr txBox="1"/>
          <p:nvPr/>
        </p:nvSpPr>
        <p:spPr>
          <a:xfrm>
            <a:off x="2331720" y="6400800"/>
            <a:ext cx="1664208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2  RESULTS</a:t>
            </a:r>
            <a:endParaRPr lang="en-US" sz="1000" dirty="0"/>
          </a:p>
        </p:txBody>
      </p:sp>
      <p:sp>
        <p:nvSpPr>
          <p:cNvPr id="11" name="Link: 2  RESULTS">
            <a:hlinkClick r:id="rId3" tooltip="2  RESULTS" action="ppaction://hlinksldjump"/>
          </p:cNvPr>
          <p:cNvSpPr/>
          <p:nvPr/>
        </p:nvSpPr>
        <p:spPr>
          <a:xfrm>
            <a:off x="2331720" y="6400800"/>
            <a:ext cx="166420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2" name="Tab 3  WORKING SCI."/>
          <p:cNvSpPr txBox="1"/>
          <p:nvPr/>
        </p:nvSpPr>
        <p:spPr>
          <a:xfrm>
            <a:off x="4114800" y="6400800"/>
            <a:ext cx="1664208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3  WORKING SCI.</a:t>
            </a:r>
            <a:endParaRPr lang="en-US" sz="1000" dirty="0"/>
          </a:p>
        </p:txBody>
      </p:sp>
      <p:sp>
        <p:nvSpPr>
          <p:cNvPr id="13" name="Link: 3  WORKING SCI.">
            <a:hlinkClick r:id="rId4" tooltip="3  WORKING SCI." action="ppaction://hlinksldjump"/>
          </p:cNvPr>
          <p:cNvSpPr/>
          <p:nvPr/>
        </p:nvSpPr>
        <p:spPr>
          <a:xfrm>
            <a:off x="4114800" y="6400800"/>
            <a:ext cx="166420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4" name="Tab 4  CONCLUSION"/>
          <p:cNvSpPr txBox="1"/>
          <p:nvPr/>
        </p:nvSpPr>
        <p:spPr>
          <a:xfrm>
            <a:off x="5897880" y="6400800"/>
            <a:ext cx="1664208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4  CONCLUSION</a:t>
            </a:r>
            <a:endParaRPr lang="en-US" sz="1000" dirty="0"/>
          </a:p>
        </p:txBody>
      </p:sp>
      <p:sp>
        <p:nvSpPr>
          <p:cNvPr id="15" name="Link: 4  CONCLUSION">
            <a:hlinkClick r:id="rId5" tooltip="4  CONCLUSION" action="ppaction://hlinksldjump"/>
          </p:cNvPr>
          <p:cNvSpPr/>
          <p:nvPr/>
        </p:nvSpPr>
        <p:spPr>
          <a:xfrm>
            <a:off x="5897880" y="6400800"/>
            <a:ext cx="166420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6" name="Step 1"/>
          <p:cNvSpPr/>
          <p:nvPr/>
        </p:nvSpPr>
        <p:spPr>
          <a:xfrm>
            <a:off x="548640" y="1737360"/>
            <a:ext cx="7223760" cy="832104"/>
          </a:xfrm>
          <a:prstGeom prst="roundRect">
            <a:avLst>
              <a:gd name="adj" fmla="val 15385"/>
            </a:avLst>
          </a:prstGeom>
          <a:solidFill>
            <a:schemeClr val="tx2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685800" y="1952244"/>
            <a:ext cx="402336" cy="402336"/>
          </a:xfrm>
          <a:prstGeom prst="ellipse">
            <a:avLst/>
          </a:prstGeom>
          <a:solidFill>
            <a:schemeClr val="accent6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1</a:t>
            </a:r>
            <a:endParaRPr lang="en-US" sz="1500" dirty="0"/>
          </a:p>
        </p:txBody>
      </p:sp>
      <p:sp>
        <p:nvSpPr>
          <p:cNvPr id="18" name="Step text 1"/>
          <p:cNvSpPr txBox="1"/>
          <p:nvPr/>
        </p:nvSpPr>
        <p:spPr>
          <a:xfrm>
            <a:off x="1234440" y="1737360"/>
            <a:ext cx="640080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Put the Leslie cube on a heatproof mat and fill it with hot water from a kettle. Put the lid on.</a:t>
            </a:r>
            <a:endParaRPr lang="en-US" sz="1500" dirty="0"/>
          </a:p>
        </p:txBody>
      </p:sp>
      <p:sp>
        <p:nvSpPr>
          <p:cNvPr id="19" name="Step 2"/>
          <p:cNvSpPr/>
          <p:nvPr/>
        </p:nvSpPr>
        <p:spPr>
          <a:xfrm>
            <a:off x="548640" y="2660904"/>
            <a:ext cx="7223760" cy="832104"/>
          </a:xfrm>
          <a:prstGeom prst="roundRect">
            <a:avLst>
              <a:gd name="adj" fmla="val 15385"/>
            </a:avLst>
          </a:prstGeom>
          <a:solidFill>
            <a:schemeClr val="tx2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685800" y="2875788"/>
            <a:ext cx="402336" cy="402336"/>
          </a:xfrm>
          <a:prstGeom prst="ellipse">
            <a:avLst/>
          </a:prstGeom>
          <a:solidFill>
            <a:schemeClr val="accent6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2</a:t>
            </a:r>
            <a:endParaRPr lang="en-US" sz="1500" dirty="0"/>
          </a:p>
        </p:txBody>
      </p:sp>
      <p:sp>
        <p:nvSpPr>
          <p:cNvPr id="21" name="Step text 2"/>
          <p:cNvSpPr txBox="1"/>
          <p:nvPr/>
        </p:nvSpPr>
        <p:spPr>
          <a:xfrm>
            <a:off x="1234440" y="2660904"/>
            <a:ext cx="640080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Hold the infrared detector 10 cm from the matt black face (use a clamp to keep the distance the same).</a:t>
            </a:r>
            <a:endParaRPr lang="en-US" sz="1500" dirty="0"/>
          </a:p>
        </p:txBody>
      </p:sp>
      <p:sp>
        <p:nvSpPr>
          <p:cNvPr id="22" name="Step 3"/>
          <p:cNvSpPr/>
          <p:nvPr/>
        </p:nvSpPr>
        <p:spPr>
          <a:xfrm>
            <a:off x="548640" y="3584448"/>
            <a:ext cx="7223760" cy="832104"/>
          </a:xfrm>
          <a:prstGeom prst="roundRect">
            <a:avLst>
              <a:gd name="adj" fmla="val 15385"/>
            </a:avLst>
          </a:prstGeom>
          <a:solidFill>
            <a:schemeClr val="tx2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685800" y="3799332"/>
            <a:ext cx="402336" cy="402336"/>
          </a:xfrm>
          <a:prstGeom prst="ellipse">
            <a:avLst/>
          </a:prstGeom>
          <a:solidFill>
            <a:schemeClr val="accent6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3</a:t>
            </a:r>
            <a:endParaRPr lang="en-US" sz="1500" dirty="0"/>
          </a:p>
        </p:txBody>
      </p:sp>
      <p:sp>
        <p:nvSpPr>
          <p:cNvPr id="24" name="Step text 3"/>
          <p:cNvSpPr txBox="1"/>
          <p:nvPr/>
        </p:nvSpPr>
        <p:spPr>
          <a:xfrm>
            <a:off x="1234440" y="3584448"/>
            <a:ext cx="640080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Record the reading.</a:t>
            </a:r>
            <a:endParaRPr lang="en-US" sz="1500" dirty="0"/>
          </a:p>
        </p:txBody>
      </p:sp>
      <p:sp>
        <p:nvSpPr>
          <p:cNvPr id="25" name="Step 4"/>
          <p:cNvSpPr/>
          <p:nvPr/>
        </p:nvSpPr>
        <p:spPr>
          <a:xfrm>
            <a:off x="548640" y="4507992"/>
            <a:ext cx="7223760" cy="832104"/>
          </a:xfrm>
          <a:prstGeom prst="roundRect">
            <a:avLst>
              <a:gd name="adj" fmla="val 15385"/>
            </a:avLst>
          </a:prstGeom>
          <a:solidFill>
            <a:schemeClr val="tx2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685800" y="4722876"/>
            <a:ext cx="402336" cy="402336"/>
          </a:xfrm>
          <a:prstGeom prst="ellipse">
            <a:avLst/>
          </a:prstGeom>
          <a:solidFill>
            <a:schemeClr val="accent6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4</a:t>
            </a:r>
            <a:endParaRPr lang="en-US" sz="1500" dirty="0"/>
          </a:p>
        </p:txBody>
      </p:sp>
      <p:sp>
        <p:nvSpPr>
          <p:cNvPr id="27" name="Step text 4"/>
          <p:cNvSpPr txBox="1"/>
          <p:nvPr/>
        </p:nvSpPr>
        <p:spPr>
          <a:xfrm>
            <a:off x="1234440" y="4507992"/>
            <a:ext cx="640080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Turn the cube and measure each of the other faces from the same distance.</a:t>
            </a:r>
            <a:endParaRPr lang="en-US" sz="1500" dirty="0"/>
          </a:p>
        </p:txBody>
      </p:sp>
      <p:sp>
        <p:nvSpPr>
          <p:cNvPr id="28" name="Step 5"/>
          <p:cNvSpPr/>
          <p:nvPr/>
        </p:nvSpPr>
        <p:spPr>
          <a:xfrm>
            <a:off x="548640" y="5431536"/>
            <a:ext cx="7223760" cy="832104"/>
          </a:xfrm>
          <a:prstGeom prst="roundRect">
            <a:avLst>
              <a:gd name="adj" fmla="val 15385"/>
            </a:avLst>
          </a:prstGeom>
          <a:solidFill>
            <a:schemeClr val="tx2"/>
          </a:solidFill>
          <a:ln/>
        </p:spPr>
      </p:sp>
      <p:sp>
        <p:nvSpPr>
          <p:cNvPr id="29" name="Text 27"/>
          <p:cNvSpPr txBox="1"/>
          <p:nvPr/>
        </p:nvSpPr>
        <p:spPr>
          <a:xfrm>
            <a:off x="685800" y="5646420"/>
            <a:ext cx="402336" cy="402336"/>
          </a:xfrm>
          <a:prstGeom prst="ellipse">
            <a:avLst/>
          </a:prstGeom>
          <a:solidFill>
            <a:schemeClr val="accent6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5</a:t>
            </a:r>
            <a:endParaRPr lang="en-US" sz="1500" dirty="0"/>
          </a:p>
        </p:txBody>
      </p:sp>
      <p:sp>
        <p:nvSpPr>
          <p:cNvPr id="30" name="Step text 5"/>
          <p:cNvSpPr txBox="1"/>
          <p:nvPr/>
        </p:nvSpPr>
        <p:spPr>
          <a:xfrm>
            <a:off x="1234440" y="5431536"/>
            <a:ext cx="640080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Repeat the set of readings 3 times, quickly, and calculate the mean for each face.</a:t>
            </a:r>
            <a:endParaRPr lang="en-US" sz="1500" dirty="0"/>
          </a:p>
        </p:txBody>
      </p:sp>
      <p:sp>
        <p:nvSpPr>
          <p:cNvPr id="31" name="Aim card"/>
          <p:cNvSpPr/>
          <p:nvPr/>
        </p:nvSpPr>
        <p:spPr>
          <a:xfrm>
            <a:off x="8001000" y="1737360"/>
            <a:ext cx="3642055" cy="1188720"/>
          </a:xfrm>
          <a:prstGeom prst="roundRect">
            <a:avLst>
              <a:gd name="adj" fmla="val 10769"/>
            </a:avLst>
          </a:prstGeom>
          <a:solidFill>
            <a:schemeClr val="tx2"/>
          </a:solidFill>
          <a:ln/>
        </p:spPr>
      </p:sp>
      <p:sp>
        <p:nvSpPr>
          <p:cNvPr id="32" name="Text 30"/>
          <p:cNvSpPr txBox="1"/>
          <p:nvPr/>
        </p:nvSpPr>
        <p:spPr>
          <a:xfrm>
            <a:off x="8202168" y="182880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chemeClr val="accent6"/>
                </a:solidFill>
              </a:rPr>
              <a:t>AIM</a:t>
            </a:r>
            <a:endParaRPr lang="en-US" sz="1100" dirty="0"/>
          </a:p>
        </p:txBody>
      </p:sp>
      <p:sp>
        <p:nvSpPr>
          <p:cNvPr id="33" name="Text 31"/>
          <p:cNvSpPr txBox="1"/>
          <p:nvPr/>
        </p:nvSpPr>
        <p:spPr>
          <a:xfrm>
            <a:off x="8202168" y="2084832"/>
            <a:ext cx="327629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bg1"/>
                </a:solidFill>
              </a:rPr>
              <a:t>Investigate how the type of surface affects the amount of infrared radiation it gives out.</a:t>
            </a:r>
            <a:endParaRPr lang="en-US" sz="1300" dirty="0"/>
          </a:p>
        </p:txBody>
      </p:sp>
      <p:sp>
        <p:nvSpPr>
          <p:cNvPr id="34" name="Equipment card"/>
          <p:cNvSpPr/>
          <p:nvPr/>
        </p:nvSpPr>
        <p:spPr>
          <a:xfrm>
            <a:off x="8001000" y="3035808"/>
            <a:ext cx="3642055" cy="2057400"/>
          </a:xfrm>
          <a:prstGeom prst="roundRect">
            <a:avLst>
              <a:gd name="adj" fmla="val 6222"/>
            </a:avLst>
          </a:prstGeom>
          <a:solidFill>
            <a:schemeClr val="tx2"/>
          </a:solidFill>
          <a:ln/>
        </p:spPr>
      </p:sp>
      <p:sp>
        <p:nvSpPr>
          <p:cNvPr id="35" name="Text 33"/>
          <p:cNvSpPr txBox="1"/>
          <p:nvPr/>
        </p:nvSpPr>
        <p:spPr>
          <a:xfrm>
            <a:off x="8202168" y="3127248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chemeClr val="accent6"/>
                </a:solidFill>
              </a:rPr>
              <a:t>EQUIPMENT</a:t>
            </a:r>
            <a:endParaRPr lang="en-US" sz="1100" dirty="0"/>
          </a:p>
        </p:txBody>
      </p:sp>
      <p:sp>
        <p:nvSpPr>
          <p:cNvPr id="36" name="Text 34"/>
          <p:cNvSpPr txBox="1"/>
          <p:nvPr/>
        </p:nvSpPr>
        <p:spPr>
          <a:xfrm>
            <a:off x="8202168" y="3401568"/>
            <a:ext cx="3322015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200"/>
              </a:spcAft>
              <a:buSzPct val="100000"/>
              <a:buChar char="•"/>
            </a:pPr>
            <a:r>
              <a:rPr lang="en-US" sz="1300" dirty="0">
                <a:solidFill>
                  <a:schemeClr val="bg1"/>
                </a:solidFill>
              </a:rPr>
              <a:t>Leslie cube (4 different faces)</a:t>
            </a:r>
            <a:endParaRPr lang="en-US" sz="1300" dirty="0"/>
          </a:p>
          <a:p>
            <a:pPr marL="152400" indent="-152400">
              <a:spcAft>
                <a:spcPts val="200"/>
              </a:spcAft>
              <a:buSzPct val="100000"/>
              <a:buChar char="•"/>
            </a:pPr>
            <a:r>
              <a:rPr lang="en-US" sz="1300" dirty="0">
                <a:solidFill>
                  <a:schemeClr val="bg1"/>
                </a:solidFill>
              </a:rPr>
              <a:t>Kettle (hot water)</a:t>
            </a:r>
            <a:endParaRPr lang="en-US" sz="1300" dirty="0"/>
          </a:p>
          <a:p>
            <a:pPr marL="152400" indent="-152400">
              <a:spcAft>
                <a:spcPts val="200"/>
              </a:spcAft>
              <a:buSzPct val="100000"/>
              <a:buChar char="•"/>
            </a:pPr>
            <a:r>
              <a:rPr lang="en-US" sz="1300" dirty="0">
                <a:solidFill>
                  <a:schemeClr val="bg1"/>
                </a:solidFill>
              </a:rPr>
              <a:t>Infrared detector (or thermometer)</a:t>
            </a:r>
            <a:endParaRPr lang="en-US" sz="1300" dirty="0"/>
          </a:p>
          <a:p>
            <a:pPr marL="152400" indent="-152400">
              <a:spcAft>
                <a:spcPts val="200"/>
              </a:spcAft>
              <a:buSzPct val="100000"/>
              <a:buChar char="•"/>
            </a:pPr>
            <a:r>
              <a:rPr lang="en-US" sz="1300" dirty="0">
                <a:solidFill>
                  <a:schemeClr val="bg1"/>
                </a:solidFill>
              </a:rPr>
              <a:t>Ruler</a:t>
            </a:r>
            <a:endParaRPr lang="en-US" sz="1300" dirty="0"/>
          </a:p>
          <a:p>
            <a:pPr marL="152400" indent="-152400">
              <a:spcAft>
                <a:spcPts val="200"/>
              </a:spcAft>
              <a:buSzPct val="100000"/>
              <a:buChar char="•"/>
            </a:pPr>
            <a:r>
              <a:rPr lang="en-US" sz="1300" dirty="0">
                <a:solidFill>
                  <a:schemeClr val="bg1"/>
                </a:solidFill>
              </a:rPr>
              <a:t>Heatproof mat</a:t>
            </a:r>
            <a:endParaRPr lang="en-US" sz="1300" dirty="0"/>
          </a:p>
          <a:p>
            <a:pPr marL="152400" indent="-152400">
              <a:spcAft>
                <a:spcPts val="200"/>
              </a:spcAft>
              <a:buSzPct val="100000"/>
              <a:buChar char="•"/>
            </a:pPr>
            <a:r>
              <a:rPr lang="en-US" sz="1300" dirty="0">
                <a:solidFill>
                  <a:schemeClr val="bg1"/>
                </a:solidFill>
              </a:rPr>
              <a:t>Clamp to hold the detector</a:t>
            </a:r>
            <a:endParaRPr lang="en-US" sz="1300" dirty="0"/>
          </a:p>
        </p:txBody>
      </p:sp>
      <p:sp>
        <p:nvSpPr>
          <p:cNvPr id="37" name="Key equation card"/>
          <p:cNvSpPr/>
          <p:nvPr/>
        </p:nvSpPr>
        <p:spPr>
          <a:xfrm>
            <a:off x="8001000" y="5202936"/>
            <a:ext cx="3642055" cy="1060704"/>
          </a:xfrm>
          <a:prstGeom prst="roundRect">
            <a:avLst>
              <a:gd name="adj" fmla="val 12069"/>
            </a:avLst>
          </a:prstGeom>
          <a:solidFill>
            <a:schemeClr val="accent6"/>
          </a:solidFill>
          <a:ln/>
        </p:spPr>
      </p:sp>
      <p:sp>
        <p:nvSpPr>
          <p:cNvPr id="38" name="Text 36"/>
          <p:cNvSpPr txBox="1"/>
          <p:nvPr/>
        </p:nvSpPr>
        <p:spPr>
          <a:xfrm>
            <a:off x="8202168" y="5276088"/>
            <a:ext cx="1828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chemeClr val="tx1"/>
                </a:solidFill>
              </a:rPr>
              <a:t>KEY IDEA</a:t>
            </a:r>
            <a:endParaRPr lang="en-US" sz="1000" dirty="0"/>
          </a:p>
        </p:txBody>
      </p:sp>
      <p:sp>
        <p:nvSpPr>
          <p:cNvPr id="39" name="Text 37"/>
          <p:cNvSpPr txBox="1"/>
          <p:nvPr/>
        </p:nvSpPr>
        <p:spPr>
          <a:xfrm>
            <a:off x="8202168" y="5513832"/>
            <a:ext cx="3276295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Matt black = best emitter</a:t>
            </a:r>
            <a:endParaRPr lang="en-US" sz="1500" dirty="0"/>
          </a:p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Shiny silver = worst emitter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4465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B4BED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40</a:t>
            </a:fld>
            <a:endParaRPr lang="en-US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868680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accent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 ·  Infrared radiation: </a:t>
            </a:r>
            <a:pPr algn="l" indent="0" marL="0">
              <a:buNone/>
            </a:pPr>
            <a:r>
              <a:rPr lang="en-US" sz="28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Sample results</a:t>
            </a:r>
            <a:endParaRPr lang="en-US" sz="2800" dirty="0"/>
          </a:p>
        </p:txBody>
      </p:sp>
      <p:sp>
        <p:nvSpPr>
          <p:cNvPr id="3" name="Label: PHYSICS RP10"/>
          <p:cNvSpPr txBox="1"/>
          <p:nvPr/>
        </p:nvSpPr>
        <p:spPr>
          <a:xfrm>
            <a:off x="548640" y="384048"/>
            <a:ext cx="1737360" cy="347472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PHYSICS RP10</a:t>
            </a:r>
            <a:endParaRPr lang="en-US" sz="1100" dirty="0"/>
          </a:p>
        </p:txBody>
      </p:sp>
      <p:sp>
        <p:nvSpPr>
          <p:cNvPr id="4" name="Label: COMBINED SCIENCE RP21"/>
          <p:cNvSpPr txBox="1"/>
          <p:nvPr/>
        </p:nvSpPr>
        <p:spPr>
          <a:xfrm>
            <a:off x="2377440" y="384048"/>
            <a:ext cx="2880360" cy="347472"/>
          </a:xfrm>
          <a:prstGeom prst="roundRect">
            <a:avLst>
              <a:gd name="adj" fmla="val 50000"/>
            </a:avLst>
          </a:prstGeom>
          <a:solidFill>
            <a:srgbClr val="0D1321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1"/>
                </a:solidFill>
              </a:rPr>
              <a:t>COMBINED SCIENCE RP21</a:t>
            </a:r>
            <a:endParaRPr lang="en-US" sz="1100" dirty="0"/>
          </a:p>
        </p:txBody>
      </p:sp>
      <p:sp>
        <p:nvSpPr>
          <p:cNvPr id="5" name="Label: PAPER 2"/>
          <p:cNvSpPr txBox="1"/>
          <p:nvPr/>
        </p:nvSpPr>
        <p:spPr>
          <a:xfrm>
            <a:off x="5349240" y="384048"/>
            <a:ext cx="1097280" cy="347472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2"/>
                </a:solidFill>
              </a:rPr>
              <a:t>PAPER 2</a:t>
            </a:r>
            <a:endParaRPr lang="en-US" sz="1100" dirty="0"/>
          </a:p>
        </p:txBody>
      </p:sp>
      <p:sp>
        <p:nvSpPr>
          <p:cNvPr id="6" name="Button: ☰  ALL PRACTICALS"/>
          <p:cNvSpPr txBox="1"/>
          <p:nvPr/>
        </p:nvSpPr>
        <p:spPr>
          <a:xfrm>
            <a:off x="9601200" y="384048"/>
            <a:ext cx="2039112" cy="411480"/>
          </a:xfrm>
          <a:prstGeom prst="roundRect">
            <a:avLst>
              <a:gd name="adj" fmla="val 26667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☰  ALL PRACTICALS</a:t>
            </a:r>
            <a:endParaRPr lang="en-US" sz="1200" dirty="0"/>
          </a:p>
        </p:txBody>
      </p:sp>
      <p:sp>
        <p:nvSpPr>
          <p:cNvPr id="7" name="Link: ☰  ALL PRACTICALS">
            <a:hlinkClick r:id="rId1" tooltip="☰  ALL PRACTICALS" action="ppaction://hlinksldjump"/>
          </p:cNvPr>
          <p:cNvSpPr/>
          <p:nvPr/>
        </p:nvSpPr>
        <p:spPr>
          <a:xfrm>
            <a:off x="9601200" y="384048"/>
            <a:ext cx="2039112" cy="41148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8" name="Tab 1  METHOD"/>
          <p:cNvSpPr txBox="1"/>
          <p:nvPr/>
        </p:nvSpPr>
        <p:spPr>
          <a:xfrm>
            <a:off x="548640" y="6400800"/>
            <a:ext cx="1664208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1  METHOD</a:t>
            </a:r>
            <a:endParaRPr lang="en-US" sz="1000" dirty="0"/>
          </a:p>
        </p:txBody>
      </p:sp>
      <p:sp>
        <p:nvSpPr>
          <p:cNvPr id="9" name="Link: 1  METHOD">
            <a:hlinkClick r:id="rId2" tooltip="1  METHOD" action="ppaction://hlinksldjump"/>
          </p:cNvPr>
          <p:cNvSpPr/>
          <p:nvPr/>
        </p:nvSpPr>
        <p:spPr>
          <a:xfrm>
            <a:off x="548640" y="6400800"/>
            <a:ext cx="166420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0" name="Tab 2  RESULTS"/>
          <p:cNvSpPr txBox="1"/>
          <p:nvPr/>
        </p:nvSpPr>
        <p:spPr>
          <a:xfrm>
            <a:off x="2331720" y="6400800"/>
            <a:ext cx="1664208" cy="292608"/>
          </a:xfrm>
          <a:prstGeom prst="roundRect">
            <a:avLst>
              <a:gd name="adj" fmla="val 50000"/>
            </a:avLst>
          </a:prstGeom>
          <a:solidFill>
            <a:srgbClr val="A78BFA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D1321"/>
                </a:solidFill>
              </a:rPr>
              <a:t>2  RESULTS</a:t>
            </a:r>
            <a:endParaRPr lang="en-US" sz="1000" dirty="0"/>
          </a:p>
        </p:txBody>
      </p:sp>
      <p:sp>
        <p:nvSpPr>
          <p:cNvPr id="11" name="Link: 2  RESULTS">
            <a:hlinkClick r:id="rId3" tooltip="2  RESULTS" action="ppaction://hlinksldjump"/>
          </p:cNvPr>
          <p:cNvSpPr/>
          <p:nvPr/>
        </p:nvSpPr>
        <p:spPr>
          <a:xfrm>
            <a:off x="2331720" y="6400800"/>
            <a:ext cx="166420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2" name="Tab 3  WORKING SCI."/>
          <p:cNvSpPr txBox="1"/>
          <p:nvPr/>
        </p:nvSpPr>
        <p:spPr>
          <a:xfrm>
            <a:off x="4114800" y="6400800"/>
            <a:ext cx="1664208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3  WORKING SCI.</a:t>
            </a:r>
            <a:endParaRPr lang="en-US" sz="1000" dirty="0"/>
          </a:p>
        </p:txBody>
      </p:sp>
      <p:sp>
        <p:nvSpPr>
          <p:cNvPr id="13" name="Link: 3  WORKING SCI.">
            <a:hlinkClick r:id="rId4" tooltip="3  WORKING SCI." action="ppaction://hlinksldjump"/>
          </p:cNvPr>
          <p:cNvSpPr/>
          <p:nvPr/>
        </p:nvSpPr>
        <p:spPr>
          <a:xfrm>
            <a:off x="4114800" y="6400800"/>
            <a:ext cx="166420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4" name="Tab 4  CONCLUSION"/>
          <p:cNvSpPr txBox="1"/>
          <p:nvPr/>
        </p:nvSpPr>
        <p:spPr>
          <a:xfrm>
            <a:off x="5897880" y="6400800"/>
            <a:ext cx="1664208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4  CONCLUSION</a:t>
            </a:r>
            <a:endParaRPr lang="en-US" sz="1000" dirty="0"/>
          </a:p>
        </p:txBody>
      </p:sp>
      <p:sp>
        <p:nvSpPr>
          <p:cNvPr id="15" name="Link: 4  CONCLUSION">
            <a:hlinkClick r:id="rId5" tooltip="4  CONCLUSION" action="ppaction://hlinksldjump"/>
          </p:cNvPr>
          <p:cNvSpPr/>
          <p:nvPr/>
        </p:nvSpPr>
        <p:spPr>
          <a:xfrm>
            <a:off x="5897880" y="6400800"/>
            <a:ext cx="166420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graphicFrame>
        <p:nvGraphicFramePr>
          <p:cNvPr id="42" name="Results table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737360"/>
          <a:ext cx="6355080" cy="914400"/>
        </p:xfrm>
        <a:graphic>
          <a:graphicData uri="http://schemas.openxmlformats.org/drawingml/2006/table">
            <a:tbl>
              <a:tblPr/>
              <a:tblGrid>
                <a:gridCol w="1417320"/>
                <a:gridCol w="1234440"/>
                <a:gridCol w="1234440"/>
                <a:gridCol w="1234440"/>
                <a:gridCol w="1234440"/>
              </a:tblGrid>
              <a:tr h="4572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0D1321"/>
                          </a:solidFill>
                        </a:rPr>
                        <a:t>Surface</a:t>
                      </a:r>
                      <a:endParaRPr lang="en-US" sz="12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8BF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0D1321"/>
                          </a:solidFill>
                        </a:rPr>
                        <a:t>Reading 1</a:t>
                      </a:r>
                      <a:endParaRPr lang="en-US" sz="12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8BF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0D1321"/>
                          </a:solidFill>
                        </a:rPr>
                        <a:t>Reading 2</a:t>
                      </a:r>
                      <a:endParaRPr lang="en-US" sz="12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8BF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0D1321"/>
                          </a:solidFill>
                        </a:rPr>
                        <a:t>Reading 3</a:t>
                      </a:r>
                      <a:endParaRPr lang="en-US" sz="12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8BF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0D1321"/>
                          </a:solidFill>
                        </a:rPr>
                        <a:t>Mean</a:t>
                      </a:r>
                      <a:endParaRPr lang="en-US" sz="12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8BFA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B4BED3"/>
                          </a:solidFill>
                        </a:rPr>
                        <a:t>Matt black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74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B4BED3"/>
                          </a:solidFill>
                        </a:rPr>
                        <a:t>9.8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74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B4BED3"/>
                          </a:solidFill>
                        </a:rPr>
                        <a:t>10.1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74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B4BED3"/>
                          </a:solidFill>
                        </a:rPr>
                        <a:t>9.9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74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9.9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742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B4BED3"/>
                          </a:solidFill>
                        </a:rPr>
                        <a:t>Shiny black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32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B4BED3"/>
                          </a:solidFill>
                        </a:rPr>
                        <a:t>8.6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32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B4BED3"/>
                          </a:solidFill>
                        </a:rPr>
                        <a:t>8.4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32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B4BED3"/>
                          </a:solidFill>
                        </a:rPr>
                        <a:t>8.5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32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8.5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321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B4BED3"/>
                          </a:solidFill>
                        </a:rPr>
                        <a:t>Matt white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74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B4BED3"/>
                          </a:solidFill>
                        </a:rPr>
                        <a:t>8.0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74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B4BED3"/>
                          </a:solidFill>
                        </a:rPr>
                        <a:t>8.3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74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B4BED3"/>
                          </a:solidFill>
                        </a:rPr>
                        <a:t>8.2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74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8.2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2742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B4BED3"/>
                          </a:solidFill>
                        </a:rPr>
                        <a:t>Shiny silver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32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B4BED3"/>
                          </a:solidFill>
                        </a:rPr>
                        <a:t>2.1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32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B4BED3"/>
                          </a:solidFill>
                        </a:rPr>
                        <a:t>2.4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32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B4BED3"/>
                          </a:solidFill>
                        </a:rPr>
                        <a:t>2.2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32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2.2</a:t>
                      </a:r>
                      <a:endParaRPr lang="en-US" sz="1300" dirty="0"/>
                    </a:p>
                  </a:txBody>
                  <a:tcPr marL="73152" marR="73152" marT="0" marB="0" anchor="ctr">
                    <a:lnL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D13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321"/>
                    </a:solidFill>
                  </a:tcPr>
                </a:tc>
              </a:tr>
            </a:tbl>
          </a:graphicData>
        </a:graphic>
      </p:graphicFrame>
      <p:sp>
        <p:nvSpPr>
          <p:cNvPr id="17" name="Repeats note"/>
          <p:cNvSpPr/>
          <p:nvPr/>
        </p:nvSpPr>
        <p:spPr>
          <a:xfrm>
            <a:off x="548640" y="4187952"/>
            <a:ext cx="6355080" cy="1234440"/>
          </a:xfrm>
          <a:prstGeom prst="roundRect">
            <a:avLst>
              <a:gd name="adj" fmla="val 10370"/>
            </a:avLst>
          </a:prstGeom>
          <a:solidFill>
            <a:schemeClr val="tx2"/>
          </a:solidFill>
          <a:ln/>
        </p:spPr>
      </p:sp>
      <p:sp>
        <p:nvSpPr>
          <p:cNvPr id="18" name="Repeats circle"/>
          <p:cNvSpPr/>
          <p:nvPr/>
        </p:nvSpPr>
        <p:spPr>
          <a:xfrm>
            <a:off x="713232" y="4576572"/>
            <a:ext cx="457200" cy="457200"/>
          </a:xfrm>
          <a:prstGeom prst="ellipse">
            <a:avLst/>
          </a:prstGeom>
          <a:solidFill>
            <a:schemeClr val="accent5"/>
          </a:solidFill>
          <a:ln/>
        </p:spPr>
      </p:sp>
      <p:pic>
        <p:nvPicPr>
          <p:cNvPr id="19" name="Repeats 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7532" y="4690872"/>
            <a:ext cx="228600" cy="228600"/>
          </a:xfrm>
          <a:prstGeom prst="rect">
            <a:avLst/>
          </a:prstGeom>
        </p:spPr>
      </p:pic>
      <p:sp>
        <p:nvSpPr>
          <p:cNvPr id="20" name="Text 16"/>
          <p:cNvSpPr txBox="1"/>
          <p:nvPr/>
        </p:nvSpPr>
        <p:spPr>
          <a:xfrm>
            <a:off x="1325880" y="4242816"/>
            <a:ext cx="5394960" cy="11247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chemeClr val="accent5"/>
                </a:solidFill>
              </a:rPr>
              <a:t>REPEATS &amp; ANOMALIES   </a:t>
            </a:r>
            <a:endParaRPr lang="en-US" sz="1000" dirty="0"/>
          </a:p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Infrared detector readings (arbitrary units). The repeats are close together, so the results are repeatable.</a:t>
            </a:r>
            <a:endParaRPr lang="en-US" sz="1000" dirty="0"/>
          </a:p>
        </p:txBody>
      </p:sp>
      <p:sp>
        <p:nvSpPr>
          <p:cNvPr id="21" name="Chart card"/>
          <p:cNvSpPr/>
          <p:nvPr/>
        </p:nvSpPr>
        <p:spPr>
          <a:xfrm>
            <a:off x="7132320" y="1737360"/>
            <a:ext cx="4510735" cy="2971800"/>
          </a:xfrm>
          <a:prstGeom prst="roundRect">
            <a:avLst>
              <a:gd name="adj" fmla="val 4308"/>
            </a:avLst>
          </a:prstGeom>
          <a:solidFill>
            <a:schemeClr val="tx2"/>
          </a:solidFill>
          <a:ln/>
        </p:spPr>
      </p:sp>
      <p:graphicFrame>
        <p:nvGraphicFramePr>
          <p:cNvPr id="22" name="Results chart" descr=""/>
          <p:cNvGraphicFramePr/>
          <p:nvPr/>
        </p:nvGraphicFramePr>
        <p:xfrm>
          <a:off x="7223760" y="1828800"/>
          <a:ext cx="4327855" cy="27889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7"/>
          </a:graphicData>
        </a:graphic>
      </p:graphicFrame>
      <p:sp>
        <p:nvSpPr>
          <p:cNvPr id="23" name="Calculation card"/>
          <p:cNvSpPr/>
          <p:nvPr/>
        </p:nvSpPr>
        <p:spPr>
          <a:xfrm>
            <a:off x="7132320" y="4818888"/>
            <a:ext cx="4510735" cy="1444752"/>
          </a:xfrm>
          <a:prstGeom prst="roundRect">
            <a:avLst>
              <a:gd name="adj" fmla="val 8861"/>
            </a:avLst>
          </a:prstGeom>
          <a:solidFill>
            <a:schemeClr val="tx2"/>
          </a:solidFill>
          <a:ln/>
        </p:spPr>
      </p:sp>
      <p:sp>
        <p:nvSpPr>
          <p:cNvPr id="24" name="Calculation"/>
          <p:cNvSpPr txBox="1"/>
          <p:nvPr/>
        </p:nvSpPr>
        <p:spPr>
          <a:xfrm>
            <a:off x="7333488" y="4892040"/>
            <a:ext cx="4144975" cy="13167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chemeClr val="accent6"/>
                </a:solidFill>
              </a:rPr>
              <a:t>ANALYSIS</a:t>
            </a:r>
            <a:endParaRPr lang="en-US" sz="1000" dirty="0"/>
          </a:p>
          <a:p>
            <a:pPr indent="0" marL="0">
              <a:buNone/>
            </a:pPr>
            <a:r>
              <a:rPr lang="en-US" sz="1300" dirty="0">
                <a:solidFill>
                  <a:schemeClr val="bg2"/>
                </a:solidFill>
              </a:rPr>
              <a:t>Surface is CATEGORIC data</a:t>
            </a:r>
            <a:endParaRPr lang="en-US" sz="1000" dirty="0"/>
          </a:p>
          <a:p>
            <a:pPr indent="0" marL="0">
              <a:buNone/>
            </a:pPr>
            <a:r>
              <a:rPr lang="en-US" sz="1300" dirty="0">
                <a:solidFill>
                  <a:schemeClr val="bg2"/>
                </a:solidFill>
              </a:rPr>
              <a:t>so draw a BAR CHART.</a:t>
            </a:r>
            <a:endParaRPr lang="en-US" sz="1000" dirty="0"/>
          </a:p>
          <a:p>
            <a:pPr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Matt black emits about 4½ × more than shiny silver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4465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B4BED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41</a:t>
            </a:fld>
            <a:endParaRPr lang="en-US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868680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accent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 ·  Infrared radiation: </a:t>
            </a:r>
            <a:pPr algn="l" indent="0" marL="0">
              <a:buNone/>
            </a:pPr>
            <a:r>
              <a:rPr lang="en-US" sz="28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Working scientifically</a:t>
            </a:r>
            <a:endParaRPr lang="en-US" sz="2800" dirty="0"/>
          </a:p>
        </p:txBody>
      </p:sp>
      <p:sp>
        <p:nvSpPr>
          <p:cNvPr id="3" name="Label: PHYSICS RP10"/>
          <p:cNvSpPr txBox="1"/>
          <p:nvPr/>
        </p:nvSpPr>
        <p:spPr>
          <a:xfrm>
            <a:off x="548640" y="384048"/>
            <a:ext cx="1737360" cy="347472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PHYSICS RP10</a:t>
            </a:r>
            <a:endParaRPr lang="en-US" sz="1100" dirty="0"/>
          </a:p>
        </p:txBody>
      </p:sp>
      <p:sp>
        <p:nvSpPr>
          <p:cNvPr id="4" name="Label: COMBINED SCIENCE RP21"/>
          <p:cNvSpPr txBox="1"/>
          <p:nvPr/>
        </p:nvSpPr>
        <p:spPr>
          <a:xfrm>
            <a:off x="2377440" y="384048"/>
            <a:ext cx="2880360" cy="347472"/>
          </a:xfrm>
          <a:prstGeom prst="roundRect">
            <a:avLst>
              <a:gd name="adj" fmla="val 50000"/>
            </a:avLst>
          </a:prstGeom>
          <a:solidFill>
            <a:srgbClr val="0D1321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1"/>
                </a:solidFill>
              </a:rPr>
              <a:t>COMBINED SCIENCE RP21</a:t>
            </a:r>
            <a:endParaRPr lang="en-US" sz="1100" dirty="0"/>
          </a:p>
        </p:txBody>
      </p:sp>
      <p:sp>
        <p:nvSpPr>
          <p:cNvPr id="5" name="Label: PAPER 2"/>
          <p:cNvSpPr txBox="1"/>
          <p:nvPr/>
        </p:nvSpPr>
        <p:spPr>
          <a:xfrm>
            <a:off x="5349240" y="384048"/>
            <a:ext cx="1097280" cy="347472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2"/>
                </a:solidFill>
              </a:rPr>
              <a:t>PAPER 2</a:t>
            </a:r>
            <a:endParaRPr lang="en-US" sz="1100" dirty="0"/>
          </a:p>
        </p:txBody>
      </p:sp>
      <p:sp>
        <p:nvSpPr>
          <p:cNvPr id="6" name="Button: ☰  ALL PRACTICALS"/>
          <p:cNvSpPr txBox="1"/>
          <p:nvPr/>
        </p:nvSpPr>
        <p:spPr>
          <a:xfrm>
            <a:off x="9601200" y="384048"/>
            <a:ext cx="2039112" cy="411480"/>
          </a:xfrm>
          <a:prstGeom prst="roundRect">
            <a:avLst>
              <a:gd name="adj" fmla="val 26667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☰  ALL PRACTICALS</a:t>
            </a:r>
            <a:endParaRPr lang="en-US" sz="1200" dirty="0"/>
          </a:p>
        </p:txBody>
      </p:sp>
      <p:sp>
        <p:nvSpPr>
          <p:cNvPr id="7" name="Link: ☰  ALL PRACTICALS">
            <a:hlinkClick r:id="rId1" tooltip="☰  ALL PRACTICALS" action="ppaction://hlinksldjump"/>
          </p:cNvPr>
          <p:cNvSpPr/>
          <p:nvPr/>
        </p:nvSpPr>
        <p:spPr>
          <a:xfrm>
            <a:off x="9601200" y="384048"/>
            <a:ext cx="2039112" cy="41148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8" name="Tab 1  METHOD"/>
          <p:cNvSpPr txBox="1"/>
          <p:nvPr/>
        </p:nvSpPr>
        <p:spPr>
          <a:xfrm>
            <a:off x="548640" y="6400800"/>
            <a:ext cx="1664208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1  METHOD</a:t>
            </a:r>
            <a:endParaRPr lang="en-US" sz="1000" dirty="0"/>
          </a:p>
        </p:txBody>
      </p:sp>
      <p:sp>
        <p:nvSpPr>
          <p:cNvPr id="9" name="Link: 1  METHOD">
            <a:hlinkClick r:id="rId2" tooltip="1  METHOD" action="ppaction://hlinksldjump"/>
          </p:cNvPr>
          <p:cNvSpPr/>
          <p:nvPr/>
        </p:nvSpPr>
        <p:spPr>
          <a:xfrm>
            <a:off x="548640" y="6400800"/>
            <a:ext cx="166420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0" name="Tab 2  RESULTS"/>
          <p:cNvSpPr txBox="1"/>
          <p:nvPr/>
        </p:nvSpPr>
        <p:spPr>
          <a:xfrm>
            <a:off x="2331720" y="6400800"/>
            <a:ext cx="1664208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2  RESULTS</a:t>
            </a:r>
            <a:endParaRPr lang="en-US" sz="1000" dirty="0"/>
          </a:p>
        </p:txBody>
      </p:sp>
      <p:sp>
        <p:nvSpPr>
          <p:cNvPr id="11" name="Link: 2  RESULTS">
            <a:hlinkClick r:id="rId3" tooltip="2  RESULTS" action="ppaction://hlinksldjump"/>
          </p:cNvPr>
          <p:cNvSpPr/>
          <p:nvPr/>
        </p:nvSpPr>
        <p:spPr>
          <a:xfrm>
            <a:off x="2331720" y="6400800"/>
            <a:ext cx="166420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2" name="Tab 3  WORKING SCI."/>
          <p:cNvSpPr txBox="1"/>
          <p:nvPr/>
        </p:nvSpPr>
        <p:spPr>
          <a:xfrm>
            <a:off x="4114800" y="6400800"/>
            <a:ext cx="1664208" cy="292608"/>
          </a:xfrm>
          <a:prstGeom prst="roundRect">
            <a:avLst>
              <a:gd name="adj" fmla="val 50000"/>
            </a:avLst>
          </a:prstGeom>
          <a:solidFill>
            <a:srgbClr val="A78BFA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D1321"/>
                </a:solidFill>
              </a:rPr>
              <a:t>3  WORKING SCI.</a:t>
            </a:r>
            <a:endParaRPr lang="en-US" sz="1000" dirty="0"/>
          </a:p>
        </p:txBody>
      </p:sp>
      <p:sp>
        <p:nvSpPr>
          <p:cNvPr id="13" name="Link: 3  WORKING SCI.">
            <a:hlinkClick r:id="rId4" tooltip="3  WORKING SCI." action="ppaction://hlinksldjump"/>
          </p:cNvPr>
          <p:cNvSpPr/>
          <p:nvPr/>
        </p:nvSpPr>
        <p:spPr>
          <a:xfrm>
            <a:off x="4114800" y="6400800"/>
            <a:ext cx="166420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4" name="Tab 4  CONCLUSION"/>
          <p:cNvSpPr txBox="1"/>
          <p:nvPr/>
        </p:nvSpPr>
        <p:spPr>
          <a:xfrm>
            <a:off x="5897880" y="6400800"/>
            <a:ext cx="1664208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4  CONCLUSION</a:t>
            </a:r>
            <a:endParaRPr lang="en-US" sz="1000" dirty="0"/>
          </a:p>
        </p:txBody>
      </p:sp>
      <p:sp>
        <p:nvSpPr>
          <p:cNvPr id="15" name="Link: 4  CONCLUSION">
            <a:hlinkClick r:id="rId5" tooltip="4  CONCLUSION" action="ppaction://hlinksldjump"/>
          </p:cNvPr>
          <p:cNvSpPr/>
          <p:nvPr/>
        </p:nvSpPr>
        <p:spPr>
          <a:xfrm>
            <a:off x="5897880" y="6400800"/>
            <a:ext cx="166420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6" name="INDEPENDENT VARIABLE card"/>
          <p:cNvSpPr/>
          <p:nvPr/>
        </p:nvSpPr>
        <p:spPr>
          <a:xfrm>
            <a:off x="548640" y="1737360"/>
            <a:ext cx="3545738" cy="2148840"/>
          </a:xfrm>
          <a:prstGeom prst="roundRect">
            <a:avLst>
              <a:gd name="adj" fmla="val 5957"/>
            </a:avLst>
          </a:prstGeom>
          <a:solidFill>
            <a:schemeClr val="tx2"/>
          </a:solidFill>
          <a:ln/>
        </p:spPr>
      </p:sp>
      <p:sp>
        <p:nvSpPr>
          <p:cNvPr id="17" name="INDEPENDENT VARIABLE circle"/>
          <p:cNvSpPr/>
          <p:nvPr/>
        </p:nvSpPr>
        <p:spPr>
          <a:xfrm>
            <a:off x="731520" y="1920240"/>
            <a:ext cx="548640" cy="548640"/>
          </a:xfrm>
          <a:prstGeom prst="ellipse">
            <a:avLst/>
          </a:prstGeom>
          <a:solidFill>
            <a:schemeClr val="accent6"/>
          </a:solidFill>
          <a:ln/>
        </p:spPr>
      </p:sp>
      <p:pic>
        <p:nvPicPr>
          <p:cNvPr id="18" name="INDEPENDENT VARIABLE 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8680" y="2057400"/>
            <a:ext cx="274320" cy="274320"/>
          </a:xfrm>
          <a:prstGeom prst="rect">
            <a:avLst/>
          </a:prstGeom>
        </p:spPr>
      </p:pic>
      <p:sp>
        <p:nvSpPr>
          <p:cNvPr id="19" name="Text 16"/>
          <p:cNvSpPr txBox="1"/>
          <p:nvPr/>
        </p:nvSpPr>
        <p:spPr>
          <a:xfrm>
            <a:off x="1417320" y="1901952"/>
            <a:ext cx="253989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6"/>
                </a:solidFill>
              </a:rPr>
              <a:t>INDEPENDENT VARIABLE</a:t>
            </a:r>
            <a:endParaRPr lang="en-US" sz="1300" dirty="0"/>
          </a:p>
        </p:txBody>
      </p:sp>
      <p:sp>
        <p:nvSpPr>
          <p:cNvPr id="20" name="Text 17"/>
          <p:cNvSpPr txBox="1"/>
          <p:nvPr/>
        </p:nvSpPr>
        <p:spPr>
          <a:xfrm>
            <a:off x="1417320" y="2194560"/>
            <a:ext cx="253989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chemeClr val="bg2"/>
                </a:solidFill>
              </a:rPr>
              <a:t>What you change</a:t>
            </a:r>
            <a:endParaRPr lang="en-US" sz="1100" dirty="0"/>
          </a:p>
        </p:txBody>
      </p:sp>
      <p:sp>
        <p:nvSpPr>
          <p:cNvPr id="21" name="INDEPENDENT VARIABLE text"/>
          <p:cNvSpPr txBox="1"/>
          <p:nvPr/>
        </p:nvSpPr>
        <p:spPr>
          <a:xfrm>
            <a:off x="749808" y="2606040"/>
            <a:ext cx="3143402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bg1"/>
                </a:solidFill>
              </a:rPr>
              <a:t>Type of surface</a:t>
            </a:r>
            <a:endParaRPr lang="en-US" sz="1900" dirty="0"/>
          </a:p>
        </p:txBody>
      </p:sp>
      <p:sp>
        <p:nvSpPr>
          <p:cNvPr id="22" name="DEPENDENT VARIABLE card"/>
          <p:cNvSpPr/>
          <p:nvPr/>
        </p:nvSpPr>
        <p:spPr>
          <a:xfrm>
            <a:off x="4322978" y="1737360"/>
            <a:ext cx="3545738" cy="2148840"/>
          </a:xfrm>
          <a:prstGeom prst="roundRect">
            <a:avLst>
              <a:gd name="adj" fmla="val 5957"/>
            </a:avLst>
          </a:prstGeom>
          <a:solidFill>
            <a:schemeClr val="tx2"/>
          </a:solidFill>
          <a:ln/>
        </p:spPr>
      </p:sp>
      <p:sp>
        <p:nvSpPr>
          <p:cNvPr id="23" name="DEPENDENT VARIABLE circle"/>
          <p:cNvSpPr/>
          <p:nvPr/>
        </p:nvSpPr>
        <p:spPr>
          <a:xfrm>
            <a:off x="4505858" y="1920240"/>
            <a:ext cx="548640" cy="548640"/>
          </a:xfrm>
          <a:prstGeom prst="ellipse">
            <a:avLst/>
          </a:prstGeom>
          <a:solidFill>
            <a:schemeClr val="accent6"/>
          </a:solidFill>
          <a:ln/>
        </p:spPr>
      </p:sp>
      <p:pic>
        <p:nvPicPr>
          <p:cNvPr id="24" name="DEPENDENT VARIABLE 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43018" y="2057400"/>
            <a:ext cx="274320" cy="274320"/>
          </a:xfrm>
          <a:prstGeom prst="rect">
            <a:avLst/>
          </a:prstGeom>
        </p:spPr>
      </p:pic>
      <p:sp>
        <p:nvSpPr>
          <p:cNvPr id="25" name="Text 21"/>
          <p:cNvSpPr txBox="1"/>
          <p:nvPr/>
        </p:nvSpPr>
        <p:spPr>
          <a:xfrm>
            <a:off x="5191658" y="1901952"/>
            <a:ext cx="253989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6"/>
                </a:solidFill>
              </a:rPr>
              <a:t>DEPENDENT VARIABLE</a:t>
            </a:r>
            <a:endParaRPr lang="en-US" sz="1300" dirty="0"/>
          </a:p>
        </p:txBody>
      </p:sp>
      <p:sp>
        <p:nvSpPr>
          <p:cNvPr id="26" name="Text 22"/>
          <p:cNvSpPr txBox="1"/>
          <p:nvPr/>
        </p:nvSpPr>
        <p:spPr>
          <a:xfrm>
            <a:off x="5191658" y="2194560"/>
            <a:ext cx="253989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chemeClr val="bg2"/>
                </a:solidFill>
              </a:rPr>
              <a:t>What you measure</a:t>
            </a:r>
            <a:endParaRPr lang="en-US" sz="1100" dirty="0"/>
          </a:p>
        </p:txBody>
      </p:sp>
      <p:sp>
        <p:nvSpPr>
          <p:cNvPr id="27" name="DEPENDENT VARIABLE text"/>
          <p:cNvSpPr txBox="1"/>
          <p:nvPr/>
        </p:nvSpPr>
        <p:spPr>
          <a:xfrm>
            <a:off x="4524146" y="2606040"/>
            <a:ext cx="3143402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bg1"/>
                </a:solidFill>
              </a:rPr>
              <a:t>Infrared radiation emitted (detector reading)</a:t>
            </a:r>
            <a:endParaRPr lang="en-US" sz="1900" dirty="0"/>
          </a:p>
        </p:txBody>
      </p:sp>
      <p:sp>
        <p:nvSpPr>
          <p:cNvPr id="28" name="CONTROL VARIABLES card"/>
          <p:cNvSpPr/>
          <p:nvPr/>
        </p:nvSpPr>
        <p:spPr>
          <a:xfrm>
            <a:off x="8097317" y="1737360"/>
            <a:ext cx="3545738" cy="2148840"/>
          </a:xfrm>
          <a:prstGeom prst="roundRect">
            <a:avLst>
              <a:gd name="adj" fmla="val 5957"/>
            </a:avLst>
          </a:prstGeom>
          <a:solidFill>
            <a:schemeClr val="tx2"/>
          </a:solidFill>
          <a:ln/>
        </p:spPr>
      </p:sp>
      <p:sp>
        <p:nvSpPr>
          <p:cNvPr id="29" name="CONTROL VARIABLES circle"/>
          <p:cNvSpPr/>
          <p:nvPr/>
        </p:nvSpPr>
        <p:spPr>
          <a:xfrm>
            <a:off x="8280197" y="1920240"/>
            <a:ext cx="548640" cy="548640"/>
          </a:xfrm>
          <a:prstGeom prst="ellipse">
            <a:avLst/>
          </a:prstGeom>
          <a:solidFill>
            <a:schemeClr val="accent6"/>
          </a:solidFill>
          <a:ln/>
        </p:spPr>
      </p:sp>
      <p:pic>
        <p:nvPicPr>
          <p:cNvPr id="30" name="CONTROL VARIABLES icon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17357" y="2057400"/>
            <a:ext cx="274320" cy="274320"/>
          </a:xfrm>
          <a:prstGeom prst="rect">
            <a:avLst/>
          </a:prstGeom>
        </p:spPr>
      </p:pic>
      <p:sp>
        <p:nvSpPr>
          <p:cNvPr id="31" name="Text 26"/>
          <p:cNvSpPr txBox="1"/>
          <p:nvPr/>
        </p:nvSpPr>
        <p:spPr>
          <a:xfrm>
            <a:off x="8965997" y="1901952"/>
            <a:ext cx="253989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6"/>
                </a:solidFill>
              </a:rPr>
              <a:t>CONTROL VARIABLES</a:t>
            </a:r>
            <a:endParaRPr lang="en-US" sz="1300" dirty="0"/>
          </a:p>
        </p:txBody>
      </p:sp>
      <p:sp>
        <p:nvSpPr>
          <p:cNvPr id="32" name="Text 27"/>
          <p:cNvSpPr txBox="1"/>
          <p:nvPr/>
        </p:nvSpPr>
        <p:spPr>
          <a:xfrm>
            <a:off x="8965997" y="2194560"/>
            <a:ext cx="253989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chemeClr val="bg2"/>
                </a:solidFill>
              </a:rPr>
              <a:t>Kept the same</a:t>
            </a:r>
            <a:endParaRPr lang="en-US" sz="1100" dirty="0"/>
          </a:p>
        </p:txBody>
      </p:sp>
      <p:sp>
        <p:nvSpPr>
          <p:cNvPr id="33" name="CONTROL VARIABLES text"/>
          <p:cNvSpPr txBox="1"/>
          <p:nvPr/>
        </p:nvSpPr>
        <p:spPr>
          <a:xfrm>
            <a:off x="8298485" y="2606040"/>
            <a:ext cx="3143402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• Distance from the detector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• Temperature of the water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• Area of each face</a:t>
            </a:r>
            <a:endParaRPr lang="en-US" sz="1400" dirty="0"/>
          </a:p>
        </p:txBody>
      </p:sp>
      <p:sp>
        <p:nvSpPr>
          <p:cNvPr id="34" name="SAFETY card"/>
          <p:cNvSpPr/>
          <p:nvPr/>
        </p:nvSpPr>
        <p:spPr>
          <a:xfrm>
            <a:off x="548640" y="4114800"/>
            <a:ext cx="3545738" cy="2148840"/>
          </a:xfrm>
          <a:prstGeom prst="roundRect">
            <a:avLst>
              <a:gd name="adj" fmla="val 5957"/>
            </a:avLst>
          </a:prstGeom>
          <a:solidFill>
            <a:schemeClr val="tx2"/>
          </a:solidFill>
          <a:ln/>
        </p:spPr>
      </p:sp>
      <p:sp>
        <p:nvSpPr>
          <p:cNvPr id="35" name="SAFETY circle"/>
          <p:cNvSpPr/>
          <p:nvPr/>
        </p:nvSpPr>
        <p:spPr>
          <a:xfrm>
            <a:off x="731520" y="4297680"/>
            <a:ext cx="548640" cy="548640"/>
          </a:xfrm>
          <a:prstGeom prst="ellipse">
            <a:avLst/>
          </a:prstGeom>
          <a:solidFill>
            <a:schemeClr val="accent5"/>
          </a:solidFill>
          <a:ln/>
        </p:spPr>
      </p:sp>
      <p:pic>
        <p:nvPicPr>
          <p:cNvPr id="36" name="SAFETY icon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68680" y="4434840"/>
            <a:ext cx="274320" cy="274320"/>
          </a:xfrm>
          <a:prstGeom prst="rect">
            <a:avLst/>
          </a:prstGeom>
        </p:spPr>
      </p:pic>
      <p:sp>
        <p:nvSpPr>
          <p:cNvPr id="37" name="Text 31"/>
          <p:cNvSpPr txBox="1"/>
          <p:nvPr/>
        </p:nvSpPr>
        <p:spPr>
          <a:xfrm>
            <a:off x="1417320" y="4279392"/>
            <a:ext cx="253989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5"/>
                </a:solidFill>
              </a:rPr>
              <a:t>SAFETY</a:t>
            </a:r>
            <a:endParaRPr lang="en-US" sz="1300" dirty="0"/>
          </a:p>
        </p:txBody>
      </p:sp>
      <p:sp>
        <p:nvSpPr>
          <p:cNvPr id="38" name="Text 32"/>
          <p:cNvSpPr txBox="1"/>
          <p:nvPr/>
        </p:nvSpPr>
        <p:spPr>
          <a:xfrm>
            <a:off x="1417320" y="4572000"/>
            <a:ext cx="253989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chemeClr val="bg2"/>
                </a:solidFill>
              </a:rPr>
              <a:t>Hazard → how to reduce the risk</a:t>
            </a:r>
            <a:endParaRPr lang="en-US" sz="1100" dirty="0"/>
          </a:p>
        </p:txBody>
      </p:sp>
      <p:sp>
        <p:nvSpPr>
          <p:cNvPr id="39" name="SAFETY text"/>
          <p:cNvSpPr txBox="1"/>
          <p:nvPr/>
        </p:nvSpPr>
        <p:spPr>
          <a:xfrm>
            <a:off x="749808" y="4983480"/>
            <a:ext cx="3143402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Hazard: hot water and a hot cube can burn or scald. Fill it on a heatproof mat, carefully, and don't move it while full.</a:t>
            </a:r>
            <a:endParaRPr lang="en-US" sz="1400" dirty="0"/>
          </a:p>
        </p:txBody>
      </p:sp>
      <p:sp>
        <p:nvSpPr>
          <p:cNvPr id="40" name="ACCURACY &amp; PRECISION card"/>
          <p:cNvSpPr/>
          <p:nvPr/>
        </p:nvSpPr>
        <p:spPr>
          <a:xfrm>
            <a:off x="4322978" y="4114800"/>
            <a:ext cx="3545738" cy="2148840"/>
          </a:xfrm>
          <a:prstGeom prst="roundRect">
            <a:avLst>
              <a:gd name="adj" fmla="val 5957"/>
            </a:avLst>
          </a:prstGeom>
          <a:solidFill>
            <a:schemeClr val="tx2"/>
          </a:solidFill>
          <a:ln/>
        </p:spPr>
      </p:sp>
      <p:sp>
        <p:nvSpPr>
          <p:cNvPr id="41" name="ACCURACY &amp; PRECISION circle"/>
          <p:cNvSpPr/>
          <p:nvPr/>
        </p:nvSpPr>
        <p:spPr>
          <a:xfrm>
            <a:off x="4505858" y="4297680"/>
            <a:ext cx="548640" cy="548640"/>
          </a:xfrm>
          <a:prstGeom prst="ellipse">
            <a:avLst/>
          </a:prstGeom>
          <a:solidFill>
            <a:schemeClr val="accent5"/>
          </a:solidFill>
          <a:ln/>
        </p:spPr>
      </p:sp>
      <p:pic>
        <p:nvPicPr>
          <p:cNvPr id="42" name="ACCURACY &amp; PRECISION icon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43018" y="4434840"/>
            <a:ext cx="274320" cy="274320"/>
          </a:xfrm>
          <a:prstGeom prst="rect">
            <a:avLst/>
          </a:prstGeom>
        </p:spPr>
      </p:pic>
      <p:sp>
        <p:nvSpPr>
          <p:cNvPr id="43" name="Text 36"/>
          <p:cNvSpPr txBox="1"/>
          <p:nvPr/>
        </p:nvSpPr>
        <p:spPr>
          <a:xfrm>
            <a:off x="5191658" y="4279392"/>
            <a:ext cx="253989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5"/>
                </a:solidFill>
              </a:rPr>
              <a:t>ACCURACY &amp; PRECISION</a:t>
            </a:r>
            <a:endParaRPr lang="en-US" sz="1300" dirty="0"/>
          </a:p>
        </p:txBody>
      </p:sp>
      <p:sp>
        <p:nvSpPr>
          <p:cNvPr id="44" name="Text 37"/>
          <p:cNvSpPr txBox="1"/>
          <p:nvPr/>
        </p:nvSpPr>
        <p:spPr>
          <a:xfrm>
            <a:off x="5191658" y="4572000"/>
            <a:ext cx="253989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chemeClr val="bg2"/>
                </a:solidFill>
              </a:rPr>
              <a:t>Getting good data</a:t>
            </a:r>
            <a:endParaRPr lang="en-US" sz="1100" dirty="0"/>
          </a:p>
        </p:txBody>
      </p:sp>
      <p:sp>
        <p:nvSpPr>
          <p:cNvPr id="45" name="ACCURACY &amp;amp; PRECISION text"/>
          <p:cNvSpPr txBox="1"/>
          <p:nvPr/>
        </p:nvSpPr>
        <p:spPr>
          <a:xfrm>
            <a:off x="4524146" y="4983480"/>
            <a:ext cx="3143402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Keep the detector at exactly the same distance with a clamp. Take readings quickly so the water doesn't cool between faces.</a:t>
            </a:r>
            <a:endParaRPr lang="en-US" sz="1400" dirty="0"/>
          </a:p>
        </p:txBody>
      </p:sp>
      <p:sp>
        <p:nvSpPr>
          <p:cNvPr id="46" name="ERRORS card"/>
          <p:cNvSpPr/>
          <p:nvPr/>
        </p:nvSpPr>
        <p:spPr>
          <a:xfrm>
            <a:off x="8097317" y="4114800"/>
            <a:ext cx="3545738" cy="2148840"/>
          </a:xfrm>
          <a:prstGeom prst="roundRect">
            <a:avLst>
              <a:gd name="adj" fmla="val 5957"/>
            </a:avLst>
          </a:prstGeom>
          <a:solidFill>
            <a:schemeClr val="tx2"/>
          </a:solidFill>
          <a:ln/>
        </p:spPr>
      </p:sp>
      <p:sp>
        <p:nvSpPr>
          <p:cNvPr id="47" name="ERRORS circle"/>
          <p:cNvSpPr/>
          <p:nvPr/>
        </p:nvSpPr>
        <p:spPr>
          <a:xfrm>
            <a:off x="8280197" y="4297680"/>
            <a:ext cx="548640" cy="548640"/>
          </a:xfrm>
          <a:prstGeom prst="ellipse">
            <a:avLst/>
          </a:prstGeom>
          <a:solidFill>
            <a:schemeClr val="accent5"/>
          </a:solidFill>
          <a:ln/>
        </p:spPr>
      </p:sp>
      <p:pic>
        <p:nvPicPr>
          <p:cNvPr id="48" name="ERRORS icon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417357" y="4434840"/>
            <a:ext cx="274320" cy="274320"/>
          </a:xfrm>
          <a:prstGeom prst="rect">
            <a:avLst/>
          </a:prstGeom>
        </p:spPr>
      </p:pic>
      <p:sp>
        <p:nvSpPr>
          <p:cNvPr id="49" name="Text 41"/>
          <p:cNvSpPr txBox="1"/>
          <p:nvPr/>
        </p:nvSpPr>
        <p:spPr>
          <a:xfrm>
            <a:off x="8965997" y="4279392"/>
            <a:ext cx="253989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5"/>
                </a:solidFill>
              </a:rPr>
              <a:t>ERRORS</a:t>
            </a:r>
            <a:endParaRPr lang="en-US" sz="1300" dirty="0"/>
          </a:p>
        </p:txBody>
      </p:sp>
      <p:sp>
        <p:nvSpPr>
          <p:cNvPr id="50" name="Text 42"/>
          <p:cNvSpPr txBox="1"/>
          <p:nvPr/>
        </p:nvSpPr>
        <p:spPr>
          <a:xfrm>
            <a:off x="8965997" y="4572000"/>
            <a:ext cx="253989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chemeClr val="bg2"/>
                </a:solidFill>
              </a:rPr>
              <a:t>Random or systematic?</a:t>
            </a:r>
            <a:endParaRPr lang="en-US" sz="1100" dirty="0"/>
          </a:p>
        </p:txBody>
      </p:sp>
      <p:sp>
        <p:nvSpPr>
          <p:cNvPr id="51" name="ERRORS text"/>
          <p:cNvSpPr txBox="1"/>
          <p:nvPr/>
        </p:nvSpPr>
        <p:spPr>
          <a:xfrm>
            <a:off x="8298485" y="4983480"/>
            <a:ext cx="3143402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The water cooling while you measure is a SYSTEMATIC error for the last faces measured — change the order each time.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4465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B4BED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42</a:t>
            </a:fld>
            <a:endParaRPr lang="en-US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868680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accent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 ·  Infrared radiation: </a:t>
            </a:r>
            <a:pPr algn="l" indent="0" marL="0">
              <a:buNone/>
            </a:pPr>
            <a:r>
              <a:rPr lang="en-US" sz="28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 &amp; improvements</a:t>
            </a:r>
            <a:endParaRPr lang="en-US" sz="2800" dirty="0"/>
          </a:p>
        </p:txBody>
      </p:sp>
      <p:sp>
        <p:nvSpPr>
          <p:cNvPr id="3" name="Label: PHYSICS RP10"/>
          <p:cNvSpPr txBox="1"/>
          <p:nvPr/>
        </p:nvSpPr>
        <p:spPr>
          <a:xfrm>
            <a:off x="548640" y="384048"/>
            <a:ext cx="1737360" cy="347472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PHYSICS RP10</a:t>
            </a:r>
            <a:endParaRPr lang="en-US" sz="1100" dirty="0"/>
          </a:p>
        </p:txBody>
      </p:sp>
      <p:sp>
        <p:nvSpPr>
          <p:cNvPr id="4" name="Label: COMBINED SCIENCE RP21"/>
          <p:cNvSpPr txBox="1"/>
          <p:nvPr/>
        </p:nvSpPr>
        <p:spPr>
          <a:xfrm>
            <a:off x="2377440" y="384048"/>
            <a:ext cx="2880360" cy="347472"/>
          </a:xfrm>
          <a:prstGeom prst="roundRect">
            <a:avLst>
              <a:gd name="adj" fmla="val 50000"/>
            </a:avLst>
          </a:prstGeom>
          <a:solidFill>
            <a:srgbClr val="0D1321"/>
          </a:solidFill>
          <a:ln w="15875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1"/>
                </a:solidFill>
              </a:rPr>
              <a:t>COMBINED SCIENCE RP21</a:t>
            </a:r>
            <a:endParaRPr lang="en-US" sz="1100" dirty="0"/>
          </a:p>
        </p:txBody>
      </p:sp>
      <p:sp>
        <p:nvSpPr>
          <p:cNvPr id="5" name="Label: PAPER 2"/>
          <p:cNvSpPr txBox="1"/>
          <p:nvPr/>
        </p:nvSpPr>
        <p:spPr>
          <a:xfrm>
            <a:off x="5349240" y="384048"/>
            <a:ext cx="1097280" cy="347472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2"/>
                </a:solidFill>
              </a:rPr>
              <a:t>PAPER 2</a:t>
            </a:r>
            <a:endParaRPr lang="en-US" sz="1100" dirty="0"/>
          </a:p>
        </p:txBody>
      </p:sp>
      <p:sp>
        <p:nvSpPr>
          <p:cNvPr id="6" name="Button: ☰  ALL PRACTICALS"/>
          <p:cNvSpPr txBox="1"/>
          <p:nvPr/>
        </p:nvSpPr>
        <p:spPr>
          <a:xfrm>
            <a:off x="9601200" y="384048"/>
            <a:ext cx="2039112" cy="411480"/>
          </a:xfrm>
          <a:prstGeom prst="roundRect">
            <a:avLst>
              <a:gd name="adj" fmla="val 26667"/>
            </a:avLst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☰  ALL PRACTICALS</a:t>
            </a:r>
            <a:endParaRPr lang="en-US" sz="1200" dirty="0"/>
          </a:p>
        </p:txBody>
      </p:sp>
      <p:sp>
        <p:nvSpPr>
          <p:cNvPr id="7" name="Link: ☰  ALL PRACTICALS">
            <a:hlinkClick r:id="rId1" tooltip="☰  ALL PRACTICALS" action="ppaction://hlinksldjump"/>
          </p:cNvPr>
          <p:cNvSpPr/>
          <p:nvPr/>
        </p:nvSpPr>
        <p:spPr>
          <a:xfrm>
            <a:off x="9601200" y="384048"/>
            <a:ext cx="2039112" cy="411480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8" name="Tab 1  METHOD"/>
          <p:cNvSpPr txBox="1"/>
          <p:nvPr/>
        </p:nvSpPr>
        <p:spPr>
          <a:xfrm>
            <a:off x="548640" y="6400800"/>
            <a:ext cx="1664208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1  METHOD</a:t>
            </a:r>
            <a:endParaRPr lang="en-US" sz="1000" dirty="0"/>
          </a:p>
        </p:txBody>
      </p:sp>
      <p:sp>
        <p:nvSpPr>
          <p:cNvPr id="9" name="Link: 1  METHOD">
            <a:hlinkClick r:id="rId2" tooltip="1  METHOD" action="ppaction://hlinksldjump"/>
          </p:cNvPr>
          <p:cNvSpPr/>
          <p:nvPr/>
        </p:nvSpPr>
        <p:spPr>
          <a:xfrm>
            <a:off x="548640" y="6400800"/>
            <a:ext cx="166420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0" name="Tab 2  RESULTS"/>
          <p:cNvSpPr txBox="1"/>
          <p:nvPr/>
        </p:nvSpPr>
        <p:spPr>
          <a:xfrm>
            <a:off x="2331720" y="6400800"/>
            <a:ext cx="1664208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2  RESULTS</a:t>
            </a:r>
            <a:endParaRPr lang="en-US" sz="1000" dirty="0"/>
          </a:p>
        </p:txBody>
      </p:sp>
      <p:sp>
        <p:nvSpPr>
          <p:cNvPr id="11" name="Link: 2  RESULTS">
            <a:hlinkClick r:id="rId3" tooltip="2  RESULTS" action="ppaction://hlinksldjump"/>
          </p:cNvPr>
          <p:cNvSpPr/>
          <p:nvPr/>
        </p:nvSpPr>
        <p:spPr>
          <a:xfrm>
            <a:off x="2331720" y="6400800"/>
            <a:ext cx="166420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2" name="Tab 3  WORKING SCI."/>
          <p:cNvSpPr txBox="1"/>
          <p:nvPr/>
        </p:nvSpPr>
        <p:spPr>
          <a:xfrm>
            <a:off x="4114800" y="6400800"/>
            <a:ext cx="1664208" cy="292608"/>
          </a:xfrm>
          <a:prstGeom prst="roundRect">
            <a:avLst>
              <a:gd name="adj" fmla="val 50000"/>
            </a:avLst>
          </a:prstGeom>
          <a:solidFill>
            <a:srgbClr val="1C274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B4BED3"/>
                </a:solidFill>
              </a:rPr>
              <a:t>3  WORKING SCI.</a:t>
            </a:r>
            <a:endParaRPr lang="en-US" sz="1000" dirty="0"/>
          </a:p>
        </p:txBody>
      </p:sp>
      <p:sp>
        <p:nvSpPr>
          <p:cNvPr id="13" name="Link: 3  WORKING SCI.">
            <a:hlinkClick r:id="rId4" tooltip="3  WORKING SCI." action="ppaction://hlinksldjump"/>
          </p:cNvPr>
          <p:cNvSpPr/>
          <p:nvPr/>
        </p:nvSpPr>
        <p:spPr>
          <a:xfrm>
            <a:off x="4114800" y="6400800"/>
            <a:ext cx="166420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4" name="Tab 4  CONCLUSION"/>
          <p:cNvSpPr txBox="1"/>
          <p:nvPr/>
        </p:nvSpPr>
        <p:spPr>
          <a:xfrm>
            <a:off x="5897880" y="6400800"/>
            <a:ext cx="1664208" cy="292608"/>
          </a:xfrm>
          <a:prstGeom prst="roundRect">
            <a:avLst>
              <a:gd name="adj" fmla="val 50000"/>
            </a:avLst>
          </a:prstGeom>
          <a:solidFill>
            <a:srgbClr val="A78BFA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D1321"/>
                </a:solidFill>
              </a:rPr>
              <a:t>4  CONCLUSION</a:t>
            </a:r>
            <a:endParaRPr lang="en-US" sz="1000" dirty="0"/>
          </a:p>
        </p:txBody>
      </p:sp>
      <p:sp>
        <p:nvSpPr>
          <p:cNvPr id="15" name="Link: 4  CONCLUSION">
            <a:hlinkClick r:id="rId5" tooltip="4  CONCLUSION" action="ppaction://hlinksldjump"/>
          </p:cNvPr>
          <p:cNvSpPr/>
          <p:nvPr/>
        </p:nvSpPr>
        <p:spPr>
          <a:xfrm>
            <a:off x="5897880" y="6400800"/>
            <a:ext cx="1664208" cy="292608"/>
          </a:xfrm>
          <a:prstGeom prst="rect">
            <a:avLst/>
          </a:prstGeom>
          <a:solidFill>
            <a:srgbClr val="0D1321">
              <a:alpha val="0"/>
            </a:srgbClr>
          </a:solidFill>
          <a:ln/>
        </p:spPr>
      </p:sp>
      <p:sp>
        <p:nvSpPr>
          <p:cNvPr id="16" name="Conclusion card"/>
          <p:cNvSpPr/>
          <p:nvPr/>
        </p:nvSpPr>
        <p:spPr>
          <a:xfrm>
            <a:off x="548640" y="1737360"/>
            <a:ext cx="6400800" cy="1600200"/>
          </a:xfrm>
          <a:prstGeom prst="roundRect">
            <a:avLst>
              <a:gd name="adj" fmla="val 8000"/>
            </a:avLst>
          </a:prstGeom>
          <a:solidFill>
            <a:schemeClr val="accent6"/>
          </a:solidFill>
          <a:ln/>
        </p:spPr>
      </p:sp>
      <p:sp>
        <p:nvSpPr>
          <p:cNvPr id="17" name="Conclusion text"/>
          <p:cNvSpPr txBox="1"/>
          <p:nvPr/>
        </p:nvSpPr>
        <p:spPr>
          <a:xfrm>
            <a:off x="777240" y="1810512"/>
            <a:ext cx="59436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chemeClr val="tx1"/>
                </a:solidFill>
              </a:rPr>
              <a:t>CONCLUSION</a:t>
            </a:r>
            <a:endParaRPr lang="en-US" sz="1100" dirty="0"/>
          </a:p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Matt black surfaces emit the most infrared radiation and shiny silver surfaces emit the least.</a:t>
            </a:r>
            <a:endParaRPr lang="en-US" sz="1100" dirty="0"/>
          </a:p>
        </p:txBody>
      </p:sp>
      <p:sp>
        <p:nvSpPr>
          <p:cNvPr id="18" name="Theory card"/>
          <p:cNvSpPr/>
          <p:nvPr/>
        </p:nvSpPr>
        <p:spPr>
          <a:xfrm>
            <a:off x="548640" y="3447288"/>
            <a:ext cx="6400800" cy="1463040"/>
          </a:xfrm>
          <a:prstGeom prst="roundRect">
            <a:avLst>
              <a:gd name="adj" fmla="val 8750"/>
            </a:avLst>
          </a:prstGeom>
          <a:solidFill>
            <a:schemeClr val="tx2"/>
          </a:solidFill>
          <a:ln/>
        </p:spPr>
      </p:sp>
      <p:sp>
        <p:nvSpPr>
          <p:cNvPr id="19" name="Theory circle"/>
          <p:cNvSpPr/>
          <p:nvPr/>
        </p:nvSpPr>
        <p:spPr>
          <a:xfrm>
            <a:off x="731520" y="3584448"/>
            <a:ext cx="502920" cy="502920"/>
          </a:xfrm>
          <a:prstGeom prst="ellipse">
            <a:avLst/>
          </a:prstGeom>
          <a:solidFill>
            <a:schemeClr val="accent6"/>
          </a:solidFill>
          <a:ln/>
        </p:spPr>
      </p:sp>
      <p:pic>
        <p:nvPicPr>
          <p:cNvPr id="20" name="Theory 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7250" y="3710178"/>
            <a:ext cx="251460" cy="251460"/>
          </a:xfrm>
          <a:prstGeom prst="rect">
            <a:avLst/>
          </a:prstGeom>
        </p:spPr>
      </p:pic>
      <p:sp>
        <p:nvSpPr>
          <p:cNvPr id="21" name="Text 18"/>
          <p:cNvSpPr txBox="1"/>
          <p:nvPr/>
        </p:nvSpPr>
        <p:spPr>
          <a:xfrm>
            <a:off x="1371600" y="361188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accent6"/>
                </a:solidFill>
              </a:rPr>
              <a:t>EXPLAIN IT WITH SCIENCE</a:t>
            </a:r>
            <a:endParaRPr lang="en-US" sz="1100" dirty="0"/>
          </a:p>
        </p:txBody>
      </p:sp>
      <p:sp>
        <p:nvSpPr>
          <p:cNvPr id="22" name="Text 19"/>
          <p:cNvSpPr txBox="1"/>
          <p:nvPr/>
        </p:nvSpPr>
        <p:spPr>
          <a:xfrm>
            <a:off x="1371600" y="3913632"/>
            <a:ext cx="539496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Good emitters are also good absorbers. Dark, matt surfaces are the best emitters AND absorbers; light, shiny surfaces reflect infrared.</a:t>
            </a:r>
            <a:endParaRPr lang="en-US" sz="1400" dirty="0"/>
          </a:p>
        </p:txBody>
      </p:sp>
      <p:sp>
        <p:nvSpPr>
          <p:cNvPr id="23" name="Evaluation card"/>
          <p:cNvSpPr/>
          <p:nvPr/>
        </p:nvSpPr>
        <p:spPr>
          <a:xfrm>
            <a:off x="548640" y="5020056"/>
            <a:ext cx="6400800" cy="1243584"/>
          </a:xfrm>
          <a:prstGeom prst="roundRect">
            <a:avLst>
              <a:gd name="adj" fmla="val 10294"/>
            </a:avLst>
          </a:prstGeom>
          <a:solidFill>
            <a:schemeClr val="tx2"/>
          </a:solidFill>
          <a:ln/>
        </p:spPr>
      </p:sp>
      <p:sp>
        <p:nvSpPr>
          <p:cNvPr id="24" name="Evaluation circle"/>
          <p:cNvSpPr/>
          <p:nvPr/>
        </p:nvSpPr>
        <p:spPr>
          <a:xfrm>
            <a:off x="731520" y="5157216"/>
            <a:ext cx="502920" cy="502920"/>
          </a:xfrm>
          <a:prstGeom prst="ellipse">
            <a:avLst/>
          </a:prstGeom>
          <a:solidFill>
            <a:schemeClr val="accent5"/>
          </a:solidFill>
          <a:ln/>
        </p:spPr>
      </p:sp>
      <p:pic>
        <p:nvPicPr>
          <p:cNvPr id="25" name="Evaluation 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7250" y="5282946"/>
            <a:ext cx="251460" cy="251460"/>
          </a:xfrm>
          <a:prstGeom prst="rect">
            <a:avLst/>
          </a:prstGeom>
        </p:spPr>
      </p:pic>
      <p:sp>
        <p:nvSpPr>
          <p:cNvPr id="26" name="Text 22"/>
          <p:cNvSpPr txBox="1"/>
          <p:nvPr/>
        </p:nvSpPr>
        <p:spPr>
          <a:xfrm>
            <a:off x="1371600" y="5175504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accent5"/>
                </a:solidFill>
              </a:rPr>
              <a:t>EVALUATION</a:t>
            </a:r>
            <a:endParaRPr lang="en-US" sz="1100" dirty="0"/>
          </a:p>
        </p:txBody>
      </p:sp>
      <p:sp>
        <p:nvSpPr>
          <p:cNvPr id="27" name="Text 23"/>
          <p:cNvSpPr txBox="1"/>
          <p:nvPr/>
        </p:nvSpPr>
        <p:spPr>
          <a:xfrm>
            <a:off x="1371600" y="5468112"/>
            <a:ext cx="5394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The water cooled during the experiment, which could make the later readings lower.</a:t>
            </a:r>
            <a:endParaRPr lang="en-US" sz="1400" dirty="0"/>
          </a:p>
        </p:txBody>
      </p:sp>
      <p:sp>
        <p:nvSpPr>
          <p:cNvPr id="28" name="Improvements card"/>
          <p:cNvSpPr/>
          <p:nvPr/>
        </p:nvSpPr>
        <p:spPr>
          <a:xfrm>
            <a:off x="7178040" y="1737360"/>
            <a:ext cx="4465015" cy="4526280"/>
          </a:xfrm>
          <a:prstGeom prst="roundRect">
            <a:avLst>
              <a:gd name="adj" fmla="val 2867"/>
            </a:avLst>
          </a:prstGeom>
          <a:solidFill>
            <a:schemeClr val="tx2"/>
          </a:solidFill>
          <a:ln/>
        </p:spPr>
      </p:sp>
      <p:sp>
        <p:nvSpPr>
          <p:cNvPr id="29" name="Improvements circle"/>
          <p:cNvSpPr/>
          <p:nvPr/>
        </p:nvSpPr>
        <p:spPr>
          <a:xfrm>
            <a:off x="7360920" y="1874520"/>
            <a:ext cx="548640" cy="548640"/>
          </a:xfrm>
          <a:prstGeom prst="ellipse">
            <a:avLst/>
          </a:prstGeom>
          <a:solidFill>
            <a:schemeClr val="accent4"/>
          </a:solidFill>
          <a:ln/>
        </p:spPr>
      </p:sp>
      <p:pic>
        <p:nvPicPr>
          <p:cNvPr id="30" name="Improvements icon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98080" y="2011680"/>
            <a:ext cx="274320" cy="274320"/>
          </a:xfrm>
          <a:prstGeom prst="rect">
            <a:avLst/>
          </a:prstGeom>
        </p:spPr>
      </p:pic>
      <p:sp>
        <p:nvSpPr>
          <p:cNvPr id="31" name="Text 26"/>
          <p:cNvSpPr txBox="1"/>
          <p:nvPr/>
        </p:nvSpPr>
        <p:spPr>
          <a:xfrm>
            <a:off x="8046720" y="192024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pc="200" kern="0" dirty="0">
                <a:solidFill>
                  <a:schemeClr val="accent4"/>
                </a:solidFill>
              </a:rPr>
              <a:t>IMPROVEMENTS</a:t>
            </a:r>
            <a:endParaRPr lang="en-US" sz="1500" dirty="0"/>
          </a:p>
        </p:txBody>
      </p:sp>
      <p:sp>
        <p:nvSpPr>
          <p:cNvPr id="32" name="Text 27"/>
          <p:cNvSpPr txBox="1"/>
          <p:nvPr/>
        </p:nvSpPr>
        <p:spPr>
          <a:xfrm>
            <a:off x="7406640" y="2651760"/>
            <a:ext cx="384048" cy="384048"/>
          </a:xfrm>
          <a:prstGeom prst="ellipse">
            <a:avLst/>
          </a:prstGeom>
          <a:solidFill>
            <a:schemeClr val="accent4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1</a:t>
            </a:r>
            <a:endParaRPr lang="en-US" sz="1400" dirty="0"/>
          </a:p>
        </p:txBody>
      </p:sp>
      <p:sp>
        <p:nvSpPr>
          <p:cNvPr id="33" name="Improvement 1"/>
          <p:cNvSpPr txBox="1"/>
          <p:nvPr/>
        </p:nvSpPr>
        <p:spPr>
          <a:xfrm>
            <a:off x="7955280" y="2606040"/>
            <a:ext cx="3504895" cy="811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Top up with hot water to keep the temperature the same</a:t>
            </a:r>
            <a:endParaRPr lang="en-US" sz="1500" dirty="0"/>
          </a:p>
        </p:txBody>
      </p:sp>
      <p:sp>
        <p:nvSpPr>
          <p:cNvPr id="34" name="Text 29"/>
          <p:cNvSpPr txBox="1"/>
          <p:nvPr/>
        </p:nvSpPr>
        <p:spPr>
          <a:xfrm>
            <a:off x="7406640" y="3554730"/>
            <a:ext cx="384048" cy="384048"/>
          </a:xfrm>
          <a:prstGeom prst="ellipse">
            <a:avLst/>
          </a:prstGeom>
          <a:solidFill>
            <a:schemeClr val="accent4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2</a:t>
            </a:r>
            <a:endParaRPr lang="en-US" sz="1400" dirty="0"/>
          </a:p>
        </p:txBody>
      </p:sp>
      <p:sp>
        <p:nvSpPr>
          <p:cNvPr id="35" name="Improvement 2"/>
          <p:cNvSpPr txBox="1"/>
          <p:nvPr/>
        </p:nvSpPr>
        <p:spPr>
          <a:xfrm>
            <a:off x="7955280" y="3509010"/>
            <a:ext cx="3504895" cy="811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Measure the faces in a different order each time</a:t>
            </a:r>
            <a:endParaRPr lang="en-US" sz="1500" dirty="0"/>
          </a:p>
        </p:txBody>
      </p:sp>
      <p:sp>
        <p:nvSpPr>
          <p:cNvPr id="36" name="Text 31"/>
          <p:cNvSpPr txBox="1"/>
          <p:nvPr/>
        </p:nvSpPr>
        <p:spPr>
          <a:xfrm>
            <a:off x="7406640" y="4457700"/>
            <a:ext cx="384048" cy="384048"/>
          </a:xfrm>
          <a:prstGeom prst="ellipse">
            <a:avLst/>
          </a:prstGeom>
          <a:solidFill>
            <a:schemeClr val="accent4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3</a:t>
            </a:r>
            <a:endParaRPr lang="en-US" sz="1400" dirty="0"/>
          </a:p>
        </p:txBody>
      </p:sp>
      <p:sp>
        <p:nvSpPr>
          <p:cNvPr id="37" name="Improvement 3"/>
          <p:cNvSpPr txBox="1"/>
          <p:nvPr/>
        </p:nvSpPr>
        <p:spPr>
          <a:xfrm>
            <a:off x="7955280" y="4411980"/>
            <a:ext cx="3504895" cy="811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Use a detector instead of a thermometer</a:t>
            </a:r>
            <a:endParaRPr lang="en-US" sz="1500" dirty="0"/>
          </a:p>
        </p:txBody>
      </p:sp>
      <p:sp>
        <p:nvSpPr>
          <p:cNvPr id="38" name="Text 33"/>
          <p:cNvSpPr txBox="1"/>
          <p:nvPr/>
        </p:nvSpPr>
        <p:spPr>
          <a:xfrm>
            <a:off x="7406640" y="5360670"/>
            <a:ext cx="384048" cy="384048"/>
          </a:xfrm>
          <a:prstGeom prst="ellipse">
            <a:avLst/>
          </a:prstGeom>
          <a:solidFill>
            <a:schemeClr val="accent4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4</a:t>
            </a:r>
            <a:endParaRPr lang="en-US" sz="1400" dirty="0"/>
          </a:p>
        </p:txBody>
      </p:sp>
      <p:sp>
        <p:nvSpPr>
          <p:cNvPr id="39" name="Improvement 4"/>
          <p:cNvSpPr txBox="1"/>
          <p:nvPr/>
        </p:nvSpPr>
        <p:spPr>
          <a:xfrm>
            <a:off x="7955280" y="5314950"/>
            <a:ext cx="3504895" cy="811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Repeat more times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4465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B4BED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43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quired Practicals Bold">
  <a:themeElements>
    <a:clrScheme name="Required Practicals Bold">
      <a:dk1>
        <a:srgbClr val="0D1321"/>
      </a:dk1>
      <a:lt1>
        <a:srgbClr val="FFFFFF"/>
      </a:lt1>
      <a:dk2>
        <a:srgbClr val="1C2742"/>
      </a:dk2>
      <a:lt2>
        <a:srgbClr val="B4BED3"/>
      </a:lt2>
      <a:accent1>
        <a:srgbClr val="FF7A2F"/>
      </a:accent1>
      <a:accent2>
        <a:srgbClr val="22D3EE"/>
      </a:accent2>
      <a:accent3>
        <a:srgbClr val="FF4F8B"/>
      </a:accent3>
      <a:accent4>
        <a:srgbClr val="A3E635"/>
      </a:accent4>
      <a:accent5>
        <a:srgbClr val="FFD23F"/>
      </a:accent5>
      <a:accent6>
        <a:srgbClr val="A78BFA"/>
      </a:accent6>
      <a:hlink>
        <a:srgbClr val="FFD23F"/>
      </a:hlink>
      <a:folHlink>
        <a:srgbClr val="FFD23F"/>
      </a:folHlink>
    </a:clrScheme>
    <a:fontScheme name="Required Practicals Bold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43</Slides>
  <Notes>43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AQA GCSE Physics &amp; Combined Science: Required Practicals</dc:title>
  <dc:subject>PptxGenJS Presentation</dc:subject>
  <dc:creator>PptxGenJS</dc:creator>
  <cp:lastModifiedBy>PptxGenJS</cp:lastModifiedBy>
  <cp:revision>1</cp:revision>
  <dcterms:created xsi:type="dcterms:W3CDTF">2026-10-06T13:26:06Z</dcterms:created>
  <dcterms:modified xsi:type="dcterms:W3CDTF">2026-10-06T13:26:06Z</dcterms:modified>
</cp:coreProperties>
</file>