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ame" id="{96b6e4f8-a2c1-45fe-d2ab-a0b08c084117}">
          <p14:sldIdLst>
            <p14:sldId id="256"/>
            <p14:sldId id="257"/>
            <p14:sldId id="258"/>
            <p14:sldId id="259"/>
            <p14:sldId id="260"/>
            <p14:sldId id="261"/>
            <p14:sldId id="262"/>
            <p14:sldId id="263"/>
            <p14:sldId id="264"/>
          </p14:sldIdLst>
        </p14:section>
        <p14:section name="Teacher answers" id="{c567f92a-2f15-22bd-3834-523f8cc1d0aa}">
          <p14:sldIdLst>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 Spectrum Pointless: a whole-class quiz on the electromagnetic spectrum: types of wave, visible light, uses, hazards and properties. Run it in Slide Show mode. Each round's answers and tile numbers are in the speaker notes for that round, and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team scores on the board. Each team gives one answer per round (or ask two teams in turn). Accept sensible variations: they are listed in each round's speaker notes. Scores are estimates, not survey data. You could survey your own class beforehand and edit the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1: Name a type of electromagnetic wave.
Tile 1: Gamma rays (41) – also accept: gamma
Tile 2: Infrared (38) – also accept: IR
Tile 3: Microwaves (36)
Tile 4: Radio waves (44) – also accept: radio
Tile 5: Ultraviolet (47) – also accept: UV
Tile 6: Visible light (52) – also accept: light
Tile 7: X-rays (55)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2: Name a colour in the visible spectrum.
Tile 1: Blue (54)
Tile 2: Green (41)
Tile 3: Indigo (5)
Tile 4: Orange (33)
Tile 5: Red (71)
Tile 6: Violet (13) – also accept: purple
Tile 7: Yellow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3: Name a use of radio waves, microwaves or infrared.
Tile 1: Cooking food (63) – also accept: microwave ovens, ovens
Tile 2: Electrical heaters (19) – also accept: heating a room
Tile 3: Infrared cameras (15) – also accept: thermal imaging, night vision
Tile 4: Radio broadcasts (34) – also accept: radio
Tile 5: Satellite communication (11) – also accept: talking to satellites
Tile 6: Television (22) – also accept: TV signals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4: Name a use of ultraviolet, X-rays or gamma rays.
Tile 1: Cancer treatment (21) – also accept: radiotherapy, killing cancer cells
Tile 2: Detecting cancer (6) – also accept: gamma tracers
Tile 3: Energy-efficient light bulbs (0) – also accept: low-energy bulbs
Tile 4: Imaging broken bones (60) – also accept: X-ray pictures, medical imaging
Tile 5: Security marking (3) – also accept: UV pens
Tile 6: Security scanners (8) – also accept: airport scanners
Tile 7: Sterilising equipment (4) – also accept: killing bacteria
Tile 8: Sun tanning (18) – also accept: sunbeds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5: Name a hazard of ultraviolet, X-rays or gamma rays.
Tile 1: Cancer (67) – also accept: skin cancer
Tile 2: Eye damage (5) – also accept: cataracts
Tile 3: Gene mutation (13) – also accept: damages DNA
Tile 4: Premature skin ageing (8) – also accept: wrinkles
Tile 5: Sunburn (26) – also accept: burns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6: Name something ALL electromagnetic waves have in common.
Tile 1: Can travel through a vacuum (21) – also accept: don't need a medium, travel through space
Tile 2: Same speed in a vacuum (15) – also accept: 3 × 10⁸ m/s, speed of light
Tile 3: Transfer energy (29) – also accept: carry energy
Tile 4: Transverse (36) – also accept: transverse 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ask students to put the seven types of wave in order of wavelength, and to explain why X-rays and gamma rays are more hazardous than radio 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Tile numbers and estimated scores for every round. Yellow = pointless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2.xml"/><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 Target="slide4.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 Target="slide5.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 Target="slide6.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 Target="slide7.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 Target="slide8.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 Target="slide9.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rack 0"/>
          <p:cNvSpPr/>
          <p:nvPr/>
        </p:nvSpPr>
        <p:spPr>
          <a:xfrm>
            <a:off x="7498080" y="1097280"/>
            <a:ext cx="640080" cy="4206240"/>
          </a:xfrm>
          <a:prstGeom prst="roundRect">
            <a:avLst>
              <a:gd name="adj" fmla="val 14286"/>
            </a:avLst>
          </a:prstGeom>
          <a:solidFill>
            <a:schemeClr val="accent4"/>
          </a:solidFill>
          <a:ln w="12700">
            <a:solidFill>
              <a:schemeClr val="accent5"/>
            </a:solidFill>
            <a:prstDash val="solid"/>
          </a:ln>
        </p:spPr>
      </p:sp>
      <p:sp>
        <p:nvSpPr>
          <p:cNvPr id="3" name="fill 0"/>
          <p:cNvSpPr/>
          <p:nvPr/>
        </p:nvSpPr>
        <p:spPr>
          <a:xfrm>
            <a:off x="7498080" y="1097280"/>
            <a:ext cx="640080" cy="4206240"/>
          </a:xfrm>
          <a:prstGeom prst="roundRect">
            <a:avLst>
              <a:gd name="adj" fmla="val 14286"/>
            </a:avLst>
          </a:prstGeom>
          <a:solidFill>
            <a:schemeClr val="accent1"/>
          </a:solidFill>
          <a:ln w="12700">
            <a:solidFill>
              <a:schemeClr val="accent1"/>
            </a:solidFill>
            <a:prstDash val="solid"/>
          </a:ln>
        </p:spPr>
      </p:sp>
      <p:sp>
        <p:nvSpPr>
          <p:cNvPr id="4" name="track 1"/>
          <p:cNvSpPr/>
          <p:nvPr/>
        </p:nvSpPr>
        <p:spPr>
          <a:xfrm>
            <a:off x="8366760" y="1097280"/>
            <a:ext cx="640080" cy="4206240"/>
          </a:xfrm>
          <a:prstGeom prst="roundRect">
            <a:avLst>
              <a:gd name="adj" fmla="val 14286"/>
            </a:avLst>
          </a:prstGeom>
          <a:solidFill>
            <a:schemeClr val="accent4"/>
          </a:solidFill>
          <a:ln w="12700">
            <a:solidFill>
              <a:schemeClr val="accent5"/>
            </a:solidFill>
            <a:prstDash val="solid"/>
          </a:ln>
        </p:spPr>
      </p:sp>
      <p:sp>
        <p:nvSpPr>
          <p:cNvPr id="5" name="fill 1"/>
          <p:cNvSpPr/>
          <p:nvPr/>
        </p:nvSpPr>
        <p:spPr>
          <a:xfrm>
            <a:off x="8366760" y="2011680"/>
            <a:ext cx="640080" cy="3291840"/>
          </a:xfrm>
          <a:prstGeom prst="roundRect">
            <a:avLst>
              <a:gd name="adj" fmla="val 14286"/>
            </a:avLst>
          </a:prstGeom>
          <a:solidFill>
            <a:schemeClr val="accent1"/>
          </a:solidFill>
          <a:ln w="12700">
            <a:solidFill>
              <a:schemeClr val="accent1"/>
            </a:solidFill>
            <a:prstDash val="solid"/>
          </a:ln>
        </p:spPr>
      </p:sp>
      <p:sp>
        <p:nvSpPr>
          <p:cNvPr id="6" name="track 2"/>
          <p:cNvSpPr/>
          <p:nvPr/>
        </p:nvSpPr>
        <p:spPr>
          <a:xfrm>
            <a:off x="9235440" y="1097280"/>
            <a:ext cx="640080" cy="4206240"/>
          </a:xfrm>
          <a:prstGeom prst="roundRect">
            <a:avLst>
              <a:gd name="adj" fmla="val 14286"/>
            </a:avLst>
          </a:prstGeom>
          <a:solidFill>
            <a:schemeClr val="accent4"/>
          </a:solidFill>
          <a:ln w="12700">
            <a:solidFill>
              <a:schemeClr val="accent5"/>
            </a:solidFill>
            <a:prstDash val="solid"/>
          </a:ln>
        </p:spPr>
      </p:sp>
      <p:sp>
        <p:nvSpPr>
          <p:cNvPr id="7" name="fill 2"/>
          <p:cNvSpPr/>
          <p:nvPr/>
        </p:nvSpPr>
        <p:spPr>
          <a:xfrm>
            <a:off x="9235440" y="3108960"/>
            <a:ext cx="640080" cy="2194560"/>
          </a:xfrm>
          <a:prstGeom prst="roundRect">
            <a:avLst>
              <a:gd name="adj" fmla="val 14286"/>
            </a:avLst>
          </a:prstGeom>
          <a:solidFill>
            <a:schemeClr val="accent1"/>
          </a:solidFill>
          <a:ln w="12700">
            <a:solidFill>
              <a:schemeClr val="accent1"/>
            </a:solidFill>
            <a:prstDash val="solid"/>
          </a:ln>
        </p:spPr>
      </p:sp>
      <p:sp>
        <p:nvSpPr>
          <p:cNvPr id="8" name="track 3"/>
          <p:cNvSpPr/>
          <p:nvPr/>
        </p:nvSpPr>
        <p:spPr>
          <a:xfrm>
            <a:off x="10104120" y="1097280"/>
            <a:ext cx="640080" cy="4206240"/>
          </a:xfrm>
          <a:prstGeom prst="roundRect">
            <a:avLst>
              <a:gd name="adj" fmla="val 14286"/>
            </a:avLst>
          </a:prstGeom>
          <a:solidFill>
            <a:schemeClr val="accent4"/>
          </a:solidFill>
          <a:ln w="12700">
            <a:solidFill>
              <a:schemeClr val="accent5"/>
            </a:solidFill>
            <a:prstDash val="solid"/>
          </a:ln>
        </p:spPr>
      </p:sp>
      <p:sp>
        <p:nvSpPr>
          <p:cNvPr id="9" name="fill 3"/>
          <p:cNvSpPr/>
          <p:nvPr/>
        </p:nvSpPr>
        <p:spPr>
          <a:xfrm>
            <a:off x="10104120" y="4114800"/>
            <a:ext cx="640080" cy="1188720"/>
          </a:xfrm>
          <a:prstGeom prst="roundRect">
            <a:avLst>
              <a:gd name="adj" fmla="val 14286"/>
            </a:avLst>
          </a:prstGeom>
          <a:solidFill>
            <a:schemeClr val="accent1"/>
          </a:solidFill>
          <a:ln w="12700">
            <a:solidFill>
              <a:schemeClr val="accent1"/>
            </a:solidFill>
            <a:prstDash val="solid"/>
          </a:ln>
        </p:spPr>
      </p:sp>
      <p:sp>
        <p:nvSpPr>
          <p:cNvPr id="10" name="track 4"/>
          <p:cNvSpPr/>
          <p:nvPr/>
        </p:nvSpPr>
        <p:spPr>
          <a:xfrm>
            <a:off x="10972800" y="1097280"/>
            <a:ext cx="640080" cy="4206240"/>
          </a:xfrm>
          <a:prstGeom prst="roundRect">
            <a:avLst>
              <a:gd name="adj" fmla="val 14286"/>
            </a:avLst>
          </a:prstGeom>
          <a:solidFill>
            <a:schemeClr val="accent4"/>
          </a:solidFill>
          <a:ln w="12700">
            <a:solidFill>
              <a:schemeClr val="accent5"/>
            </a:solidFill>
            <a:prstDash val="solid"/>
          </a:ln>
        </p:spPr>
      </p:sp>
      <p:sp>
        <p:nvSpPr>
          <p:cNvPr id="11" name="fill 4"/>
          <p:cNvSpPr/>
          <p:nvPr/>
        </p:nvSpPr>
        <p:spPr>
          <a:xfrm>
            <a:off x="10972800" y="4983480"/>
            <a:ext cx="640080" cy="320040"/>
          </a:xfrm>
          <a:prstGeom prst="roundRect">
            <a:avLst>
              <a:gd name="adj" fmla="val 28571"/>
            </a:avLst>
          </a:prstGeom>
          <a:solidFill>
            <a:schemeClr val="accent3"/>
          </a:solidFill>
          <a:ln w="12700">
            <a:solidFill>
              <a:schemeClr val="accent3"/>
            </a:solidFill>
            <a:prstDash val="solid"/>
          </a:ln>
        </p:spPr>
      </p:sp>
      <p:sp>
        <p:nvSpPr>
          <p:cNvPr id="12" name="Text 10"/>
          <p:cNvSpPr txBox="1"/>
          <p:nvPr/>
        </p:nvSpPr>
        <p:spPr>
          <a:xfrm>
            <a:off x="10972800" y="5394960"/>
            <a:ext cx="640080" cy="457200"/>
          </a:xfrm>
          <a:prstGeom prst="rect">
            <a:avLst/>
          </a:prstGeom>
          <a:noFill/>
          <a:ln/>
        </p:spPr>
        <p:txBody>
          <a:bodyPr wrap="square" lIns="0" tIns="0" rIns="0" bIns="0" rtlCol="0" anchor="t"/>
          <a:lstStyle/>
          <a:p>
            <a:pPr algn="ctr" indent="0" marL="0">
              <a:buNone/>
            </a:pPr>
            <a:r>
              <a:rPr lang="en-US" sz="2400" b="1" dirty="0">
                <a:solidFill>
                  <a:schemeClr val="accent3"/>
                </a:solidFill>
              </a:rPr>
              <a:t>0</a:t>
            </a:r>
            <a:endParaRPr lang="en-US" sz="2400" dirty="0"/>
          </a:p>
        </p:txBody>
      </p:sp>
      <p:sp>
        <p:nvSpPr>
          <p:cNvPr id="13" name="Text 11"/>
          <p:cNvSpPr txBox="1"/>
          <p:nvPr/>
        </p:nvSpPr>
        <p:spPr>
          <a:xfrm>
            <a:off x="640080" y="1234440"/>
            <a:ext cx="6400800" cy="365760"/>
          </a:xfrm>
          <a:prstGeom prst="rect">
            <a:avLst/>
          </a:prstGeom>
          <a:noFill/>
          <a:ln/>
        </p:spPr>
        <p:txBody>
          <a:bodyPr wrap="square" lIns="0" tIns="0" rIns="0" bIns="0" rtlCol="0" anchor="t"/>
          <a:lstStyle/>
          <a:p>
            <a:pPr indent="0" marL="0">
              <a:buNone/>
            </a:pPr>
            <a:r>
              <a:rPr lang="en-US" sz="1400" b="1" spc="200" kern="0" dirty="0">
                <a:solidFill>
                  <a:schemeClr val="accent1"/>
                </a:solidFill>
              </a:rPr>
              <a:t>AQA GCSE PHYSICS · ELECTROMAGNETIC WAVES</a:t>
            </a:r>
            <a:endParaRPr lang="en-US" sz="1400" dirty="0"/>
          </a:p>
        </p:txBody>
      </p:sp>
      <p:sp>
        <p:nvSpPr>
          <p:cNvPr id="14" name="Text 12"/>
          <p:cNvSpPr txBox="1"/>
          <p:nvPr/>
        </p:nvSpPr>
        <p:spPr>
          <a:xfrm>
            <a:off x="640080" y="1691640"/>
            <a:ext cx="6400800" cy="777240"/>
          </a:xfrm>
          <a:prstGeom prst="rect">
            <a:avLst/>
          </a:prstGeom>
          <a:noFill/>
          <a:ln/>
        </p:spPr>
        <p:txBody>
          <a:bodyPr wrap="square" lIns="0" tIns="0" rIns="0" bIns="0" rtlCol="0" anchor="t"/>
          <a:lstStyle/>
          <a:p>
            <a:pPr indent="0" marL="0">
              <a:buNone/>
            </a:pPr>
            <a:r>
              <a:rPr lang="en-US" sz="5200" b="1" dirty="0">
                <a:solidFill>
                  <a:schemeClr val="bg1"/>
                </a:solidFill>
                <a:latin typeface="Arial" pitchFamily="34" charset="0"/>
                <a:ea typeface="Arial" pitchFamily="34" charset="-122"/>
                <a:cs typeface="Arial" pitchFamily="34" charset="-120"/>
              </a:rPr>
              <a:t>EM</a:t>
            </a:r>
            <a:endParaRPr lang="en-US" sz="5200" dirty="0"/>
          </a:p>
        </p:txBody>
      </p:sp>
      <p:sp>
        <p:nvSpPr>
          <p:cNvPr id="15" name="Text 13"/>
          <p:cNvSpPr txBox="1"/>
          <p:nvPr/>
        </p:nvSpPr>
        <p:spPr>
          <a:xfrm>
            <a:off x="640080" y="2468880"/>
            <a:ext cx="6400800" cy="777240"/>
          </a:xfrm>
          <a:prstGeom prst="rect">
            <a:avLst/>
          </a:prstGeom>
          <a:noFill/>
          <a:ln/>
        </p:spPr>
        <p:txBody>
          <a:bodyPr wrap="square" lIns="0" tIns="0" rIns="0" bIns="0" rtlCol="0" anchor="t"/>
          <a:lstStyle/>
          <a:p>
            <a:pPr indent="0" marL="0">
              <a:buNone/>
            </a:pPr>
            <a:r>
              <a:rPr lang="en-US" sz="5200" b="1" dirty="0">
                <a:solidFill>
                  <a:schemeClr val="bg1"/>
                </a:solidFill>
                <a:latin typeface="Arial" pitchFamily="34" charset="0"/>
                <a:ea typeface="Arial" pitchFamily="34" charset="-122"/>
                <a:cs typeface="Arial" pitchFamily="34" charset="-120"/>
              </a:rPr>
              <a:t>Spectrum</a:t>
            </a:r>
            <a:endParaRPr lang="en-US" sz="5200" dirty="0"/>
          </a:p>
        </p:txBody>
      </p:sp>
      <p:sp>
        <p:nvSpPr>
          <p:cNvPr id="16" name="Text 14"/>
          <p:cNvSpPr txBox="1"/>
          <p:nvPr/>
        </p:nvSpPr>
        <p:spPr>
          <a:xfrm>
            <a:off x="640080" y="3246120"/>
            <a:ext cx="6400800" cy="777240"/>
          </a:xfrm>
          <a:prstGeom prst="rect">
            <a:avLst/>
          </a:prstGeom>
          <a:noFill/>
          <a:ln/>
        </p:spPr>
        <p:txBody>
          <a:bodyPr wrap="square" lIns="0" tIns="0" rIns="0" bIns="0" rtlCol="0" anchor="t"/>
          <a:lstStyle/>
          <a:p>
            <a:pPr indent="0" marL="0">
              <a:buNone/>
            </a:pPr>
            <a:r>
              <a:rPr lang="en-US" sz="5200" b="1" dirty="0">
                <a:solidFill>
                  <a:schemeClr val="accent2"/>
                </a:solidFill>
                <a:latin typeface="Arial" pitchFamily="34" charset="0"/>
                <a:ea typeface="Arial" pitchFamily="34" charset="-122"/>
                <a:cs typeface="Arial" pitchFamily="34" charset="-120"/>
              </a:rPr>
              <a:t>Pointless</a:t>
            </a:r>
            <a:endParaRPr lang="en-US" sz="5200" dirty="0"/>
          </a:p>
        </p:txBody>
      </p:sp>
      <p:sp>
        <p:nvSpPr>
          <p:cNvPr id="17" name="Text 15"/>
          <p:cNvSpPr txBox="1"/>
          <p:nvPr/>
        </p:nvSpPr>
        <p:spPr>
          <a:xfrm>
            <a:off x="640080" y="4206240"/>
            <a:ext cx="6400800" cy="457200"/>
          </a:xfrm>
          <a:prstGeom prst="rect">
            <a:avLst/>
          </a:prstGeom>
          <a:noFill/>
          <a:ln/>
        </p:spPr>
        <p:txBody>
          <a:bodyPr wrap="square" lIns="0" tIns="0" rIns="0" bIns="0" rtlCol="0" anchor="t"/>
          <a:lstStyle/>
          <a:p>
            <a:pPr indent="0" marL="0">
              <a:buNone/>
            </a:pPr>
            <a:r>
              <a:rPr lang="en-US" sz="2000" dirty="0">
                <a:solidFill>
                  <a:schemeClr val="bg2"/>
                </a:solidFill>
              </a:rPr>
              <a:t>Find the answers nobody else thinks of.</a:t>
            </a:r>
            <a:endParaRPr lang="en-US" sz="2000" dirty="0"/>
          </a:p>
        </p:txBody>
      </p:sp>
      <p:sp>
        <p:nvSpPr>
          <p:cNvPr id="18" name="play">
            <a:hlinkClick r:id="rId1" tooltip="Round 1" action="ppaction://hlinksldjump"/>
          </p:cNvPr>
          <p:cNvSpPr/>
          <p:nvPr/>
        </p:nvSpPr>
        <p:spPr>
          <a:xfrm>
            <a:off x="640080" y="4937760"/>
            <a:ext cx="2103120" cy="731520"/>
          </a:xfrm>
          <a:prstGeom prst="roundRect">
            <a:avLst>
              <a:gd name="adj" fmla="val 31250"/>
            </a:avLst>
          </a:prstGeom>
          <a:solidFill>
            <a:schemeClr val="accent2"/>
          </a:solidFill>
          <a:ln>
            <a:solidFill>
              <a:schemeClr val="accent2"/>
            </a:solidFill>
          </a:ln>
        </p:spPr>
        <p:txBody>
          <a:bodyPr wrap="square" lIns="0" tIns="0" rIns="0" bIns="0" rtlCol="0" anchor="ctr"/>
          <a:lstStyle/>
          <a:p>
            <a:pPr algn="ctr" indent="0" marL="0">
              <a:buNone/>
            </a:pPr>
            <a:r>
              <a:rPr lang="en-US" sz="2200" b="1" dirty="0">
                <a:solidFill>
                  <a:schemeClr val="bg1"/>
                </a:solidFill>
                <a:hlinkClick r:id="rId1" action="ppaction://hlinksldjump" tooltip="Round 1">
                  <a:extLst>
                    <a:ext uri="{A12FA001-AC4F-418D-AE19-62706E023703}">
                      <ahyp:hlinkClr xmlns:ahyp="http://schemas.microsoft.com/office/drawing/2018/hyperlinkcolor" val="tx"/>
                    </a:ext>
                  </a:extLst>
                </a:hlinkClick>
              </a:rPr>
              <a:t>Play</a:t>
            </a:r>
            <a:endParaRPr lang="en-US" sz="2200" dirty="0"/>
          </a:p>
        </p:txBody>
      </p:sp>
      <p:sp>
        <p:nvSpPr>
          <p:cNvPr id="19" name="rules">
            <a:hlinkClick r:id="rId2" tooltip="Rules" action="ppaction://hlinksldjump"/>
          </p:cNvPr>
          <p:cNvSpPr/>
          <p:nvPr/>
        </p:nvSpPr>
        <p:spPr>
          <a:xfrm>
            <a:off x="2971800" y="4937760"/>
            <a:ext cx="2377440" cy="731520"/>
          </a:xfrm>
          <a:prstGeom prst="roundRect">
            <a:avLst>
              <a:gd name="adj" fmla="val 31250"/>
            </a:avLst>
          </a:prstGeom>
          <a:solidFill>
            <a:schemeClr val="accent4"/>
          </a:solidFill>
          <a:ln w="19050">
            <a:solidFill>
              <a:schemeClr val="accent1"/>
            </a:solidFill>
          </a:ln>
        </p:spPr>
        <p:txBody>
          <a:bodyPr wrap="square" lIns="0" tIns="0" rIns="0" bIns="0" rtlCol="0" anchor="ctr"/>
          <a:lstStyle/>
          <a:p>
            <a:pPr algn="ctr" indent="0" marL="0">
              <a:buNone/>
            </a:pPr>
            <a:r>
              <a:rPr lang="en-US" sz="1800" b="1" dirty="0">
                <a:solidFill>
                  <a:schemeClr val="bg1"/>
                </a:solidFill>
                <a:hlinkClick r:id="rId2" action="ppaction://hlinksldjump" tooltip="Rules">
                  <a:extLst>
                    <a:ext uri="{A12FA001-AC4F-418D-AE19-62706E023703}">
                      <ahyp:hlinkClr xmlns:ahyp="http://schemas.microsoft.com/office/drawing/2018/hyperlinkcolor" val="tx"/>
                    </a:ext>
                  </a:extLst>
                </a:hlinkClick>
              </a:rPr>
              <a:t>How to play</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315200" cy="731520"/>
          </a:xfrm>
          <a:prstGeom prst="rect">
            <a:avLst/>
          </a:prstGeom>
          <a:noFill/>
          <a:ln/>
        </p:spPr>
        <p:txBody>
          <a:bodyPr wrap="square" lIns="0" tIns="0" rIns="0" bIns="0" rtlCol="0" anchor="t"/>
          <a:lstStyle/>
          <a:p>
            <a:pPr indent="0" marL="0">
              <a:buNone/>
            </a:pPr>
            <a:r>
              <a:rPr lang="en-US" sz="3600" b="1" dirty="0">
                <a:solidFill>
                  <a:schemeClr val="bg1"/>
                </a:solidFill>
              </a:rPr>
              <a:t>How to play</a:t>
            </a:r>
            <a:endParaRPr lang="en-US" sz="3600" dirty="0"/>
          </a:p>
        </p:txBody>
      </p:sp>
      <p:sp>
        <p:nvSpPr>
          <p:cNvPr id="3" name="rule 0"/>
          <p:cNvSpPr/>
          <p:nvPr/>
        </p:nvSpPr>
        <p:spPr>
          <a:xfrm>
            <a:off x="548640" y="141732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1</a:t>
            </a:r>
            <a:endParaRPr lang="en-US" sz="2400" dirty="0"/>
          </a:p>
        </p:txBody>
      </p:sp>
      <p:sp>
        <p:nvSpPr>
          <p:cNvPr id="4" name="Text 2"/>
          <p:cNvSpPr txBox="1"/>
          <p:nvPr/>
        </p:nvSpPr>
        <p:spPr>
          <a:xfrm>
            <a:off x="1554480" y="1435608"/>
            <a:ext cx="5394960" cy="365760"/>
          </a:xfrm>
          <a:prstGeom prst="rect">
            <a:avLst/>
          </a:prstGeom>
          <a:noFill/>
          <a:ln/>
        </p:spPr>
        <p:txBody>
          <a:bodyPr wrap="square" lIns="0" tIns="0" rIns="0" bIns="0" rtlCol="0" anchor="t"/>
          <a:lstStyle/>
          <a:p>
            <a:pPr indent="0" marL="0">
              <a:buNone/>
            </a:pPr>
            <a:r>
              <a:rPr lang="en-US" sz="2000" b="1" dirty="0">
                <a:solidFill>
                  <a:schemeClr val="bg1"/>
                </a:solidFill>
              </a:rPr>
              <a:t>Aim for a LOW score</a:t>
            </a:r>
            <a:endParaRPr lang="en-US" sz="2000" dirty="0"/>
          </a:p>
        </p:txBody>
      </p:sp>
      <p:sp>
        <p:nvSpPr>
          <p:cNvPr id="5" name="Text 3"/>
          <p:cNvSpPr txBox="1"/>
          <p:nvPr/>
        </p:nvSpPr>
        <p:spPr>
          <a:xfrm>
            <a:off x="1554480" y="1801368"/>
            <a:ext cx="5486400" cy="594360"/>
          </a:xfrm>
          <a:prstGeom prst="rect">
            <a:avLst/>
          </a:prstGeom>
          <a:noFill/>
          <a:ln/>
        </p:spPr>
        <p:txBody>
          <a:bodyPr wrap="square" lIns="0" tIns="0" rIns="0" bIns="0" rtlCol="0" anchor="t"/>
          <a:lstStyle/>
          <a:p>
            <a:pPr indent="0" marL="0">
              <a:buNone/>
            </a:pPr>
            <a:r>
              <a:rPr lang="en-US" sz="1500" dirty="0">
                <a:solidFill>
                  <a:schemeClr val="bg2"/>
                </a:solidFill>
              </a:rPr>
              <a:t>Each answer scores how many of 100 students would have said it. Obscure answers score less.</a:t>
            </a:r>
            <a:endParaRPr lang="en-US" sz="1500" dirty="0"/>
          </a:p>
        </p:txBody>
      </p:sp>
      <p:sp>
        <p:nvSpPr>
          <p:cNvPr id="6" name="rule 1"/>
          <p:cNvSpPr/>
          <p:nvPr/>
        </p:nvSpPr>
        <p:spPr>
          <a:xfrm>
            <a:off x="548640" y="2514600"/>
            <a:ext cx="731520" cy="731520"/>
          </a:xfrm>
          <a:prstGeom prst="ellipse">
            <a:avLst/>
          </a:prstGeom>
          <a:solidFill>
            <a:schemeClr val="accent3"/>
          </a:solidFill>
          <a:ln>
            <a:solidFill>
              <a:schemeClr val="accent1"/>
            </a:solidFill>
          </a:ln>
        </p:spPr>
        <p:txBody>
          <a:bodyPr wrap="square" lIns="0" tIns="0" rIns="0" bIns="0" rtlCol="0" anchor="ctr"/>
          <a:lstStyle/>
          <a:p>
            <a:pPr algn="ctr" indent="0" marL="0">
              <a:buNone/>
            </a:pPr>
            <a:r>
              <a:rPr lang="en-US" sz="2400" b="1" dirty="0">
                <a:solidFill>
                  <a:schemeClr val="tx1"/>
                </a:solidFill>
              </a:rPr>
              <a:t>2</a:t>
            </a:r>
            <a:endParaRPr lang="en-US" sz="2400" dirty="0"/>
          </a:p>
        </p:txBody>
      </p:sp>
      <p:sp>
        <p:nvSpPr>
          <p:cNvPr id="7" name="Text 5"/>
          <p:cNvSpPr txBox="1"/>
          <p:nvPr/>
        </p:nvSpPr>
        <p:spPr>
          <a:xfrm>
            <a:off x="1554480" y="2532888"/>
            <a:ext cx="5394960" cy="365760"/>
          </a:xfrm>
          <a:prstGeom prst="rect">
            <a:avLst/>
          </a:prstGeom>
          <a:noFill/>
          <a:ln/>
        </p:spPr>
        <p:txBody>
          <a:bodyPr wrap="square" lIns="0" tIns="0" rIns="0" bIns="0" rtlCol="0" anchor="t"/>
          <a:lstStyle/>
          <a:p>
            <a:pPr indent="0" marL="0">
              <a:buNone/>
            </a:pPr>
            <a:r>
              <a:rPr lang="en-US" sz="2000" b="1" dirty="0">
                <a:solidFill>
                  <a:schemeClr val="bg1"/>
                </a:solidFill>
              </a:rPr>
              <a:t>Pointless answers score 0</a:t>
            </a:r>
            <a:endParaRPr lang="en-US" sz="2000" dirty="0"/>
          </a:p>
        </p:txBody>
      </p:sp>
      <p:sp>
        <p:nvSpPr>
          <p:cNvPr id="8" name="Text 6"/>
          <p:cNvSpPr txBox="1"/>
          <p:nvPr/>
        </p:nvSpPr>
        <p:spPr>
          <a:xfrm>
            <a:off x="1554480" y="2898648"/>
            <a:ext cx="5486400" cy="594360"/>
          </a:xfrm>
          <a:prstGeom prst="rect">
            <a:avLst/>
          </a:prstGeom>
          <a:noFill/>
          <a:ln/>
        </p:spPr>
        <p:txBody>
          <a:bodyPr wrap="square" lIns="0" tIns="0" rIns="0" bIns="0" rtlCol="0" anchor="t"/>
          <a:lstStyle/>
          <a:p>
            <a:pPr indent="0" marL="0">
              <a:buNone/>
            </a:pPr>
            <a:r>
              <a:rPr lang="en-US" sz="1500" dirty="0">
                <a:solidFill>
                  <a:schemeClr val="bg2"/>
                </a:solidFill>
              </a:rPr>
              <a:t>A correct answer that nobody else would give is pointless, and the best answer of all!</a:t>
            </a:r>
            <a:endParaRPr lang="en-US" sz="1500" dirty="0"/>
          </a:p>
        </p:txBody>
      </p:sp>
      <p:sp>
        <p:nvSpPr>
          <p:cNvPr id="9" name="rule 2"/>
          <p:cNvSpPr/>
          <p:nvPr/>
        </p:nvSpPr>
        <p:spPr>
          <a:xfrm>
            <a:off x="548640" y="361188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3</a:t>
            </a:r>
            <a:endParaRPr lang="en-US" sz="2400" dirty="0"/>
          </a:p>
        </p:txBody>
      </p:sp>
      <p:sp>
        <p:nvSpPr>
          <p:cNvPr id="10" name="Text 8"/>
          <p:cNvSpPr txBox="1"/>
          <p:nvPr/>
        </p:nvSpPr>
        <p:spPr>
          <a:xfrm>
            <a:off x="1554480" y="3630168"/>
            <a:ext cx="5394960" cy="365760"/>
          </a:xfrm>
          <a:prstGeom prst="rect">
            <a:avLst/>
          </a:prstGeom>
          <a:noFill/>
          <a:ln/>
        </p:spPr>
        <p:txBody>
          <a:bodyPr wrap="square" lIns="0" tIns="0" rIns="0" bIns="0" rtlCol="0" anchor="t"/>
          <a:lstStyle/>
          <a:p>
            <a:pPr indent="0" marL="0">
              <a:buNone/>
            </a:pPr>
            <a:r>
              <a:rPr lang="en-US" sz="2000" b="1" dirty="0">
                <a:solidFill>
                  <a:schemeClr val="bg1"/>
                </a:solidFill>
              </a:rPr>
              <a:t>Wrong answers score 100</a:t>
            </a:r>
            <a:endParaRPr lang="en-US" sz="2000" dirty="0"/>
          </a:p>
        </p:txBody>
      </p:sp>
      <p:sp>
        <p:nvSpPr>
          <p:cNvPr id="11" name="Text 9"/>
          <p:cNvSpPr txBox="1"/>
          <p:nvPr/>
        </p:nvSpPr>
        <p:spPr>
          <a:xfrm>
            <a:off x="1554480" y="3995928"/>
            <a:ext cx="5486400" cy="594360"/>
          </a:xfrm>
          <a:prstGeom prst="rect">
            <a:avLst/>
          </a:prstGeom>
          <a:noFill/>
          <a:ln/>
        </p:spPr>
        <p:txBody>
          <a:bodyPr wrap="square" lIns="0" tIns="0" rIns="0" bIns="0" rtlCol="0" anchor="t"/>
          <a:lstStyle/>
          <a:p>
            <a:pPr indent="0" marL="0">
              <a:buNone/>
            </a:pPr>
            <a:r>
              <a:rPr lang="en-US" sz="1500" dirty="0">
                <a:solidFill>
                  <a:schemeClr val="bg2"/>
                </a:solidFill>
              </a:rPr>
              <a:t>If an answer isn't on the board, it scores the maximum.</a:t>
            </a:r>
            <a:endParaRPr lang="en-US" sz="1500" dirty="0"/>
          </a:p>
        </p:txBody>
      </p:sp>
      <p:sp>
        <p:nvSpPr>
          <p:cNvPr id="12" name="rule 3"/>
          <p:cNvSpPr/>
          <p:nvPr/>
        </p:nvSpPr>
        <p:spPr>
          <a:xfrm>
            <a:off x="548640" y="470916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4</a:t>
            </a:r>
            <a:endParaRPr lang="en-US" sz="2400" dirty="0"/>
          </a:p>
        </p:txBody>
      </p:sp>
      <p:sp>
        <p:nvSpPr>
          <p:cNvPr id="13" name="Text 11"/>
          <p:cNvSpPr txBox="1"/>
          <p:nvPr/>
        </p:nvSpPr>
        <p:spPr>
          <a:xfrm>
            <a:off x="1554480" y="4727448"/>
            <a:ext cx="5394960" cy="365760"/>
          </a:xfrm>
          <a:prstGeom prst="rect">
            <a:avLst/>
          </a:prstGeom>
          <a:noFill/>
          <a:ln/>
        </p:spPr>
        <p:txBody>
          <a:bodyPr wrap="square" lIns="0" tIns="0" rIns="0" bIns="0" rtlCol="0" anchor="t"/>
          <a:lstStyle/>
          <a:p>
            <a:pPr indent="0" marL="0">
              <a:buNone/>
            </a:pPr>
            <a:r>
              <a:rPr lang="en-US" sz="2000" b="1" dirty="0">
                <a:solidFill>
                  <a:schemeClr val="bg1"/>
                </a:solidFill>
              </a:rPr>
              <a:t>Lowest total wins</a:t>
            </a:r>
            <a:endParaRPr lang="en-US" sz="2000" dirty="0"/>
          </a:p>
        </p:txBody>
      </p:sp>
      <p:sp>
        <p:nvSpPr>
          <p:cNvPr id="14" name="Text 12"/>
          <p:cNvSpPr txBox="1"/>
          <p:nvPr/>
        </p:nvSpPr>
        <p:spPr>
          <a:xfrm>
            <a:off x="1554480" y="5093208"/>
            <a:ext cx="5486400" cy="594360"/>
          </a:xfrm>
          <a:prstGeom prst="rect">
            <a:avLst/>
          </a:prstGeom>
          <a:noFill/>
          <a:ln/>
        </p:spPr>
        <p:txBody>
          <a:bodyPr wrap="square" lIns="0" tIns="0" rIns="0" bIns="0" rtlCol="0" anchor="t"/>
          <a:lstStyle/>
          <a:p>
            <a:pPr indent="0" marL="0">
              <a:buNone/>
            </a:pPr>
            <a:r>
              <a:rPr lang="en-US" sz="1500" dirty="0">
                <a:solidFill>
                  <a:schemeClr val="bg2"/>
                </a:solidFill>
              </a:rPr>
              <a:t>Each team gives one answer per round. Add up the scores: the lowest total after six rounds wins.</a:t>
            </a:r>
            <a:endParaRPr lang="en-US" sz="1500" dirty="0"/>
          </a:p>
        </p:txBody>
      </p:sp>
      <p:sp>
        <p:nvSpPr>
          <p:cNvPr id="15" name="teacher card"/>
          <p:cNvSpPr/>
          <p:nvPr/>
        </p:nvSpPr>
        <p:spPr>
          <a:xfrm>
            <a:off x="7406640" y="1417320"/>
            <a:ext cx="4236415" cy="4206240"/>
          </a:xfrm>
          <a:prstGeom prst="roundRect">
            <a:avLst>
              <a:gd name="adj" fmla="val 2609"/>
            </a:avLst>
          </a:prstGeom>
          <a:solidFill>
            <a:schemeClr val="accent4"/>
          </a:solidFill>
          <a:ln w="19050">
            <a:solidFill>
              <a:schemeClr val="accent1"/>
            </a:solidFill>
            <a:prstDash val="solid"/>
          </a:ln>
        </p:spPr>
      </p:sp>
      <p:sp>
        <p:nvSpPr>
          <p:cNvPr id="16" name="Text 14"/>
          <p:cNvSpPr txBox="1"/>
          <p:nvPr/>
        </p:nvSpPr>
        <p:spPr>
          <a:xfrm>
            <a:off x="7772400" y="1691640"/>
            <a:ext cx="3504895" cy="411480"/>
          </a:xfrm>
          <a:prstGeom prst="rect">
            <a:avLst/>
          </a:prstGeom>
          <a:noFill/>
          <a:ln/>
        </p:spPr>
        <p:txBody>
          <a:bodyPr wrap="square" lIns="0" tIns="0" rIns="0" bIns="0" rtlCol="0" anchor="t"/>
          <a:lstStyle/>
          <a:p>
            <a:pPr indent="0" marL="0">
              <a:buNone/>
            </a:pPr>
            <a:r>
              <a:rPr lang="en-US" sz="2000" b="1" dirty="0">
                <a:solidFill>
                  <a:schemeClr val="accent1"/>
                </a:solidFill>
              </a:rPr>
              <a:t>Teacher controls</a:t>
            </a:r>
            <a:endParaRPr lang="en-US" sz="2000" dirty="0"/>
          </a:p>
        </p:txBody>
      </p:sp>
      <p:sp>
        <p:nvSpPr>
          <p:cNvPr id="17" name="Text 15"/>
          <p:cNvSpPr txBox="1"/>
          <p:nvPr/>
        </p:nvSpPr>
        <p:spPr>
          <a:xfrm>
            <a:off x="7772400" y="2194560"/>
            <a:ext cx="3504895"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Answers are hidden behind numbered tiles, in alphabetical order. The speaker notes list them</a:t>
            </a:r>
            <a:endParaRPr lang="en-US" sz="1400" dirty="0"/>
          </a:p>
          <a:p>
            <a:pPr marL="342900" indent="-342900">
              <a:spcAft>
                <a:spcPts val="600"/>
              </a:spcAft>
              <a:buSzPct val="100000"/>
              <a:buChar char="•"/>
            </a:pPr>
            <a:r>
              <a:rPr lang="en-US" sz="1400" dirty="0">
                <a:solidFill>
                  <a:schemeClr val="bg1"/>
                </a:solidFill>
              </a:rPr>
              <a:t>Click the tile for the answer a team gives. Its score appears on the tile and as a column on the chart</a:t>
            </a:r>
            <a:endParaRPr lang="en-US" sz="1400" dirty="0"/>
          </a:p>
          <a:p>
            <a:pPr marL="342900" indent="-342900">
              <a:spcAft>
                <a:spcPts val="600"/>
              </a:spcAft>
              <a:buSzPct val="100000"/>
              <a:buChar char="•"/>
            </a:pPr>
            <a:r>
              <a:rPr lang="en-US" sz="1400" dirty="0">
                <a:solidFill>
                  <a:schemeClr val="bg1"/>
                </a:solidFill>
              </a:rPr>
              <a:t>Not on the board? Tell the team it scores 100</a:t>
            </a:r>
            <a:endParaRPr lang="en-US" sz="1400" dirty="0"/>
          </a:p>
          <a:p>
            <a:pPr marL="342900" indent="-342900">
              <a:spcAft>
                <a:spcPts val="600"/>
              </a:spcAft>
              <a:buSzPct val="100000"/>
              <a:buChar char="•"/>
            </a:pPr>
            <a:r>
              <a:rPr lang="en-US" sz="1400" dirty="0">
                <a:solidFill>
                  <a:schemeClr val="bg1"/>
                </a:solidFill>
              </a:rPr>
              <a:t>Show all answers at the end of each round</a:t>
            </a:r>
            <a:endParaRPr lang="en-US" sz="1400" dirty="0"/>
          </a:p>
        </p:txBody>
      </p:sp>
      <p:sp>
        <p:nvSpPr>
          <p:cNvPr id="18" name="Text 16"/>
          <p:cNvSpPr txBox="1"/>
          <p:nvPr/>
        </p:nvSpPr>
        <p:spPr>
          <a:xfrm>
            <a:off x="7772400" y="4892040"/>
            <a:ext cx="3504895" cy="548640"/>
          </a:xfrm>
          <a:prstGeom prst="rect">
            <a:avLst/>
          </a:prstGeom>
          <a:noFill/>
          <a:ln/>
        </p:spPr>
        <p:txBody>
          <a:bodyPr wrap="square" lIns="0" tIns="0" rIns="0" bIns="0" rtlCol="0" anchor="t"/>
          <a:lstStyle/>
          <a:p>
            <a:pPr indent="0" marL="0">
              <a:buNone/>
            </a:pPr>
            <a:r>
              <a:rPr lang="en-US" sz="1200" i="1" dirty="0">
                <a:solidFill>
                  <a:schemeClr val="accent6"/>
                </a:solidFill>
              </a:rPr>
              <a:t>Scores are our estimates for a typical GCSE class, not real survey results.</a:t>
            </a:r>
            <a:endParaRPr lang="en-US" sz="1200" dirty="0"/>
          </a:p>
        </p:txBody>
      </p:sp>
      <p:sp>
        <p:nvSpPr>
          <p:cNvPr id="19" name="start">
            <a:hlinkClick r:id="rId1" tooltip="Round 1" action="ppaction://hlinksldjump"/>
          </p:cNvPr>
          <p:cNvSpPr/>
          <p:nvPr/>
        </p:nvSpPr>
        <p:spPr>
          <a:xfrm>
            <a:off x="548640" y="5852160"/>
            <a:ext cx="2743200" cy="640080"/>
          </a:xfrm>
          <a:prstGeom prst="roundRect">
            <a:avLst>
              <a:gd name="adj" fmla="val 35714"/>
            </a:avLst>
          </a:prstGeom>
          <a:solidFill>
            <a:schemeClr val="accent2"/>
          </a:solidFill>
          <a:ln>
            <a:solidFill>
              <a:schemeClr val="accent2"/>
            </a:solidFill>
          </a:ln>
        </p:spPr>
        <p:txBody>
          <a:bodyPr wrap="square" lIns="0" tIns="0" rIns="0" bIns="0" rtlCol="0" anchor="ctr"/>
          <a:lstStyle/>
          <a:p>
            <a:pPr algn="ctr" indent="0" marL="0">
              <a:buNone/>
            </a:pPr>
            <a:r>
              <a:rPr lang="en-US" sz="1800" b="1" dirty="0">
                <a:solidFill>
                  <a:schemeClr val="bg1"/>
                </a:solidFill>
                <a:hlinkClick r:id="rId1" action="ppaction://hlinksldjump" tooltip="Round 1">
                  <a:extLst>
                    <a:ext uri="{A12FA001-AC4F-418D-AE19-62706E023703}">
                      <ahyp:hlinkClr xmlns:ahyp="http://schemas.microsoft.com/office/drawing/2018/hyperlinkcolor" val="tx"/>
                    </a:ext>
                  </a:extLst>
                </a:hlinkClick>
              </a:rPr>
              <a:t>Start round 1</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1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type of electromagnetic wave</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45250" y="2011680"/>
            <a:ext cx="272766" cy="3017520"/>
          </a:xfrm>
          <a:prstGeom prst="rect">
            <a:avLst/>
          </a:prstGeom>
          <a:solidFill>
            <a:schemeClr val="accent5"/>
          </a:solidFill>
          <a:ln w="12700">
            <a:solidFill>
              <a:schemeClr val="accent5"/>
            </a:solidFill>
            <a:prstDash val="solid"/>
          </a:ln>
        </p:spPr>
      </p:sp>
      <p:sp>
        <p:nvSpPr>
          <p:cNvPr id="9" name="Text 7"/>
          <p:cNvSpPr txBox="1"/>
          <p:nvPr/>
        </p:nvSpPr>
        <p:spPr>
          <a:xfrm>
            <a:off x="865381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134915" y="2011680"/>
            <a:ext cx="272766" cy="3017520"/>
          </a:xfrm>
          <a:prstGeom prst="rect">
            <a:avLst/>
          </a:prstGeom>
          <a:solidFill>
            <a:schemeClr val="accent5"/>
          </a:solidFill>
          <a:ln w="12700">
            <a:solidFill>
              <a:schemeClr val="accent5"/>
            </a:solidFill>
            <a:prstDash val="solid"/>
          </a:ln>
        </p:spPr>
      </p:sp>
      <p:sp>
        <p:nvSpPr>
          <p:cNvPr id="11" name="Text 9"/>
          <p:cNvSpPr txBox="1"/>
          <p:nvPr/>
        </p:nvSpPr>
        <p:spPr>
          <a:xfrm>
            <a:off x="904347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524580" y="2011680"/>
            <a:ext cx="272766" cy="3017520"/>
          </a:xfrm>
          <a:prstGeom prst="rect">
            <a:avLst/>
          </a:prstGeom>
          <a:solidFill>
            <a:schemeClr val="accent5"/>
          </a:solidFill>
          <a:ln w="12700">
            <a:solidFill>
              <a:schemeClr val="accent5"/>
            </a:solidFill>
            <a:prstDash val="solid"/>
          </a:ln>
        </p:spPr>
      </p:sp>
      <p:sp>
        <p:nvSpPr>
          <p:cNvPr id="13" name="Text 11"/>
          <p:cNvSpPr txBox="1"/>
          <p:nvPr/>
        </p:nvSpPr>
        <p:spPr>
          <a:xfrm>
            <a:off x="943314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9914245" y="2011680"/>
            <a:ext cx="272766" cy="3017520"/>
          </a:xfrm>
          <a:prstGeom prst="rect">
            <a:avLst/>
          </a:prstGeom>
          <a:solidFill>
            <a:schemeClr val="accent5"/>
          </a:solidFill>
          <a:ln w="12700">
            <a:solidFill>
              <a:schemeClr val="accent5"/>
            </a:solidFill>
            <a:prstDash val="solid"/>
          </a:ln>
        </p:spPr>
      </p:sp>
      <p:sp>
        <p:nvSpPr>
          <p:cNvPr id="15" name="Text 13"/>
          <p:cNvSpPr txBox="1"/>
          <p:nvPr/>
        </p:nvSpPr>
        <p:spPr>
          <a:xfrm>
            <a:off x="982280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303910" y="2011680"/>
            <a:ext cx="272766" cy="3017520"/>
          </a:xfrm>
          <a:prstGeom prst="rect">
            <a:avLst/>
          </a:prstGeom>
          <a:solidFill>
            <a:schemeClr val="accent5"/>
          </a:solidFill>
          <a:ln w="12700">
            <a:solidFill>
              <a:schemeClr val="accent5"/>
            </a:solidFill>
            <a:prstDash val="solid"/>
          </a:ln>
        </p:spPr>
      </p:sp>
      <p:sp>
        <p:nvSpPr>
          <p:cNvPr id="17" name="Text 15"/>
          <p:cNvSpPr txBox="1"/>
          <p:nvPr/>
        </p:nvSpPr>
        <p:spPr>
          <a:xfrm>
            <a:off x="1021247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0693575" y="2011680"/>
            <a:ext cx="272766" cy="3017520"/>
          </a:xfrm>
          <a:prstGeom prst="rect">
            <a:avLst/>
          </a:prstGeom>
          <a:solidFill>
            <a:schemeClr val="accent5"/>
          </a:solidFill>
          <a:ln w="12700">
            <a:solidFill>
              <a:schemeClr val="accent5"/>
            </a:solidFill>
            <a:prstDash val="solid"/>
          </a:ln>
        </p:spPr>
      </p:sp>
      <p:sp>
        <p:nvSpPr>
          <p:cNvPr id="19" name="Text 17"/>
          <p:cNvSpPr txBox="1"/>
          <p:nvPr/>
        </p:nvSpPr>
        <p:spPr>
          <a:xfrm>
            <a:off x="1060213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slot 6"/>
          <p:cNvSpPr/>
          <p:nvPr/>
        </p:nvSpPr>
        <p:spPr>
          <a:xfrm>
            <a:off x="11083240" y="2011680"/>
            <a:ext cx="272766" cy="3017520"/>
          </a:xfrm>
          <a:prstGeom prst="rect">
            <a:avLst/>
          </a:prstGeom>
          <a:solidFill>
            <a:schemeClr val="accent5"/>
          </a:solidFill>
          <a:ln w="12700">
            <a:solidFill>
              <a:schemeClr val="accent5"/>
            </a:solidFill>
            <a:prstDash val="solid"/>
          </a:ln>
        </p:spPr>
      </p:sp>
      <p:sp>
        <p:nvSpPr>
          <p:cNvPr id="21" name="Text 19"/>
          <p:cNvSpPr txBox="1"/>
          <p:nvPr/>
        </p:nvSpPr>
        <p:spPr>
          <a:xfrm>
            <a:off x="1099180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7</a:t>
            </a:r>
            <a:endParaRPr lang="en-US" sz="1300" dirty="0"/>
          </a:p>
        </p:txBody>
      </p:sp>
      <p:sp>
        <p:nvSpPr>
          <p:cNvPr id="22" name="Text 20"/>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3"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4"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5"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6"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7"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8"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29" name="cover 6"/>
          <p:cNvSpPr/>
          <p:nvPr/>
        </p:nvSpPr>
        <p:spPr>
          <a:xfrm>
            <a:off x="548640" y="484632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7</a:t>
            </a:r>
            <a:endParaRPr lang="en-US" sz="2600" dirty="0"/>
          </a:p>
        </p:txBody>
      </p:sp>
      <p:sp>
        <p:nvSpPr>
          <p:cNvPr id="30"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Gamma rays</a:t>
            </a:r>
            <a:endParaRPr lang="en-US" sz="1900" dirty="0"/>
          </a:p>
        </p:txBody>
      </p:sp>
      <p:sp>
        <p:nvSpPr>
          <p:cNvPr id="31"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41</a:t>
            </a:r>
            <a:endParaRPr lang="en-US" sz="2000" dirty="0"/>
          </a:p>
        </p:txBody>
      </p:sp>
      <p:sp>
        <p:nvSpPr>
          <p:cNvPr id="32" name="bar 0"/>
          <p:cNvSpPr/>
          <p:nvPr/>
        </p:nvSpPr>
        <p:spPr>
          <a:xfrm>
            <a:off x="8745250" y="3792017"/>
            <a:ext cx="272766" cy="1237183"/>
          </a:xfrm>
          <a:prstGeom prst="rect">
            <a:avLst/>
          </a:prstGeom>
          <a:solidFill>
            <a:schemeClr val="accent1"/>
          </a:solidFill>
          <a:ln w="12700">
            <a:solidFill>
              <a:schemeClr val="accent1"/>
            </a:solidFill>
            <a:prstDash val="solid"/>
          </a:ln>
        </p:spPr>
      </p:sp>
      <p:sp>
        <p:nvSpPr>
          <p:cNvPr id="33"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Infrared</a:t>
            </a:r>
            <a:endParaRPr lang="en-US" sz="1900" dirty="0"/>
          </a:p>
        </p:txBody>
      </p:sp>
      <p:sp>
        <p:nvSpPr>
          <p:cNvPr id="34"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38</a:t>
            </a:r>
            <a:endParaRPr lang="en-US" sz="2000" dirty="0"/>
          </a:p>
        </p:txBody>
      </p:sp>
      <p:sp>
        <p:nvSpPr>
          <p:cNvPr id="35" name="bar 1"/>
          <p:cNvSpPr/>
          <p:nvPr/>
        </p:nvSpPr>
        <p:spPr>
          <a:xfrm>
            <a:off x="9134915" y="3882542"/>
            <a:ext cx="272766" cy="1146658"/>
          </a:xfrm>
          <a:prstGeom prst="rect">
            <a:avLst/>
          </a:prstGeom>
          <a:solidFill>
            <a:schemeClr val="accent1"/>
          </a:solidFill>
          <a:ln w="12700">
            <a:solidFill>
              <a:schemeClr val="accent1"/>
            </a:solidFill>
            <a:prstDash val="solid"/>
          </a:ln>
        </p:spPr>
      </p:sp>
      <p:sp>
        <p:nvSpPr>
          <p:cNvPr id="36"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Microwaves</a:t>
            </a:r>
            <a:endParaRPr lang="en-US" sz="1900" dirty="0"/>
          </a:p>
        </p:txBody>
      </p:sp>
      <p:sp>
        <p:nvSpPr>
          <p:cNvPr id="37"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36</a:t>
            </a:r>
            <a:endParaRPr lang="en-US" sz="2000" dirty="0"/>
          </a:p>
        </p:txBody>
      </p:sp>
      <p:sp>
        <p:nvSpPr>
          <p:cNvPr id="38" name="bar 2"/>
          <p:cNvSpPr/>
          <p:nvPr/>
        </p:nvSpPr>
        <p:spPr>
          <a:xfrm>
            <a:off x="9524580" y="3942893"/>
            <a:ext cx="272766" cy="1086307"/>
          </a:xfrm>
          <a:prstGeom prst="rect">
            <a:avLst/>
          </a:prstGeom>
          <a:solidFill>
            <a:schemeClr val="accent1"/>
          </a:solidFill>
          <a:ln w="12700">
            <a:solidFill>
              <a:schemeClr val="accent1"/>
            </a:solidFill>
            <a:prstDash val="solid"/>
          </a:ln>
        </p:spPr>
      </p:sp>
      <p:sp>
        <p:nvSpPr>
          <p:cNvPr id="39"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Radio waves</a:t>
            </a:r>
            <a:endParaRPr lang="en-US" sz="1900" dirty="0"/>
          </a:p>
        </p:txBody>
      </p:sp>
      <p:sp>
        <p:nvSpPr>
          <p:cNvPr id="40"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44</a:t>
            </a:r>
            <a:endParaRPr lang="en-US" sz="2000" dirty="0"/>
          </a:p>
        </p:txBody>
      </p:sp>
      <p:sp>
        <p:nvSpPr>
          <p:cNvPr id="41" name="bar 3"/>
          <p:cNvSpPr/>
          <p:nvPr/>
        </p:nvSpPr>
        <p:spPr>
          <a:xfrm>
            <a:off x="9914245" y="3701491"/>
            <a:ext cx="272766" cy="1327709"/>
          </a:xfrm>
          <a:prstGeom prst="rect">
            <a:avLst/>
          </a:prstGeom>
          <a:solidFill>
            <a:schemeClr val="accent1"/>
          </a:solidFill>
          <a:ln w="12700">
            <a:solidFill>
              <a:schemeClr val="accent1"/>
            </a:solidFill>
            <a:prstDash val="solid"/>
          </a:ln>
        </p:spPr>
      </p:sp>
      <p:sp>
        <p:nvSpPr>
          <p:cNvPr id="42"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Ultraviolet</a:t>
            </a:r>
            <a:endParaRPr lang="en-US" sz="1900" dirty="0"/>
          </a:p>
        </p:txBody>
      </p:sp>
      <p:sp>
        <p:nvSpPr>
          <p:cNvPr id="43"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47</a:t>
            </a:r>
            <a:endParaRPr lang="en-US" sz="2000" dirty="0"/>
          </a:p>
        </p:txBody>
      </p:sp>
      <p:sp>
        <p:nvSpPr>
          <p:cNvPr id="44" name="bar 4"/>
          <p:cNvSpPr/>
          <p:nvPr/>
        </p:nvSpPr>
        <p:spPr>
          <a:xfrm>
            <a:off x="10303910" y="3610966"/>
            <a:ext cx="272766" cy="1418234"/>
          </a:xfrm>
          <a:prstGeom prst="rect">
            <a:avLst/>
          </a:prstGeom>
          <a:solidFill>
            <a:schemeClr val="accent1"/>
          </a:solidFill>
          <a:ln w="12700">
            <a:solidFill>
              <a:schemeClr val="accent1"/>
            </a:solidFill>
            <a:prstDash val="solid"/>
          </a:ln>
        </p:spPr>
      </p:sp>
      <p:sp>
        <p:nvSpPr>
          <p:cNvPr id="45"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Visible light</a:t>
            </a:r>
            <a:endParaRPr lang="en-US" sz="1900" dirty="0"/>
          </a:p>
        </p:txBody>
      </p:sp>
      <p:sp>
        <p:nvSpPr>
          <p:cNvPr id="46"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52</a:t>
            </a:r>
            <a:endParaRPr lang="en-US" sz="2000" dirty="0"/>
          </a:p>
        </p:txBody>
      </p:sp>
      <p:sp>
        <p:nvSpPr>
          <p:cNvPr id="47" name="bar 5"/>
          <p:cNvSpPr/>
          <p:nvPr/>
        </p:nvSpPr>
        <p:spPr>
          <a:xfrm>
            <a:off x="10693575" y="3460090"/>
            <a:ext cx="272766" cy="1569110"/>
          </a:xfrm>
          <a:prstGeom prst="rect">
            <a:avLst/>
          </a:prstGeom>
          <a:solidFill>
            <a:schemeClr val="accent1"/>
          </a:solidFill>
          <a:ln w="12700">
            <a:solidFill>
              <a:schemeClr val="accent1"/>
            </a:solidFill>
            <a:prstDash val="solid"/>
          </a:ln>
        </p:spPr>
      </p:sp>
      <p:sp>
        <p:nvSpPr>
          <p:cNvPr id="48" name="reveal 6"/>
          <p:cNvSpPr/>
          <p:nvPr/>
        </p:nvSpPr>
        <p:spPr>
          <a:xfrm>
            <a:off x="548640" y="484632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X-rays</a:t>
            </a:r>
            <a:endParaRPr lang="en-US" sz="1900" dirty="0"/>
          </a:p>
        </p:txBody>
      </p:sp>
      <p:sp>
        <p:nvSpPr>
          <p:cNvPr id="49" name="score 6"/>
          <p:cNvSpPr/>
          <p:nvPr/>
        </p:nvSpPr>
        <p:spPr>
          <a:xfrm>
            <a:off x="3227832" y="493776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55</a:t>
            </a:r>
            <a:endParaRPr lang="en-US" sz="2000" dirty="0"/>
          </a:p>
        </p:txBody>
      </p:sp>
      <p:sp>
        <p:nvSpPr>
          <p:cNvPr id="50" name="bar 6"/>
          <p:cNvSpPr/>
          <p:nvPr/>
        </p:nvSpPr>
        <p:spPr>
          <a:xfrm>
            <a:off x="11083240" y="3369564"/>
            <a:ext cx="272766" cy="1659636"/>
          </a:xfrm>
          <a:prstGeom prst="rect">
            <a:avLst/>
          </a:prstGeom>
          <a:solidFill>
            <a:schemeClr val="accent1"/>
          </a:solidFill>
          <a:ln w="12700">
            <a:solidFill>
              <a:schemeClr val="accent1"/>
            </a:solidFill>
            <a:prstDash val="solid"/>
          </a:ln>
        </p:spPr>
      </p:sp>
      <p:sp>
        <p:nvSpPr>
          <p:cNvPr id="51"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52"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53"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1" restart="whenNotActive" fill="hold" evtFilter="cancelBubble" nodeType="interactiveSeq">
                <p:stCondLst>
                  <p:cond evt="onClick" delay="0">
                    <p:tgtEl>
                      <p:spTgt spid="24"/>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0" restart="whenNotActive" fill="hold" evtFilter="cancelBubble" nodeType="interactiveSeq">
                <p:stCondLst>
                  <p:cond evt="onClick" delay="0">
                    <p:tgtEl>
                      <p:spTgt spid="25"/>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9" restart="whenNotActive" fill="hold" evtFilter="cancelBubble" nodeType="interactiveSeq">
                <p:stCondLst>
                  <p:cond evt="onClick" delay="0">
                    <p:tgtEl>
                      <p:spTgt spid="26"/>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38" restart="whenNotActive" fill="hold" evtFilter="cancelBubble" nodeType="interactiveSeq">
                <p:stCondLst>
                  <p:cond evt="onClick" delay="0">
                    <p:tgtEl>
                      <p:spTgt spid="27"/>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47" restart="whenNotActive" fill="hold" evtFilter="cancelBubble" nodeType="interactiveSeq">
                <p:stCondLst>
                  <p:cond evt="onClick" delay="0">
                    <p:tgtEl>
                      <p:spTgt spid="28"/>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56" restart="whenNotActive" fill="hold" evtFilter="cancelBubble" nodeType="interactiveSeq">
                <p:stCondLst>
                  <p:cond evt="onClick" delay="0">
                    <p:tgtEl>
                      <p:spTgt spid="29"/>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65" restart="whenNotActive" fill="hold" evtFilter="cancelBubble" nodeType="interactiveSeq">
                <p:stCondLst>
                  <p:cond evt="onClick" delay="0">
                    <p:tgtEl>
                      <p:spTgt spid="52"/>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1" nodeType="click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1"/>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2"/>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3"/>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4"/>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5"/>
                                        </p:tgtEl>
                                        <p:attrNameLst>
                                          <p:attrName>style.visibility</p:attrName>
                                        </p:attrNameLst>
                                      </p:cBhvr>
                                      <p:to>
                                        <p:strVal val="visible"/>
                                      </p:to>
                                    </p:set>
                                  </p:childTnLst>
                                </p:cTn>
                              </p:par>
                              <p:par>
                                <p:cTn id="80" presetID="1" presetClass="entr" presetSubtype="0" fill="hold" grpId="1" nodeType="withEffect">
                                  <p:stCondLst>
                                    <p:cond delay="0"/>
                                  </p:stCondLst>
                                  <p:childTnLst>
                                    <p:set>
                                      <p:cBhvr>
                                        <p:cTn id="81" dur="1" fill="hold">
                                          <p:stCondLst>
                                            <p:cond delay="0"/>
                                          </p:stCondLst>
                                        </p:cTn>
                                        <p:tgtEl>
                                          <p:spTgt spid="36"/>
                                        </p:tgtEl>
                                        <p:attrNameLst>
                                          <p:attrName>style.visibility</p:attrName>
                                        </p:attrNameLst>
                                      </p:cBhvr>
                                      <p:to>
                                        <p:strVal val="visible"/>
                                      </p:to>
                                    </p:set>
                                  </p:childTnLst>
                                </p:cTn>
                              </p:par>
                              <p:par>
                                <p:cTn id="82" presetID="1" presetClass="entr" presetSubtype="0" fill="hold" grpId="1" nodeType="withEffect">
                                  <p:stCondLst>
                                    <p:cond delay="0"/>
                                  </p:stCondLst>
                                  <p:childTnLst>
                                    <p:set>
                                      <p:cBhvr>
                                        <p:cTn id="83" dur="1" fill="hold">
                                          <p:stCondLst>
                                            <p:cond delay="0"/>
                                          </p:stCondLst>
                                        </p:cTn>
                                        <p:tgtEl>
                                          <p:spTgt spid="37"/>
                                        </p:tgtEl>
                                        <p:attrNameLst>
                                          <p:attrName>style.visibility</p:attrName>
                                        </p:attrNameLst>
                                      </p:cBhvr>
                                      <p:to>
                                        <p:strVal val="visible"/>
                                      </p:to>
                                    </p:set>
                                  </p:childTnLst>
                                </p:cTn>
                              </p:par>
                              <p:par>
                                <p:cTn id="84" presetID="1" presetClass="entr" presetSubtype="0" fill="hold" grpId="1" nodeType="withEffect">
                                  <p:stCondLst>
                                    <p:cond delay="0"/>
                                  </p:stCondLst>
                                  <p:childTnLst>
                                    <p:set>
                                      <p:cBhvr>
                                        <p:cTn id="85" dur="1" fill="hold">
                                          <p:stCondLst>
                                            <p:cond delay="0"/>
                                          </p:stCondLst>
                                        </p:cTn>
                                        <p:tgtEl>
                                          <p:spTgt spid="38"/>
                                        </p:tgtEl>
                                        <p:attrNameLst>
                                          <p:attrName>style.visibility</p:attrName>
                                        </p:attrNameLst>
                                      </p:cBhvr>
                                      <p:to>
                                        <p:strVal val="visible"/>
                                      </p:to>
                                    </p:set>
                                  </p:childTnLst>
                                </p:cTn>
                              </p:par>
                              <p:par>
                                <p:cTn id="86" presetID="1" presetClass="entr" presetSubtype="0" fill="hold" grpId="1" nodeType="withEffect">
                                  <p:stCondLst>
                                    <p:cond delay="0"/>
                                  </p:stCondLst>
                                  <p:childTnLst>
                                    <p:set>
                                      <p:cBhvr>
                                        <p:cTn id="87" dur="1" fill="hold">
                                          <p:stCondLst>
                                            <p:cond delay="0"/>
                                          </p:stCondLst>
                                        </p:cTn>
                                        <p:tgtEl>
                                          <p:spTgt spid="39"/>
                                        </p:tgtEl>
                                        <p:attrNameLst>
                                          <p:attrName>style.visibility</p:attrName>
                                        </p:attrNameLst>
                                      </p:cBhvr>
                                      <p:to>
                                        <p:strVal val="visible"/>
                                      </p:to>
                                    </p:set>
                                  </p:childTnLst>
                                </p:cTn>
                              </p:par>
                              <p:par>
                                <p:cTn id="88" presetID="1" presetClass="entr" presetSubtype="0" fill="hold" grpId="1" nodeType="withEffect">
                                  <p:stCondLst>
                                    <p:cond delay="0"/>
                                  </p:stCondLst>
                                  <p:childTnLst>
                                    <p:set>
                                      <p:cBhvr>
                                        <p:cTn id="89" dur="1" fill="hold">
                                          <p:stCondLst>
                                            <p:cond delay="0"/>
                                          </p:stCondLst>
                                        </p:cTn>
                                        <p:tgtEl>
                                          <p:spTgt spid="40"/>
                                        </p:tgtEl>
                                        <p:attrNameLst>
                                          <p:attrName>style.visibility</p:attrName>
                                        </p:attrNameLst>
                                      </p:cBhvr>
                                      <p:to>
                                        <p:strVal val="visible"/>
                                      </p:to>
                                    </p:set>
                                  </p:childTnLst>
                                </p:cTn>
                              </p:par>
                              <p:par>
                                <p:cTn id="90" presetID="1" presetClass="entr" presetSubtype="0" fill="hold" grpId="1" nodeType="withEffect">
                                  <p:stCondLst>
                                    <p:cond delay="0"/>
                                  </p:stCondLst>
                                  <p:childTnLst>
                                    <p:set>
                                      <p:cBhvr>
                                        <p:cTn id="91" dur="1" fill="hold">
                                          <p:stCondLst>
                                            <p:cond delay="0"/>
                                          </p:stCondLst>
                                        </p:cTn>
                                        <p:tgtEl>
                                          <p:spTgt spid="41"/>
                                        </p:tgtEl>
                                        <p:attrNameLst>
                                          <p:attrName>style.visibility</p:attrName>
                                        </p:attrNameLst>
                                      </p:cBhvr>
                                      <p:to>
                                        <p:strVal val="visible"/>
                                      </p:to>
                                    </p:set>
                                  </p:childTnLst>
                                </p:cTn>
                              </p:par>
                              <p:par>
                                <p:cTn id="92" presetID="1" presetClass="entr" presetSubtype="0" fill="hold" grpId="1" nodeType="withEffect">
                                  <p:stCondLst>
                                    <p:cond delay="0"/>
                                  </p:stCondLst>
                                  <p:childTnLst>
                                    <p:set>
                                      <p:cBhvr>
                                        <p:cTn id="93" dur="1" fill="hold">
                                          <p:stCondLst>
                                            <p:cond delay="0"/>
                                          </p:stCondLst>
                                        </p:cTn>
                                        <p:tgtEl>
                                          <p:spTgt spid="42"/>
                                        </p:tgtEl>
                                        <p:attrNameLst>
                                          <p:attrName>style.visibility</p:attrName>
                                        </p:attrNameLst>
                                      </p:cBhvr>
                                      <p:to>
                                        <p:strVal val="visible"/>
                                      </p:to>
                                    </p:set>
                                  </p:childTnLst>
                                </p:cTn>
                              </p:par>
                              <p:par>
                                <p:cTn id="94" presetID="1" presetClass="entr" presetSubtype="0" fill="hold" grpId="1" nodeType="withEffect">
                                  <p:stCondLst>
                                    <p:cond delay="0"/>
                                  </p:stCondLst>
                                  <p:childTnLst>
                                    <p:set>
                                      <p:cBhvr>
                                        <p:cTn id="95" dur="1" fill="hold">
                                          <p:stCondLst>
                                            <p:cond delay="0"/>
                                          </p:stCondLst>
                                        </p:cTn>
                                        <p:tgtEl>
                                          <p:spTgt spid="43"/>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44"/>
                                        </p:tgtEl>
                                        <p:attrNameLst>
                                          <p:attrName>style.visibility</p:attrName>
                                        </p:attrNameLst>
                                      </p:cBhvr>
                                      <p:to>
                                        <p:strVal val="visible"/>
                                      </p:to>
                                    </p:set>
                                  </p:childTnLst>
                                </p:cTn>
                              </p:par>
                              <p:par>
                                <p:cTn id="98" presetID="1" presetClass="entr" presetSubtype="0" fill="hold" grpId="1" nodeType="withEffect">
                                  <p:stCondLst>
                                    <p:cond delay="0"/>
                                  </p:stCondLst>
                                  <p:childTnLst>
                                    <p:set>
                                      <p:cBhvr>
                                        <p:cTn id="99" dur="1" fill="hold">
                                          <p:stCondLst>
                                            <p:cond delay="0"/>
                                          </p:stCondLst>
                                        </p:cTn>
                                        <p:tgtEl>
                                          <p:spTgt spid="45"/>
                                        </p:tgtEl>
                                        <p:attrNameLst>
                                          <p:attrName>style.visibility</p:attrName>
                                        </p:attrNameLst>
                                      </p:cBhvr>
                                      <p:to>
                                        <p:strVal val="visible"/>
                                      </p:to>
                                    </p:set>
                                  </p:childTnLst>
                                </p:cTn>
                              </p:par>
                              <p:par>
                                <p:cTn id="100" presetID="1" presetClass="entr" presetSubtype="0" fill="hold" grpId="1" nodeType="withEffect">
                                  <p:stCondLst>
                                    <p:cond delay="0"/>
                                  </p:stCondLst>
                                  <p:childTnLst>
                                    <p:set>
                                      <p:cBhvr>
                                        <p:cTn id="101" dur="1" fill="hold">
                                          <p:stCondLst>
                                            <p:cond delay="0"/>
                                          </p:stCondLst>
                                        </p:cTn>
                                        <p:tgtEl>
                                          <p:spTgt spid="46"/>
                                        </p:tgtEl>
                                        <p:attrNameLst>
                                          <p:attrName>style.visibility</p:attrName>
                                        </p:attrNameLst>
                                      </p:cBhvr>
                                      <p:to>
                                        <p:strVal val="visible"/>
                                      </p:to>
                                    </p:set>
                                  </p:childTnLst>
                                </p:cTn>
                              </p:par>
                              <p:par>
                                <p:cTn id="102" presetID="1" presetClass="entr" presetSubtype="0" fill="hold" grpId="1" nodeType="withEffect">
                                  <p:stCondLst>
                                    <p:cond delay="0"/>
                                  </p:stCondLst>
                                  <p:childTnLst>
                                    <p:set>
                                      <p:cBhvr>
                                        <p:cTn id="103" dur="1" fill="hold">
                                          <p:stCondLst>
                                            <p:cond delay="0"/>
                                          </p:stCondLst>
                                        </p:cTn>
                                        <p:tgtEl>
                                          <p:spTgt spid="47"/>
                                        </p:tgtEl>
                                        <p:attrNameLst>
                                          <p:attrName>style.visibility</p:attrName>
                                        </p:attrNameLst>
                                      </p:cBhvr>
                                      <p:to>
                                        <p:strVal val="visible"/>
                                      </p:to>
                                    </p:set>
                                  </p:childTnLst>
                                </p:cTn>
                              </p:par>
                              <p:par>
                                <p:cTn id="104" presetID="1" presetClass="entr" presetSubtype="0" fill="hold" grpId="1" nodeType="withEffect">
                                  <p:stCondLst>
                                    <p:cond delay="0"/>
                                  </p:stCondLst>
                                  <p:childTnLst>
                                    <p:set>
                                      <p:cBhvr>
                                        <p:cTn id="105" dur="1" fill="hold">
                                          <p:stCondLst>
                                            <p:cond delay="0"/>
                                          </p:stCondLst>
                                        </p:cTn>
                                        <p:tgtEl>
                                          <p:spTgt spid="48"/>
                                        </p:tgtEl>
                                        <p:attrNameLst>
                                          <p:attrName>style.visibility</p:attrName>
                                        </p:attrNameLst>
                                      </p:cBhvr>
                                      <p:to>
                                        <p:strVal val="visible"/>
                                      </p:to>
                                    </p:set>
                                  </p:childTnLst>
                                </p:cTn>
                              </p:par>
                              <p:par>
                                <p:cTn id="106" presetID="1" presetClass="entr" presetSubtype="0" fill="hold" grpId="1" nodeType="withEffect">
                                  <p:stCondLst>
                                    <p:cond delay="0"/>
                                  </p:stCondLst>
                                  <p:childTnLst>
                                    <p:set>
                                      <p:cBhvr>
                                        <p:cTn id="107" dur="1" fill="hold">
                                          <p:stCondLst>
                                            <p:cond delay="0"/>
                                          </p:stCondLst>
                                        </p:cTn>
                                        <p:tgtEl>
                                          <p:spTgt spid="49"/>
                                        </p:tgtEl>
                                        <p:attrNameLst>
                                          <p:attrName>style.visibility</p:attrName>
                                        </p:attrNameLst>
                                      </p:cBhvr>
                                      <p:to>
                                        <p:strVal val="visible"/>
                                      </p:to>
                                    </p:set>
                                  </p:childTnLst>
                                </p:cTn>
                              </p:par>
                              <p:par>
                                <p:cTn id="108" presetID="1" presetClass="entr" presetSubtype="0" fill="hold" grpId="1" nodeType="withEffect">
                                  <p:stCondLst>
                                    <p:cond delay="0"/>
                                  </p:stCondLst>
                                  <p:childTnLst>
                                    <p:set>
                                      <p:cBhvr>
                                        <p:cTn id="109"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30" grpId="1" animBg="1"/>
      <p:bldP spid="31" grpId="1" animBg="1"/>
      <p:bldP spid="32" grpId="1"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P spid="45" grpId="1" animBg="1"/>
      <p:bldP spid="46" grpId="1" animBg="1"/>
      <p:bldP spid="47" grpId="1" animBg="1"/>
      <p:bldP spid="48" grpId="1" animBg="1"/>
      <p:bldP spid="49" grpId="1" animBg="1"/>
      <p:bldP spid="5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2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colour in the visible spectrum</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45250" y="2011680"/>
            <a:ext cx="272766" cy="3017520"/>
          </a:xfrm>
          <a:prstGeom prst="rect">
            <a:avLst/>
          </a:prstGeom>
          <a:solidFill>
            <a:schemeClr val="accent5"/>
          </a:solidFill>
          <a:ln w="12700">
            <a:solidFill>
              <a:schemeClr val="accent5"/>
            </a:solidFill>
            <a:prstDash val="solid"/>
          </a:ln>
        </p:spPr>
      </p:sp>
      <p:sp>
        <p:nvSpPr>
          <p:cNvPr id="9" name="Text 7"/>
          <p:cNvSpPr txBox="1"/>
          <p:nvPr/>
        </p:nvSpPr>
        <p:spPr>
          <a:xfrm>
            <a:off x="865381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134915" y="2011680"/>
            <a:ext cx="272766" cy="3017520"/>
          </a:xfrm>
          <a:prstGeom prst="rect">
            <a:avLst/>
          </a:prstGeom>
          <a:solidFill>
            <a:schemeClr val="accent5"/>
          </a:solidFill>
          <a:ln w="12700">
            <a:solidFill>
              <a:schemeClr val="accent5"/>
            </a:solidFill>
            <a:prstDash val="solid"/>
          </a:ln>
        </p:spPr>
      </p:sp>
      <p:sp>
        <p:nvSpPr>
          <p:cNvPr id="11" name="Text 9"/>
          <p:cNvSpPr txBox="1"/>
          <p:nvPr/>
        </p:nvSpPr>
        <p:spPr>
          <a:xfrm>
            <a:off x="904347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524580" y="2011680"/>
            <a:ext cx="272766" cy="3017520"/>
          </a:xfrm>
          <a:prstGeom prst="rect">
            <a:avLst/>
          </a:prstGeom>
          <a:solidFill>
            <a:schemeClr val="accent5"/>
          </a:solidFill>
          <a:ln w="12700">
            <a:solidFill>
              <a:schemeClr val="accent5"/>
            </a:solidFill>
            <a:prstDash val="solid"/>
          </a:ln>
        </p:spPr>
      </p:sp>
      <p:sp>
        <p:nvSpPr>
          <p:cNvPr id="13" name="Text 11"/>
          <p:cNvSpPr txBox="1"/>
          <p:nvPr/>
        </p:nvSpPr>
        <p:spPr>
          <a:xfrm>
            <a:off x="943314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9914245" y="2011680"/>
            <a:ext cx="272766" cy="3017520"/>
          </a:xfrm>
          <a:prstGeom prst="rect">
            <a:avLst/>
          </a:prstGeom>
          <a:solidFill>
            <a:schemeClr val="accent5"/>
          </a:solidFill>
          <a:ln w="12700">
            <a:solidFill>
              <a:schemeClr val="accent5"/>
            </a:solidFill>
            <a:prstDash val="solid"/>
          </a:ln>
        </p:spPr>
      </p:sp>
      <p:sp>
        <p:nvSpPr>
          <p:cNvPr id="15" name="Text 13"/>
          <p:cNvSpPr txBox="1"/>
          <p:nvPr/>
        </p:nvSpPr>
        <p:spPr>
          <a:xfrm>
            <a:off x="982280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303910" y="2011680"/>
            <a:ext cx="272766" cy="3017520"/>
          </a:xfrm>
          <a:prstGeom prst="rect">
            <a:avLst/>
          </a:prstGeom>
          <a:solidFill>
            <a:schemeClr val="accent5"/>
          </a:solidFill>
          <a:ln w="12700">
            <a:solidFill>
              <a:schemeClr val="accent5"/>
            </a:solidFill>
            <a:prstDash val="solid"/>
          </a:ln>
        </p:spPr>
      </p:sp>
      <p:sp>
        <p:nvSpPr>
          <p:cNvPr id="17" name="Text 15"/>
          <p:cNvSpPr txBox="1"/>
          <p:nvPr/>
        </p:nvSpPr>
        <p:spPr>
          <a:xfrm>
            <a:off x="1021247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0693575" y="2011680"/>
            <a:ext cx="272766" cy="3017520"/>
          </a:xfrm>
          <a:prstGeom prst="rect">
            <a:avLst/>
          </a:prstGeom>
          <a:solidFill>
            <a:schemeClr val="accent5"/>
          </a:solidFill>
          <a:ln w="12700">
            <a:solidFill>
              <a:schemeClr val="accent5"/>
            </a:solidFill>
            <a:prstDash val="solid"/>
          </a:ln>
        </p:spPr>
      </p:sp>
      <p:sp>
        <p:nvSpPr>
          <p:cNvPr id="19" name="Text 17"/>
          <p:cNvSpPr txBox="1"/>
          <p:nvPr/>
        </p:nvSpPr>
        <p:spPr>
          <a:xfrm>
            <a:off x="1060213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slot 6"/>
          <p:cNvSpPr/>
          <p:nvPr/>
        </p:nvSpPr>
        <p:spPr>
          <a:xfrm>
            <a:off x="11083240" y="2011680"/>
            <a:ext cx="272766" cy="3017520"/>
          </a:xfrm>
          <a:prstGeom prst="rect">
            <a:avLst/>
          </a:prstGeom>
          <a:solidFill>
            <a:schemeClr val="accent5"/>
          </a:solidFill>
          <a:ln w="12700">
            <a:solidFill>
              <a:schemeClr val="accent5"/>
            </a:solidFill>
            <a:prstDash val="solid"/>
          </a:ln>
        </p:spPr>
      </p:sp>
      <p:sp>
        <p:nvSpPr>
          <p:cNvPr id="21" name="Text 19"/>
          <p:cNvSpPr txBox="1"/>
          <p:nvPr/>
        </p:nvSpPr>
        <p:spPr>
          <a:xfrm>
            <a:off x="1099180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7</a:t>
            </a:r>
            <a:endParaRPr lang="en-US" sz="1300" dirty="0"/>
          </a:p>
        </p:txBody>
      </p:sp>
      <p:sp>
        <p:nvSpPr>
          <p:cNvPr id="22" name="Text 20"/>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3"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4"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5"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6"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7"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8"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29" name="cover 6"/>
          <p:cNvSpPr/>
          <p:nvPr/>
        </p:nvSpPr>
        <p:spPr>
          <a:xfrm>
            <a:off x="548640" y="484632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7</a:t>
            </a:r>
            <a:endParaRPr lang="en-US" sz="2600" dirty="0"/>
          </a:p>
        </p:txBody>
      </p:sp>
      <p:sp>
        <p:nvSpPr>
          <p:cNvPr id="30"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Blue</a:t>
            </a:r>
            <a:endParaRPr lang="en-US" sz="1900" dirty="0"/>
          </a:p>
        </p:txBody>
      </p:sp>
      <p:sp>
        <p:nvSpPr>
          <p:cNvPr id="31"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54</a:t>
            </a:r>
            <a:endParaRPr lang="en-US" sz="2000" dirty="0"/>
          </a:p>
        </p:txBody>
      </p:sp>
      <p:sp>
        <p:nvSpPr>
          <p:cNvPr id="32" name="bar 0"/>
          <p:cNvSpPr/>
          <p:nvPr/>
        </p:nvSpPr>
        <p:spPr>
          <a:xfrm>
            <a:off x="8745250" y="3399739"/>
            <a:ext cx="272766" cy="1629461"/>
          </a:xfrm>
          <a:prstGeom prst="rect">
            <a:avLst/>
          </a:prstGeom>
          <a:solidFill>
            <a:schemeClr val="accent1"/>
          </a:solidFill>
          <a:ln w="12700">
            <a:solidFill>
              <a:schemeClr val="accent1"/>
            </a:solidFill>
            <a:prstDash val="solid"/>
          </a:ln>
        </p:spPr>
      </p:sp>
      <p:sp>
        <p:nvSpPr>
          <p:cNvPr id="33"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Green</a:t>
            </a:r>
            <a:endParaRPr lang="en-US" sz="1900" dirty="0"/>
          </a:p>
        </p:txBody>
      </p:sp>
      <p:sp>
        <p:nvSpPr>
          <p:cNvPr id="34"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41</a:t>
            </a:r>
            <a:endParaRPr lang="en-US" sz="2000" dirty="0"/>
          </a:p>
        </p:txBody>
      </p:sp>
      <p:sp>
        <p:nvSpPr>
          <p:cNvPr id="35" name="bar 1"/>
          <p:cNvSpPr/>
          <p:nvPr/>
        </p:nvSpPr>
        <p:spPr>
          <a:xfrm>
            <a:off x="9134915" y="3792017"/>
            <a:ext cx="272766" cy="1237183"/>
          </a:xfrm>
          <a:prstGeom prst="rect">
            <a:avLst/>
          </a:prstGeom>
          <a:solidFill>
            <a:schemeClr val="accent1"/>
          </a:solidFill>
          <a:ln w="12700">
            <a:solidFill>
              <a:schemeClr val="accent1"/>
            </a:solidFill>
            <a:prstDash val="solid"/>
          </a:ln>
        </p:spPr>
      </p:sp>
      <p:sp>
        <p:nvSpPr>
          <p:cNvPr id="36"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Indigo</a:t>
            </a:r>
            <a:endParaRPr lang="en-US" sz="1900" dirty="0"/>
          </a:p>
        </p:txBody>
      </p:sp>
      <p:sp>
        <p:nvSpPr>
          <p:cNvPr id="37"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a:t>
            </a:r>
            <a:endParaRPr lang="en-US" sz="2000" dirty="0"/>
          </a:p>
        </p:txBody>
      </p:sp>
      <p:sp>
        <p:nvSpPr>
          <p:cNvPr id="38" name="bar 2"/>
          <p:cNvSpPr/>
          <p:nvPr/>
        </p:nvSpPr>
        <p:spPr>
          <a:xfrm>
            <a:off x="9524580" y="4878324"/>
            <a:ext cx="272766" cy="150876"/>
          </a:xfrm>
          <a:prstGeom prst="rect">
            <a:avLst/>
          </a:prstGeom>
          <a:solidFill>
            <a:schemeClr val="accent1"/>
          </a:solidFill>
          <a:ln w="12700">
            <a:solidFill>
              <a:schemeClr val="accent1"/>
            </a:solidFill>
            <a:prstDash val="solid"/>
          </a:ln>
        </p:spPr>
      </p:sp>
      <p:sp>
        <p:nvSpPr>
          <p:cNvPr id="39"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Orange</a:t>
            </a:r>
            <a:endParaRPr lang="en-US" sz="1900" dirty="0"/>
          </a:p>
        </p:txBody>
      </p:sp>
      <p:sp>
        <p:nvSpPr>
          <p:cNvPr id="40"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33</a:t>
            </a:r>
            <a:endParaRPr lang="en-US" sz="2000" dirty="0"/>
          </a:p>
        </p:txBody>
      </p:sp>
      <p:sp>
        <p:nvSpPr>
          <p:cNvPr id="41" name="bar 3"/>
          <p:cNvSpPr/>
          <p:nvPr/>
        </p:nvSpPr>
        <p:spPr>
          <a:xfrm>
            <a:off x="9914245" y="4033418"/>
            <a:ext cx="272766" cy="995782"/>
          </a:xfrm>
          <a:prstGeom prst="rect">
            <a:avLst/>
          </a:prstGeom>
          <a:solidFill>
            <a:schemeClr val="accent1"/>
          </a:solidFill>
          <a:ln w="12700">
            <a:solidFill>
              <a:schemeClr val="accent1"/>
            </a:solidFill>
            <a:prstDash val="solid"/>
          </a:ln>
        </p:spPr>
      </p:sp>
      <p:sp>
        <p:nvSpPr>
          <p:cNvPr id="42"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Red</a:t>
            </a:r>
            <a:endParaRPr lang="en-US" sz="1900" dirty="0"/>
          </a:p>
        </p:txBody>
      </p:sp>
      <p:sp>
        <p:nvSpPr>
          <p:cNvPr id="43"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71</a:t>
            </a:r>
            <a:endParaRPr lang="en-US" sz="2000" dirty="0"/>
          </a:p>
        </p:txBody>
      </p:sp>
      <p:sp>
        <p:nvSpPr>
          <p:cNvPr id="44" name="bar 4"/>
          <p:cNvSpPr/>
          <p:nvPr/>
        </p:nvSpPr>
        <p:spPr>
          <a:xfrm>
            <a:off x="10303910" y="2886761"/>
            <a:ext cx="272766" cy="2142439"/>
          </a:xfrm>
          <a:prstGeom prst="rect">
            <a:avLst/>
          </a:prstGeom>
          <a:solidFill>
            <a:schemeClr val="accent1"/>
          </a:solidFill>
          <a:ln w="12700">
            <a:solidFill>
              <a:schemeClr val="accent1"/>
            </a:solidFill>
            <a:prstDash val="solid"/>
          </a:ln>
        </p:spPr>
      </p:sp>
      <p:sp>
        <p:nvSpPr>
          <p:cNvPr id="45"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Violet</a:t>
            </a:r>
            <a:endParaRPr lang="en-US" sz="1900" dirty="0"/>
          </a:p>
        </p:txBody>
      </p:sp>
      <p:sp>
        <p:nvSpPr>
          <p:cNvPr id="46"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13</a:t>
            </a:r>
            <a:endParaRPr lang="en-US" sz="2000" dirty="0"/>
          </a:p>
        </p:txBody>
      </p:sp>
      <p:sp>
        <p:nvSpPr>
          <p:cNvPr id="47" name="bar 5"/>
          <p:cNvSpPr/>
          <p:nvPr/>
        </p:nvSpPr>
        <p:spPr>
          <a:xfrm>
            <a:off x="10693575" y="4636922"/>
            <a:ext cx="272766" cy="392278"/>
          </a:xfrm>
          <a:prstGeom prst="rect">
            <a:avLst/>
          </a:prstGeom>
          <a:solidFill>
            <a:schemeClr val="accent1"/>
          </a:solidFill>
          <a:ln w="12700">
            <a:solidFill>
              <a:schemeClr val="accent1"/>
            </a:solidFill>
            <a:prstDash val="solid"/>
          </a:ln>
        </p:spPr>
      </p:sp>
      <p:sp>
        <p:nvSpPr>
          <p:cNvPr id="48" name="reveal 6"/>
          <p:cNvSpPr/>
          <p:nvPr/>
        </p:nvSpPr>
        <p:spPr>
          <a:xfrm>
            <a:off x="548640" y="484632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Yellow</a:t>
            </a:r>
            <a:endParaRPr lang="en-US" sz="1900" dirty="0"/>
          </a:p>
        </p:txBody>
      </p:sp>
      <p:sp>
        <p:nvSpPr>
          <p:cNvPr id="49" name="score 6"/>
          <p:cNvSpPr/>
          <p:nvPr/>
        </p:nvSpPr>
        <p:spPr>
          <a:xfrm>
            <a:off x="3227832" y="493776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29</a:t>
            </a:r>
            <a:endParaRPr lang="en-US" sz="2000" dirty="0"/>
          </a:p>
        </p:txBody>
      </p:sp>
      <p:sp>
        <p:nvSpPr>
          <p:cNvPr id="50" name="bar 6"/>
          <p:cNvSpPr/>
          <p:nvPr/>
        </p:nvSpPr>
        <p:spPr>
          <a:xfrm>
            <a:off x="11083240" y="4154119"/>
            <a:ext cx="272766" cy="875081"/>
          </a:xfrm>
          <a:prstGeom prst="rect">
            <a:avLst/>
          </a:prstGeom>
          <a:solidFill>
            <a:schemeClr val="accent1"/>
          </a:solidFill>
          <a:ln w="12700">
            <a:solidFill>
              <a:schemeClr val="accent1"/>
            </a:solidFill>
            <a:prstDash val="solid"/>
          </a:ln>
        </p:spPr>
      </p:sp>
      <p:sp>
        <p:nvSpPr>
          <p:cNvPr id="51"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52"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53"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1" restart="whenNotActive" fill="hold" evtFilter="cancelBubble" nodeType="interactiveSeq">
                <p:stCondLst>
                  <p:cond evt="onClick" delay="0">
                    <p:tgtEl>
                      <p:spTgt spid="24"/>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0" restart="whenNotActive" fill="hold" evtFilter="cancelBubble" nodeType="interactiveSeq">
                <p:stCondLst>
                  <p:cond evt="onClick" delay="0">
                    <p:tgtEl>
                      <p:spTgt spid="25"/>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9" restart="whenNotActive" fill="hold" evtFilter="cancelBubble" nodeType="interactiveSeq">
                <p:stCondLst>
                  <p:cond evt="onClick" delay="0">
                    <p:tgtEl>
                      <p:spTgt spid="26"/>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38" restart="whenNotActive" fill="hold" evtFilter="cancelBubble" nodeType="interactiveSeq">
                <p:stCondLst>
                  <p:cond evt="onClick" delay="0">
                    <p:tgtEl>
                      <p:spTgt spid="27"/>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47" restart="whenNotActive" fill="hold" evtFilter="cancelBubble" nodeType="interactiveSeq">
                <p:stCondLst>
                  <p:cond evt="onClick" delay="0">
                    <p:tgtEl>
                      <p:spTgt spid="28"/>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56" restart="whenNotActive" fill="hold" evtFilter="cancelBubble" nodeType="interactiveSeq">
                <p:stCondLst>
                  <p:cond evt="onClick" delay="0">
                    <p:tgtEl>
                      <p:spTgt spid="29"/>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65" restart="whenNotActive" fill="hold" evtFilter="cancelBubble" nodeType="interactiveSeq">
                <p:stCondLst>
                  <p:cond evt="onClick" delay="0">
                    <p:tgtEl>
                      <p:spTgt spid="52"/>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1" nodeType="click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1"/>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2"/>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3"/>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4"/>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5"/>
                                        </p:tgtEl>
                                        <p:attrNameLst>
                                          <p:attrName>style.visibility</p:attrName>
                                        </p:attrNameLst>
                                      </p:cBhvr>
                                      <p:to>
                                        <p:strVal val="visible"/>
                                      </p:to>
                                    </p:set>
                                  </p:childTnLst>
                                </p:cTn>
                              </p:par>
                              <p:par>
                                <p:cTn id="80" presetID="1" presetClass="entr" presetSubtype="0" fill="hold" grpId="1" nodeType="withEffect">
                                  <p:stCondLst>
                                    <p:cond delay="0"/>
                                  </p:stCondLst>
                                  <p:childTnLst>
                                    <p:set>
                                      <p:cBhvr>
                                        <p:cTn id="81" dur="1" fill="hold">
                                          <p:stCondLst>
                                            <p:cond delay="0"/>
                                          </p:stCondLst>
                                        </p:cTn>
                                        <p:tgtEl>
                                          <p:spTgt spid="36"/>
                                        </p:tgtEl>
                                        <p:attrNameLst>
                                          <p:attrName>style.visibility</p:attrName>
                                        </p:attrNameLst>
                                      </p:cBhvr>
                                      <p:to>
                                        <p:strVal val="visible"/>
                                      </p:to>
                                    </p:set>
                                  </p:childTnLst>
                                </p:cTn>
                              </p:par>
                              <p:par>
                                <p:cTn id="82" presetID="1" presetClass="entr" presetSubtype="0" fill="hold" grpId="1" nodeType="withEffect">
                                  <p:stCondLst>
                                    <p:cond delay="0"/>
                                  </p:stCondLst>
                                  <p:childTnLst>
                                    <p:set>
                                      <p:cBhvr>
                                        <p:cTn id="83" dur="1" fill="hold">
                                          <p:stCondLst>
                                            <p:cond delay="0"/>
                                          </p:stCondLst>
                                        </p:cTn>
                                        <p:tgtEl>
                                          <p:spTgt spid="37"/>
                                        </p:tgtEl>
                                        <p:attrNameLst>
                                          <p:attrName>style.visibility</p:attrName>
                                        </p:attrNameLst>
                                      </p:cBhvr>
                                      <p:to>
                                        <p:strVal val="visible"/>
                                      </p:to>
                                    </p:set>
                                  </p:childTnLst>
                                </p:cTn>
                              </p:par>
                              <p:par>
                                <p:cTn id="84" presetID="1" presetClass="entr" presetSubtype="0" fill="hold" grpId="1" nodeType="withEffect">
                                  <p:stCondLst>
                                    <p:cond delay="0"/>
                                  </p:stCondLst>
                                  <p:childTnLst>
                                    <p:set>
                                      <p:cBhvr>
                                        <p:cTn id="85" dur="1" fill="hold">
                                          <p:stCondLst>
                                            <p:cond delay="0"/>
                                          </p:stCondLst>
                                        </p:cTn>
                                        <p:tgtEl>
                                          <p:spTgt spid="38"/>
                                        </p:tgtEl>
                                        <p:attrNameLst>
                                          <p:attrName>style.visibility</p:attrName>
                                        </p:attrNameLst>
                                      </p:cBhvr>
                                      <p:to>
                                        <p:strVal val="visible"/>
                                      </p:to>
                                    </p:set>
                                  </p:childTnLst>
                                </p:cTn>
                              </p:par>
                              <p:par>
                                <p:cTn id="86" presetID="1" presetClass="entr" presetSubtype="0" fill="hold" grpId="1" nodeType="withEffect">
                                  <p:stCondLst>
                                    <p:cond delay="0"/>
                                  </p:stCondLst>
                                  <p:childTnLst>
                                    <p:set>
                                      <p:cBhvr>
                                        <p:cTn id="87" dur="1" fill="hold">
                                          <p:stCondLst>
                                            <p:cond delay="0"/>
                                          </p:stCondLst>
                                        </p:cTn>
                                        <p:tgtEl>
                                          <p:spTgt spid="39"/>
                                        </p:tgtEl>
                                        <p:attrNameLst>
                                          <p:attrName>style.visibility</p:attrName>
                                        </p:attrNameLst>
                                      </p:cBhvr>
                                      <p:to>
                                        <p:strVal val="visible"/>
                                      </p:to>
                                    </p:set>
                                  </p:childTnLst>
                                </p:cTn>
                              </p:par>
                              <p:par>
                                <p:cTn id="88" presetID="1" presetClass="entr" presetSubtype="0" fill="hold" grpId="1" nodeType="withEffect">
                                  <p:stCondLst>
                                    <p:cond delay="0"/>
                                  </p:stCondLst>
                                  <p:childTnLst>
                                    <p:set>
                                      <p:cBhvr>
                                        <p:cTn id="89" dur="1" fill="hold">
                                          <p:stCondLst>
                                            <p:cond delay="0"/>
                                          </p:stCondLst>
                                        </p:cTn>
                                        <p:tgtEl>
                                          <p:spTgt spid="40"/>
                                        </p:tgtEl>
                                        <p:attrNameLst>
                                          <p:attrName>style.visibility</p:attrName>
                                        </p:attrNameLst>
                                      </p:cBhvr>
                                      <p:to>
                                        <p:strVal val="visible"/>
                                      </p:to>
                                    </p:set>
                                  </p:childTnLst>
                                </p:cTn>
                              </p:par>
                              <p:par>
                                <p:cTn id="90" presetID="1" presetClass="entr" presetSubtype="0" fill="hold" grpId="1" nodeType="withEffect">
                                  <p:stCondLst>
                                    <p:cond delay="0"/>
                                  </p:stCondLst>
                                  <p:childTnLst>
                                    <p:set>
                                      <p:cBhvr>
                                        <p:cTn id="91" dur="1" fill="hold">
                                          <p:stCondLst>
                                            <p:cond delay="0"/>
                                          </p:stCondLst>
                                        </p:cTn>
                                        <p:tgtEl>
                                          <p:spTgt spid="41"/>
                                        </p:tgtEl>
                                        <p:attrNameLst>
                                          <p:attrName>style.visibility</p:attrName>
                                        </p:attrNameLst>
                                      </p:cBhvr>
                                      <p:to>
                                        <p:strVal val="visible"/>
                                      </p:to>
                                    </p:set>
                                  </p:childTnLst>
                                </p:cTn>
                              </p:par>
                              <p:par>
                                <p:cTn id="92" presetID="1" presetClass="entr" presetSubtype="0" fill="hold" grpId="1" nodeType="withEffect">
                                  <p:stCondLst>
                                    <p:cond delay="0"/>
                                  </p:stCondLst>
                                  <p:childTnLst>
                                    <p:set>
                                      <p:cBhvr>
                                        <p:cTn id="93" dur="1" fill="hold">
                                          <p:stCondLst>
                                            <p:cond delay="0"/>
                                          </p:stCondLst>
                                        </p:cTn>
                                        <p:tgtEl>
                                          <p:spTgt spid="42"/>
                                        </p:tgtEl>
                                        <p:attrNameLst>
                                          <p:attrName>style.visibility</p:attrName>
                                        </p:attrNameLst>
                                      </p:cBhvr>
                                      <p:to>
                                        <p:strVal val="visible"/>
                                      </p:to>
                                    </p:set>
                                  </p:childTnLst>
                                </p:cTn>
                              </p:par>
                              <p:par>
                                <p:cTn id="94" presetID="1" presetClass="entr" presetSubtype="0" fill="hold" grpId="1" nodeType="withEffect">
                                  <p:stCondLst>
                                    <p:cond delay="0"/>
                                  </p:stCondLst>
                                  <p:childTnLst>
                                    <p:set>
                                      <p:cBhvr>
                                        <p:cTn id="95" dur="1" fill="hold">
                                          <p:stCondLst>
                                            <p:cond delay="0"/>
                                          </p:stCondLst>
                                        </p:cTn>
                                        <p:tgtEl>
                                          <p:spTgt spid="43"/>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44"/>
                                        </p:tgtEl>
                                        <p:attrNameLst>
                                          <p:attrName>style.visibility</p:attrName>
                                        </p:attrNameLst>
                                      </p:cBhvr>
                                      <p:to>
                                        <p:strVal val="visible"/>
                                      </p:to>
                                    </p:set>
                                  </p:childTnLst>
                                </p:cTn>
                              </p:par>
                              <p:par>
                                <p:cTn id="98" presetID="1" presetClass="entr" presetSubtype="0" fill="hold" grpId="1" nodeType="withEffect">
                                  <p:stCondLst>
                                    <p:cond delay="0"/>
                                  </p:stCondLst>
                                  <p:childTnLst>
                                    <p:set>
                                      <p:cBhvr>
                                        <p:cTn id="99" dur="1" fill="hold">
                                          <p:stCondLst>
                                            <p:cond delay="0"/>
                                          </p:stCondLst>
                                        </p:cTn>
                                        <p:tgtEl>
                                          <p:spTgt spid="45"/>
                                        </p:tgtEl>
                                        <p:attrNameLst>
                                          <p:attrName>style.visibility</p:attrName>
                                        </p:attrNameLst>
                                      </p:cBhvr>
                                      <p:to>
                                        <p:strVal val="visible"/>
                                      </p:to>
                                    </p:set>
                                  </p:childTnLst>
                                </p:cTn>
                              </p:par>
                              <p:par>
                                <p:cTn id="100" presetID="1" presetClass="entr" presetSubtype="0" fill="hold" grpId="1" nodeType="withEffect">
                                  <p:stCondLst>
                                    <p:cond delay="0"/>
                                  </p:stCondLst>
                                  <p:childTnLst>
                                    <p:set>
                                      <p:cBhvr>
                                        <p:cTn id="101" dur="1" fill="hold">
                                          <p:stCondLst>
                                            <p:cond delay="0"/>
                                          </p:stCondLst>
                                        </p:cTn>
                                        <p:tgtEl>
                                          <p:spTgt spid="46"/>
                                        </p:tgtEl>
                                        <p:attrNameLst>
                                          <p:attrName>style.visibility</p:attrName>
                                        </p:attrNameLst>
                                      </p:cBhvr>
                                      <p:to>
                                        <p:strVal val="visible"/>
                                      </p:to>
                                    </p:set>
                                  </p:childTnLst>
                                </p:cTn>
                              </p:par>
                              <p:par>
                                <p:cTn id="102" presetID="1" presetClass="entr" presetSubtype="0" fill="hold" grpId="1" nodeType="withEffect">
                                  <p:stCondLst>
                                    <p:cond delay="0"/>
                                  </p:stCondLst>
                                  <p:childTnLst>
                                    <p:set>
                                      <p:cBhvr>
                                        <p:cTn id="103" dur="1" fill="hold">
                                          <p:stCondLst>
                                            <p:cond delay="0"/>
                                          </p:stCondLst>
                                        </p:cTn>
                                        <p:tgtEl>
                                          <p:spTgt spid="47"/>
                                        </p:tgtEl>
                                        <p:attrNameLst>
                                          <p:attrName>style.visibility</p:attrName>
                                        </p:attrNameLst>
                                      </p:cBhvr>
                                      <p:to>
                                        <p:strVal val="visible"/>
                                      </p:to>
                                    </p:set>
                                  </p:childTnLst>
                                </p:cTn>
                              </p:par>
                              <p:par>
                                <p:cTn id="104" presetID="1" presetClass="entr" presetSubtype="0" fill="hold" grpId="1" nodeType="withEffect">
                                  <p:stCondLst>
                                    <p:cond delay="0"/>
                                  </p:stCondLst>
                                  <p:childTnLst>
                                    <p:set>
                                      <p:cBhvr>
                                        <p:cTn id="105" dur="1" fill="hold">
                                          <p:stCondLst>
                                            <p:cond delay="0"/>
                                          </p:stCondLst>
                                        </p:cTn>
                                        <p:tgtEl>
                                          <p:spTgt spid="48"/>
                                        </p:tgtEl>
                                        <p:attrNameLst>
                                          <p:attrName>style.visibility</p:attrName>
                                        </p:attrNameLst>
                                      </p:cBhvr>
                                      <p:to>
                                        <p:strVal val="visible"/>
                                      </p:to>
                                    </p:set>
                                  </p:childTnLst>
                                </p:cTn>
                              </p:par>
                              <p:par>
                                <p:cTn id="106" presetID="1" presetClass="entr" presetSubtype="0" fill="hold" grpId="1" nodeType="withEffect">
                                  <p:stCondLst>
                                    <p:cond delay="0"/>
                                  </p:stCondLst>
                                  <p:childTnLst>
                                    <p:set>
                                      <p:cBhvr>
                                        <p:cTn id="107" dur="1" fill="hold">
                                          <p:stCondLst>
                                            <p:cond delay="0"/>
                                          </p:stCondLst>
                                        </p:cTn>
                                        <p:tgtEl>
                                          <p:spTgt spid="49"/>
                                        </p:tgtEl>
                                        <p:attrNameLst>
                                          <p:attrName>style.visibility</p:attrName>
                                        </p:attrNameLst>
                                      </p:cBhvr>
                                      <p:to>
                                        <p:strVal val="visible"/>
                                      </p:to>
                                    </p:set>
                                  </p:childTnLst>
                                </p:cTn>
                              </p:par>
                              <p:par>
                                <p:cTn id="108" presetID="1" presetClass="entr" presetSubtype="0" fill="hold" grpId="1" nodeType="withEffect">
                                  <p:stCondLst>
                                    <p:cond delay="0"/>
                                  </p:stCondLst>
                                  <p:childTnLst>
                                    <p:set>
                                      <p:cBhvr>
                                        <p:cTn id="109"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30" grpId="1" animBg="1"/>
      <p:bldP spid="31" grpId="1" animBg="1"/>
      <p:bldP spid="32" grpId="1"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P spid="45" grpId="1" animBg="1"/>
      <p:bldP spid="46" grpId="1" animBg="1"/>
      <p:bldP spid="47" grpId="1" animBg="1"/>
      <p:bldP spid="48" grpId="1" animBg="1"/>
      <p:bldP spid="49" grpId="1" animBg="1"/>
      <p:bldP spid="5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3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use of radio waves, microwaves or infrared</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54991" y="2011680"/>
            <a:ext cx="318226" cy="3017520"/>
          </a:xfrm>
          <a:prstGeom prst="rect">
            <a:avLst/>
          </a:prstGeom>
          <a:solidFill>
            <a:schemeClr val="accent5"/>
          </a:solidFill>
          <a:ln w="12700">
            <a:solidFill>
              <a:schemeClr val="accent5"/>
            </a:solidFill>
            <a:prstDash val="solid"/>
          </a:ln>
        </p:spPr>
      </p:sp>
      <p:sp>
        <p:nvSpPr>
          <p:cNvPr id="9" name="Text 7"/>
          <p:cNvSpPr txBox="1"/>
          <p:nvPr/>
        </p:nvSpPr>
        <p:spPr>
          <a:xfrm>
            <a:off x="8663551"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209601" y="2011680"/>
            <a:ext cx="318226" cy="3017520"/>
          </a:xfrm>
          <a:prstGeom prst="rect">
            <a:avLst/>
          </a:prstGeom>
          <a:solidFill>
            <a:schemeClr val="accent5"/>
          </a:solidFill>
          <a:ln w="12700">
            <a:solidFill>
              <a:schemeClr val="accent5"/>
            </a:solidFill>
            <a:prstDash val="solid"/>
          </a:ln>
        </p:spPr>
      </p:sp>
      <p:sp>
        <p:nvSpPr>
          <p:cNvPr id="11" name="Text 9"/>
          <p:cNvSpPr txBox="1"/>
          <p:nvPr/>
        </p:nvSpPr>
        <p:spPr>
          <a:xfrm>
            <a:off x="9118161"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664210" y="2011680"/>
            <a:ext cx="318226" cy="3017520"/>
          </a:xfrm>
          <a:prstGeom prst="rect">
            <a:avLst/>
          </a:prstGeom>
          <a:solidFill>
            <a:schemeClr val="accent5"/>
          </a:solidFill>
          <a:ln w="12700">
            <a:solidFill>
              <a:schemeClr val="accent5"/>
            </a:solidFill>
            <a:prstDash val="solid"/>
          </a:ln>
        </p:spPr>
      </p:sp>
      <p:sp>
        <p:nvSpPr>
          <p:cNvPr id="13" name="Text 11"/>
          <p:cNvSpPr txBox="1"/>
          <p:nvPr/>
        </p:nvSpPr>
        <p:spPr>
          <a:xfrm>
            <a:off x="9572770"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118819" y="2011680"/>
            <a:ext cx="318226" cy="3017520"/>
          </a:xfrm>
          <a:prstGeom prst="rect">
            <a:avLst/>
          </a:prstGeom>
          <a:solidFill>
            <a:schemeClr val="accent5"/>
          </a:solidFill>
          <a:ln w="12700">
            <a:solidFill>
              <a:schemeClr val="accent5"/>
            </a:solidFill>
            <a:prstDash val="solid"/>
          </a:ln>
        </p:spPr>
      </p:sp>
      <p:sp>
        <p:nvSpPr>
          <p:cNvPr id="15" name="Text 13"/>
          <p:cNvSpPr txBox="1"/>
          <p:nvPr/>
        </p:nvSpPr>
        <p:spPr>
          <a:xfrm>
            <a:off x="10027379"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573428" y="2011680"/>
            <a:ext cx="318226" cy="3017520"/>
          </a:xfrm>
          <a:prstGeom prst="rect">
            <a:avLst/>
          </a:prstGeom>
          <a:solidFill>
            <a:schemeClr val="accent5"/>
          </a:solidFill>
          <a:ln w="12700">
            <a:solidFill>
              <a:schemeClr val="accent5"/>
            </a:solidFill>
            <a:prstDash val="solid"/>
          </a:ln>
        </p:spPr>
      </p:sp>
      <p:sp>
        <p:nvSpPr>
          <p:cNvPr id="17" name="Text 15"/>
          <p:cNvSpPr txBox="1"/>
          <p:nvPr/>
        </p:nvSpPr>
        <p:spPr>
          <a:xfrm>
            <a:off x="10481988"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1028037" y="2011680"/>
            <a:ext cx="318226" cy="3017520"/>
          </a:xfrm>
          <a:prstGeom prst="rect">
            <a:avLst/>
          </a:prstGeom>
          <a:solidFill>
            <a:schemeClr val="accent5"/>
          </a:solidFill>
          <a:ln w="12700">
            <a:solidFill>
              <a:schemeClr val="accent5"/>
            </a:solidFill>
            <a:prstDash val="solid"/>
          </a:ln>
        </p:spPr>
      </p:sp>
      <p:sp>
        <p:nvSpPr>
          <p:cNvPr id="19" name="Text 17"/>
          <p:cNvSpPr txBox="1"/>
          <p:nvPr/>
        </p:nvSpPr>
        <p:spPr>
          <a:xfrm>
            <a:off x="10936597"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Text 18"/>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1"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2"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3"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4"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5"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6"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27"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Cooking food</a:t>
            </a:r>
            <a:endParaRPr lang="en-US" sz="1900" dirty="0"/>
          </a:p>
        </p:txBody>
      </p:sp>
      <p:sp>
        <p:nvSpPr>
          <p:cNvPr id="28"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63</a:t>
            </a:r>
            <a:endParaRPr lang="en-US" sz="2000" dirty="0"/>
          </a:p>
        </p:txBody>
      </p:sp>
      <p:sp>
        <p:nvSpPr>
          <p:cNvPr id="29" name="bar 0"/>
          <p:cNvSpPr/>
          <p:nvPr/>
        </p:nvSpPr>
        <p:spPr>
          <a:xfrm>
            <a:off x="8754991" y="3128162"/>
            <a:ext cx="318226" cy="1901038"/>
          </a:xfrm>
          <a:prstGeom prst="rect">
            <a:avLst/>
          </a:prstGeom>
          <a:solidFill>
            <a:schemeClr val="accent1"/>
          </a:solidFill>
          <a:ln w="12700">
            <a:solidFill>
              <a:schemeClr val="accent1"/>
            </a:solidFill>
            <a:prstDash val="solid"/>
          </a:ln>
        </p:spPr>
      </p:sp>
      <p:sp>
        <p:nvSpPr>
          <p:cNvPr id="30"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Electrical heaters</a:t>
            </a:r>
            <a:endParaRPr lang="en-US" sz="1900" dirty="0"/>
          </a:p>
        </p:txBody>
      </p:sp>
      <p:sp>
        <p:nvSpPr>
          <p:cNvPr id="31"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19</a:t>
            </a:r>
            <a:endParaRPr lang="en-US" sz="2000" dirty="0"/>
          </a:p>
        </p:txBody>
      </p:sp>
      <p:sp>
        <p:nvSpPr>
          <p:cNvPr id="32" name="bar 1"/>
          <p:cNvSpPr/>
          <p:nvPr/>
        </p:nvSpPr>
        <p:spPr>
          <a:xfrm>
            <a:off x="9209601" y="4455871"/>
            <a:ext cx="318226" cy="573329"/>
          </a:xfrm>
          <a:prstGeom prst="rect">
            <a:avLst/>
          </a:prstGeom>
          <a:solidFill>
            <a:schemeClr val="accent1"/>
          </a:solidFill>
          <a:ln w="12700">
            <a:solidFill>
              <a:schemeClr val="accent1"/>
            </a:solidFill>
            <a:prstDash val="solid"/>
          </a:ln>
        </p:spPr>
      </p:sp>
      <p:sp>
        <p:nvSpPr>
          <p:cNvPr id="33"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Infrared cameras</a:t>
            </a:r>
            <a:endParaRPr lang="en-US" sz="1900" dirty="0"/>
          </a:p>
        </p:txBody>
      </p:sp>
      <p:sp>
        <p:nvSpPr>
          <p:cNvPr id="34"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15</a:t>
            </a:r>
            <a:endParaRPr lang="en-US" sz="2000" dirty="0"/>
          </a:p>
        </p:txBody>
      </p:sp>
      <p:sp>
        <p:nvSpPr>
          <p:cNvPr id="35" name="bar 2"/>
          <p:cNvSpPr/>
          <p:nvPr/>
        </p:nvSpPr>
        <p:spPr>
          <a:xfrm>
            <a:off x="9664210" y="4576572"/>
            <a:ext cx="318226" cy="452628"/>
          </a:xfrm>
          <a:prstGeom prst="rect">
            <a:avLst/>
          </a:prstGeom>
          <a:solidFill>
            <a:schemeClr val="accent1"/>
          </a:solidFill>
          <a:ln w="12700">
            <a:solidFill>
              <a:schemeClr val="accent1"/>
            </a:solidFill>
            <a:prstDash val="solid"/>
          </a:ln>
        </p:spPr>
      </p:sp>
      <p:sp>
        <p:nvSpPr>
          <p:cNvPr id="36"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Radio broadcasts</a:t>
            </a:r>
            <a:endParaRPr lang="en-US" sz="1900" dirty="0"/>
          </a:p>
        </p:txBody>
      </p:sp>
      <p:sp>
        <p:nvSpPr>
          <p:cNvPr id="37"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34</a:t>
            </a:r>
            <a:endParaRPr lang="en-US" sz="2000" dirty="0"/>
          </a:p>
        </p:txBody>
      </p:sp>
      <p:sp>
        <p:nvSpPr>
          <p:cNvPr id="38" name="bar 3"/>
          <p:cNvSpPr/>
          <p:nvPr/>
        </p:nvSpPr>
        <p:spPr>
          <a:xfrm>
            <a:off x="10118819" y="4003243"/>
            <a:ext cx="318226" cy="1025957"/>
          </a:xfrm>
          <a:prstGeom prst="rect">
            <a:avLst/>
          </a:prstGeom>
          <a:solidFill>
            <a:schemeClr val="accent1"/>
          </a:solidFill>
          <a:ln w="12700">
            <a:solidFill>
              <a:schemeClr val="accent1"/>
            </a:solidFill>
            <a:prstDash val="solid"/>
          </a:ln>
        </p:spPr>
      </p:sp>
      <p:sp>
        <p:nvSpPr>
          <p:cNvPr id="39"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Satellite communication</a:t>
            </a:r>
            <a:endParaRPr lang="en-US" sz="1900" dirty="0"/>
          </a:p>
        </p:txBody>
      </p:sp>
      <p:sp>
        <p:nvSpPr>
          <p:cNvPr id="40"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11</a:t>
            </a:r>
            <a:endParaRPr lang="en-US" sz="2000" dirty="0"/>
          </a:p>
        </p:txBody>
      </p:sp>
      <p:sp>
        <p:nvSpPr>
          <p:cNvPr id="41" name="bar 4"/>
          <p:cNvSpPr/>
          <p:nvPr/>
        </p:nvSpPr>
        <p:spPr>
          <a:xfrm>
            <a:off x="10573428" y="4697273"/>
            <a:ext cx="318226" cy="331927"/>
          </a:xfrm>
          <a:prstGeom prst="rect">
            <a:avLst/>
          </a:prstGeom>
          <a:solidFill>
            <a:schemeClr val="accent1"/>
          </a:solidFill>
          <a:ln w="12700">
            <a:solidFill>
              <a:schemeClr val="accent1"/>
            </a:solidFill>
            <a:prstDash val="solid"/>
          </a:ln>
        </p:spPr>
      </p:sp>
      <p:sp>
        <p:nvSpPr>
          <p:cNvPr id="42"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Television</a:t>
            </a:r>
            <a:endParaRPr lang="en-US" sz="1900" dirty="0"/>
          </a:p>
        </p:txBody>
      </p:sp>
      <p:sp>
        <p:nvSpPr>
          <p:cNvPr id="43"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22</a:t>
            </a:r>
            <a:endParaRPr lang="en-US" sz="2000" dirty="0"/>
          </a:p>
        </p:txBody>
      </p:sp>
      <p:sp>
        <p:nvSpPr>
          <p:cNvPr id="44" name="bar 5"/>
          <p:cNvSpPr/>
          <p:nvPr/>
        </p:nvSpPr>
        <p:spPr>
          <a:xfrm>
            <a:off x="11028037" y="4365346"/>
            <a:ext cx="318226" cy="663854"/>
          </a:xfrm>
          <a:prstGeom prst="rect">
            <a:avLst/>
          </a:prstGeom>
          <a:solidFill>
            <a:schemeClr val="accent1"/>
          </a:solidFill>
          <a:ln w="12700">
            <a:solidFill>
              <a:schemeClr val="accent1"/>
            </a:solidFill>
            <a:prstDash val="solid"/>
          </a:ln>
        </p:spPr>
      </p:sp>
      <p:sp>
        <p:nvSpPr>
          <p:cNvPr id="45"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46"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47"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29" restart="whenNotActive" fill="hold" evtFilter="cancelBubble" nodeType="interactiveSeq">
                <p:stCondLst>
                  <p:cond evt="onClick" delay="0">
                    <p:tgtEl>
                      <p:spTgt spid="24"/>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38" restart="whenNotActive" fill="hold" evtFilter="cancelBubble" nodeType="interactiveSeq">
                <p:stCondLst>
                  <p:cond evt="onClick" delay="0">
                    <p:tgtEl>
                      <p:spTgt spid="25"/>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47" restart="whenNotActive" fill="hold" evtFilter="cancelBubble" nodeType="interactiveSeq">
                <p:stCondLst>
                  <p:cond evt="onClick" delay="0">
                    <p:tgtEl>
                      <p:spTgt spid="26"/>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56" restart="whenNotActive" fill="hold" evtFilter="cancelBubble" nodeType="interactiveSeq">
                <p:stCondLst>
                  <p:cond evt="onClick" delay="0">
                    <p:tgtEl>
                      <p:spTgt spid="46"/>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1"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27" grpId="1" animBg="1"/>
      <p:bldP spid="28" grpId="1" animBg="1"/>
      <p:bldP spid="29" grpId="1" animBg="1"/>
      <p:bldP spid="30" grpId="1" animBg="1"/>
      <p:bldP spid="31" grpId="1" animBg="1"/>
      <p:bldP spid="32" grpId="1"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4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use of ultraviolet, X-rays or gamma rays</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37944" y="2011680"/>
            <a:ext cx="238670" cy="3017520"/>
          </a:xfrm>
          <a:prstGeom prst="rect">
            <a:avLst/>
          </a:prstGeom>
          <a:solidFill>
            <a:schemeClr val="accent5"/>
          </a:solidFill>
          <a:ln w="12700">
            <a:solidFill>
              <a:schemeClr val="accent5"/>
            </a:solidFill>
            <a:prstDash val="solid"/>
          </a:ln>
        </p:spPr>
      </p:sp>
      <p:sp>
        <p:nvSpPr>
          <p:cNvPr id="9" name="Text 7"/>
          <p:cNvSpPr txBox="1"/>
          <p:nvPr/>
        </p:nvSpPr>
        <p:spPr>
          <a:xfrm>
            <a:off x="8646504"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078900" y="2011680"/>
            <a:ext cx="238670" cy="3017520"/>
          </a:xfrm>
          <a:prstGeom prst="rect">
            <a:avLst/>
          </a:prstGeom>
          <a:solidFill>
            <a:schemeClr val="accent5"/>
          </a:solidFill>
          <a:ln w="12700">
            <a:solidFill>
              <a:schemeClr val="accent5"/>
            </a:solidFill>
            <a:prstDash val="solid"/>
          </a:ln>
        </p:spPr>
      </p:sp>
      <p:sp>
        <p:nvSpPr>
          <p:cNvPr id="11" name="Text 9"/>
          <p:cNvSpPr txBox="1"/>
          <p:nvPr/>
        </p:nvSpPr>
        <p:spPr>
          <a:xfrm>
            <a:off x="8987460"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419857" y="2011680"/>
            <a:ext cx="238670" cy="3017520"/>
          </a:xfrm>
          <a:prstGeom prst="rect">
            <a:avLst/>
          </a:prstGeom>
          <a:solidFill>
            <a:schemeClr val="accent5"/>
          </a:solidFill>
          <a:ln w="12700">
            <a:solidFill>
              <a:schemeClr val="accent5"/>
            </a:solidFill>
            <a:prstDash val="solid"/>
          </a:ln>
        </p:spPr>
      </p:sp>
      <p:sp>
        <p:nvSpPr>
          <p:cNvPr id="13" name="Text 11"/>
          <p:cNvSpPr txBox="1"/>
          <p:nvPr/>
        </p:nvSpPr>
        <p:spPr>
          <a:xfrm>
            <a:off x="9328417"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9760814" y="2011680"/>
            <a:ext cx="238670" cy="3017520"/>
          </a:xfrm>
          <a:prstGeom prst="rect">
            <a:avLst/>
          </a:prstGeom>
          <a:solidFill>
            <a:schemeClr val="accent5"/>
          </a:solidFill>
          <a:ln w="12700">
            <a:solidFill>
              <a:schemeClr val="accent5"/>
            </a:solidFill>
            <a:prstDash val="solid"/>
          </a:ln>
        </p:spPr>
      </p:sp>
      <p:sp>
        <p:nvSpPr>
          <p:cNvPr id="15" name="Text 13"/>
          <p:cNvSpPr txBox="1"/>
          <p:nvPr/>
        </p:nvSpPr>
        <p:spPr>
          <a:xfrm>
            <a:off x="9669374"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101771" y="2011680"/>
            <a:ext cx="238670" cy="3017520"/>
          </a:xfrm>
          <a:prstGeom prst="rect">
            <a:avLst/>
          </a:prstGeom>
          <a:solidFill>
            <a:schemeClr val="accent5"/>
          </a:solidFill>
          <a:ln w="12700">
            <a:solidFill>
              <a:schemeClr val="accent5"/>
            </a:solidFill>
            <a:prstDash val="solid"/>
          </a:ln>
        </p:spPr>
      </p:sp>
      <p:sp>
        <p:nvSpPr>
          <p:cNvPr id="17" name="Text 15"/>
          <p:cNvSpPr txBox="1"/>
          <p:nvPr/>
        </p:nvSpPr>
        <p:spPr>
          <a:xfrm>
            <a:off x="10010331"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0442728" y="2011680"/>
            <a:ext cx="238670" cy="3017520"/>
          </a:xfrm>
          <a:prstGeom prst="rect">
            <a:avLst/>
          </a:prstGeom>
          <a:solidFill>
            <a:schemeClr val="accent5"/>
          </a:solidFill>
          <a:ln w="12700">
            <a:solidFill>
              <a:schemeClr val="accent5"/>
            </a:solidFill>
            <a:prstDash val="solid"/>
          </a:ln>
        </p:spPr>
      </p:sp>
      <p:sp>
        <p:nvSpPr>
          <p:cNvPr id="19" name="Text 17"/>
          <p:cNvSpPr txBox="1"/>
          <p:nvPr/>
        </p:nvSpPr>
        <p:spPr>
          <a:xfrm>
            <a:off x="10351288"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slot 6"/>
          <p:cNvSpPr/>
          <p:nvPr/>
        </p:nvSpPr>
        <p:spPr>
          <a:xfrm>
            <a:off x="10783685" y="2011680"/>
            <a:ext cx="238670" cy="3017520"/>
          </a:xfrm>
          <a:prstGeom prst="rect">
            <a:avLst/>
          </a:prstGeom>
          <a:solidFill>
            <a:schemeClr val="accent5"/>
          </a:solidFill>
          <a:ln w="12700">
            <a:solidFill>
              <a:schemeClr val="accent5"/>
            </a:solidFill>
            <a:prstDash val="solid"/>
          </a:ln>
        </p:spPr>
      </p:sp>
      <p:sp>
        <p:nvSpPr>
          <p:cNvPr id="21" name="Text 19"/>
          <p:cNvSpPr txBox="1"/>
          <p:nvPr/>
        </p:nvSpPr>
        <p:spPr>
          <a:xfrm>
            <a:off x="10692245"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7</a:t>
            </a:r>
            <a:endParaRPr lang="en-US" sz="1300" dirty="0"/>
          </a:p>
        </p:txBody>
      </p:sp>
      <p:sp>
        <p:nvSpPr>
          <p:cNvPr id="22" name="slot 7"/>
          <p:cNvSpPr/>
          <p:nvPr/>
        </p:nvSpPr>
        <p:spPr>
          <a:xfrm>
            <a:off x="11124642" y="2011680"/>
            <a:ext cx="238670" cy="3017520"/>
          </a:xfrm>
          <a:prstGeom prst="rect">
            <a:avLst/>
          </a:prstGeom>
          <a:solidFill>
            <a:schemeClr val="accent5"/>
          </a:solidFill>
          <a:ln w="12700">
            <a:solidFill>
              <a:schemeClr val="accent5"/>
            </a:solidFill>
            <a:prstDash val="solid"/>
          </a:ln>
        </p:spPr>
      </p:sp>
      <p:sp>
        <p:nvSpPr>
          <p:cNvPr id="23" name="Text 21"/>
          <p:cNvSpPr txBox="1"/>
          <p:nvPr/>
        </p:nvSpPr>
        <p:spPr>
          <a:xfrm>
            <a:off x="11033202"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8</a:t>
            </a:r>
            <a:endParaRPr lang="en-US" sz="1300" dirty="0"/>
          </a:p>
        </p:txBody>
      </p:sp>
      <p:sp>
        <p:nvSpPr>
          <p:cNvPr id="24" name="Text 22"/>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5"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6"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7"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8"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9"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30"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31" name="cover 6"/>
          <p:cNvSpPr/>
          <p:nvPr/>
        </p:nvSpPr>
        <p:spPr>
          <a:xfrm>
            <a:off x="548640" y="484632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7</a:t>
            </a:r>
            <a:endParaRPr lang="en-US" sz="2600" dirty="0"/>
          </a:p>
        </p:txBody>
      </p:sp>
      <p:sp>
        <p:nvSpPr>
          <p:cNvPr id="32" name="cover 7"/>
          <p:cNvSpPr/>
          <p:nvPr/>
        </p:nvSpPr>
        <p:spPr>
          <a:xfrm>
            <a:off x="4251960" y="484632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8</a:t>
            </a:r>
            <a:endParaRPr lang="en-US" sz="2600" dirty="0"/>
          </a:p>
        </p:txBody>
      </p:sp>
      <p:sp>
        <p:nvSpPr>
          <p:cNvPr id="33"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Cancer treatment</a:t>
            </a:r>
            <a:endParaRPr lang="en-US" sz="1900" dirty="0"/>
          </a:p>
        </p:txBody>
      </p:sp>
      <p:sp>
        <p:nvSpPr>
          <p:cNvPr id="34"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21</a:t>
            </a:r>
            <a:endParaRPr lang="en-US" sz="2000" dirty="0"/>
          </a:p>
        </p:txBody>
      </p:sp>
      <p:sp>
        <p:nvSpPr>
          <p:cNvPr id="35" name="bar 0"/>
          <p:cNvSpPr/>
          <p:nvPr/>
        </p:nvSpPr>
        <p:spPr>
          <a:xfrm>
            <a:off x="8737944" y="4395521"/>
            <a:ext cx="238670" cy="633679"/>
          </a:xfrm>
          <a:prstGeom prst="rect">
            <a:avLst/>
          </a:prstGeom>
          <a:solidFill>
            <a:schemeClr val="accent1"/>
          </a:solidFill>
          <a:ln w="12700">
            <a:solidFill>
              <a:schemeClr val="accent1"/>
            </a:solidFill>
            <a:prstDash val="solid"/>
          </a:ln>
        </p:spPr>
      </p:sp>
      <p:sp>
        <p:nvSpPr>
          <p:cNvPr id="36"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Detecting cancer</a:t>
            </a:r>
            <a:endParaRPr lang="en-US" sz="1900" dirty="0"/>
          </a:p>
        </p:txBody>
      </p:sp>
      <p:sp>
        <p:nvSpPr>
          <p:cNvPr id="37"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a:t>
            </a:r>
            <a:endParaRPr lang="en-US" sz="2000" dirty="0"/>
          </a:p>
        </p:txBody>
      </p:sp>
      <p:sp>
        <p:nvSpPr>
          <p:cNvPr id="38" name="bar 1"/>
          <p:cNvSpPr/>
          <p:nvPr/>
        </p:nvSpPr>
        <p:spPr>
          <a:xfrm>
            <a:off x="9078900" y="4848149"/>
            <a:ext cx="238670" cy="181051"/>
          </a:xfrm>
          <a:prstGeom prst="rect">
            <a:avLst/>
          </a:prstGeom>
          <a:solidFill>
            <a:schemeClr val="accent1"/>
          </a:solidFill>
          <a:ln w="12700">
            <a:solidFill>
              <a:schemeClr val="accent1"/>
            </a:solidFill>
            <a:prstDash val="solid"/>
          </a:ln>
        </p:spPr>
      </p:sp>
      <p:sp>
        <p:nvSpPr>
          <p:cNvPr id="39" name="reveal 2"/>
          <p:cNvSpPr/>
          <p:nvPr/>
        </p:nvSpPr>
        <p:spPr>
          <a:xfrm>
            <a:off x="548640" y="2743200"/>
            <a:ext cx="3429000" cy="822960"/>
          </a:xfrm>
          <a:prstGeom prst="roundRect">
            <a:avLst>
              <a:gd name="adj" fmla="val 16667"/>
            </a:avLst>
          </a:prstGeom>
          <a:solidFill>
            <a:schemeClr val="accent3"/>
          </a:solidFill>
          <a:ln w="19050">
            <a:solidFill>
              <a:schemeClr val="accent3"/>
            </a:solidFill>
          </a:ln>
        </p:spPr>
        <p:txBody>
          <a:bodyPr wrap="square" lIns="25400" tIns="203200" rIns="889000" bIns="25400" rtlCol="0" anchor="ctr"/>
          <a:lstStyle/>
          <a:p>
            <a:pPr algn="l" indent="0" marL="0">
              <a:buNone/>
            </a:pPr>
            <a:r>
              <a:rPr lang="en-US" sz="1900" b="1" dirty="0">
                <a:solidFill>
                  <a:schemeClr val="tx1"/>
                </a:solidFill>
              </a:rPr>
              <a:t>Energy-efficient light bulbs</a:t>
            </a:r>
            <a:endParaRPr lang="en-US" sz="1900" dirty="0"/>
          </a:p>
        </p:txBody>
      </p:sp>
      <p:sp>
        <p:nvSpPr>
          <p:cNvPr id="40"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accent3"/>
                </a:solidFill>
              </a:rPr>
              <a:t>0</a:t>
            </a:r>
            <a:endParaRPr lang="en-US" sz="2000" dirty="0"/>
          </a:p>
        </p:txBody>
      </p:sp>
      <p:sp>
        <p:nvSpPr>
          <p:cNvPr id="41" name="bar 2"/>
          <p:cNvSpPr/>
          <p:nvPr/>
        </p:nvSpPr>
        <p:spPr>
          <a:xfrm>
            <a:off x="9419857" y="4956048"/>
            <a:ext cx="238670" cy="73152"/>
          </a:xfrm>
          <a:prstGeom prst="rect">
            <a:avLst/>
          </a:prstGeom>
          <a:solidFill>
            <a:schemeClr val="accent3"/>
          </a:solidFill>
          <a:ln w="12700">
            <a:solidFill>
              <a:schemeClr val="accent3"/>
            </a:solidFill>
            <a:prstDash val="solid"/>
          </a:ln>
        </p:spPr>
      </p:sp>
      <p:sp>
        <p:nvSpPr>
          <p:cNvPr id="42"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Imaging broken bones</a:t>
            </a:r>
            <a:endParaRPr lang="en-US" sz="1900" dirty="0"/>
          </a:p>
        </p:txBody>
      </p:sp>
      <p:sp>
        <p:nvSpPr>
          <p:cNvPr id="43"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60</a:t>
            </a:r>
            <a:endParaRPr lang="en-US" sz="2000" dirty="0"/>
          </a:p>
        </p:txBody>
      </p:sp>
      <p:sp>
        <p:nvSpPr>
          <p:cNvPr id="44" name="bar 3"/>
          <p:cNvSpPr/>
          <p:nvPr/>
        </p:nvSpPr>
        <p:spPr>
          <a:xfrm>
            <a:off x="9760814" y="3218688"/>
            <a:ext cx="238670" cy="1810512"/>
          </a:xfrm>
          <a:prstGeom prst="rect">
            <a:avLst/>
          </a:prstGeom>
          <a:solidFill>
            <a:schemeClr val="accent1"/>
          </a:solidFill>
          <a:ln w="12700">
            <a:solidFill>
              <a:schemeClr val="accent1"/>
            </a:solidFill>
            <a:prstDash val="solid"/>
          </a:ln>
        </p:spPr>
      </p:sp>
      <p:sp>
        <p:nvSpPr>
          <p:cNvPr id="45"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Security marking</a:t>
            </a:r>
            <a:endParaRPr lang="en-US" sz="1900" dirty="0"/>
          </a:p>
        </p:txBody>
      </p:sp>
      <p:sp>
        <p:nvSpPr>
          <p:cNvPr id="46"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47" name="bar 4"/>
          <p:cNvSpPr/>
          <p:nvPr/>
        </p:nvSpPr>
        <p:spPr>
          <a:xfrm>
            <a:off x="10101771" y="4938674"/>
            <a:ext cx="238670" cy="90526"/>
          </a:xfrm>
          <a:prstGeom prst="rect">
            <a:avLst/>
          </a:prstGeom>
          <a:solidFill>
            <a:schemeClr val="accent1"/>
          </a:solidFill>
          <a:ln w="12700">
            <a:solidFill>
              <a:schemeClr val="accent1"/>
            </a:solidFill>
            <a:prstDash val="solid"/>
          </a:ln>
        </p:spPr>
      </p:sp>
      <p:sp>
        <p:nvSpPr>
          <p:cNvPr id="48"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Security scanners</a:t>
            </a:r>
            <a:endParaRPr lang="en-US" sz="1900" dirty="0"/>
          </a:p>
        </p:txBody>
      </p:sp>
      <p:sp>
        <p:nvSpPr>
          <p:cNvPr id="49"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8</a:t>
            </a:r>
            <a:endParaRPr lang="en-US" sz="2000" dirty="0"/>
          </a:p>
        </p:txBody>
      </p:sp>
      <p:sp>
        <p:nvSpPr>
          <p:cNvPr id="50" name="bar 5"/>
          <p:cNvSpPr/>
          <p:nvPr/>
        </p:nvSpPr>
        <p:spPr>
          <a:xfrm>
            <a:off x="10442728" y="4787798"/>
            <a:ext cx="238670" cy="241402"/>
          </a:xfrm>
          <a:prstGeom prst="rect">
            <a:avLst/>
          </a:prstGeom>
          <a:solidFill>
            <a:schemeClr val="accent1"/>
          </a:solidFill>
          <a:ln w="12700">
            <a:solidFill>
              <a:schemeClr val="accent1"/>
            </a:solidFill>
            <a:prstDash val="solid"/>
          </a:ln>
        </p:spPr>
      </p:sp>
      <p:sp>
        <p:nvSpPr>
          <p:cNvPr id="51" name="reveal 6"/>
          <p:cNvSpPr/>
          <p:nvPr/>
        </p:nvSpPr>
        <p:spPr>
          <a:xfrm>
            <a:off x="548640" y="484632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Sterilising equipment</a:t>
            </a:r>
            <a:endParaRPr lang="en-US" sz="1900" dirty="0"/>
          </a:p>
        </p:txBody>
      </p:sp>
      <p:sp>
        <p:nvSpPr>
          <p:cNvPr id="52" name="score 6"/>
          <p:cNvSpPr/>
          <p:nvPr/>
        </p:nvSpPr>
        <p:spPr>
          <a:xfrm>
            <a:off x="3227832" y="493776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53" name="bar 6"/>
          <p:cNvSpPr/>
          <p:nvPr/>
        </p:nvSpPr>
        <p:spPr>
          <a:xfrm>
            <a:off x="10783685" y="4908499"/>
            <a:ext cx="238670" cy="120701"/>
          </a:xfrm>
          <a:prstGeom prst="rect">
            <a:avLst/>
          </a:prstGeom>
          <a:solidFill>
            <a:schemeClr val="accent1"/>
          </a:solidFill>
          <a:ln w="12700">
            <a:solidFill>
              <a:schemeClr val="accent1"/>
            </a:solidFill>
            <a:prstDash val="solid"/>
          </a:ln>
        </p:spPr>
      </p:sp>
      <p:sp>
        <p:nvSpPr>
          <p:cNvPr id="54" name="reveal 7"/>
          <p:cNvSpPr/>
          <p:nvPr/>
        </p:nvSpPr>
        <p:spPr>
          <a:xfrm>
            <a:off x="4251960" y="484632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Sun tanning</a:t>
            </a:r>
            <a:endParaRPr lang="en-US" sz="1900" dirty="0"/>
          </a:p>
        </p:txBody>
      </p:sp>
      <p:sp>
        <p:nvSpPr>
          <p:cNvPr id="55" name="score 7"/>
          <p:cNvSpPr/>
          <p:nvPr/>
        </p:nvSpPr>
        <p:spPr>
          <a:xfrm>
            <a:off x="6931152" y="493776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18</a:t>
            </a:r>
            <a:endParaRPr lang="en-US" sz="2000" dirty="0"/>
          </a:p>
        </p:txBody>
      </p:sp>
      <p:sp>
        <p:nvSpPr>
          <p:cNvPr id="56" name="bar 7"/>
          <p:cNvSpPr/>
          <p:nvPr/>
        </p:nvSpPr>
        <p:spPr>
          <a:xfrm>
            <a:off x="11124642" y="4486046"/>
            <a:ext cx="238670" cy="543154"/>
          </a:xfrm>
          <a:prstGeom prst="rect">
            <a:avLst/>
          </a:prstGeom>
          <a:solidFill>
            <a:schemeClr val="accent1"/>
          </a:solidFill>
          <a:ln w="12700">
            <a:solidFill>
              <a:schemeClr val="accent1"/>
            </a:solidFill>
            <a:prstDash val="solid"/>
          </a:ln>
        </p:spPr>
      </p:sp>
      <p:sp>
        <p:nvSpPr>
          <p:cNvPr id="57"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58"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59"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1" restart="whenNotActive" fill="hold" evtFilter="cancelBubble" nodeType="interactiveSeq">
                <p:stCondLst>
                  <p:cond evt="onClick" delay="0">
                    <p:tgtEl>
                      <p:spTgt spid="2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29" restart="whenNotActive" fill="hold" evtFilter="cancelBubble" nodeType="interactiveSeq">
                <p:stCondLst>
                  <p:cond evt="onClick" delay="0">
                    <p:tgtEl>
                      <p:spTgt spid="28"/>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2"/>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38" restart="whenNotActive" fill="hold" evtFilter="cancelBubble" nodeType="interactiveSeq">
                <p:stCondLst>
                  <p:cond evt="onClick" delay="0">
                    <p:tgtEl>
                      <p:spTgt spid="29"/>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47" restart="whenNotActive" fill="hold" evtFilter="cancelBubble" nodeType="interactiveSeq">
                <p:stCondLst>
                  <p:cond evt="onClick" delay="0">
                    <p:tgtEl>
                      <p:spTgt spid="30"/>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65" restart="whenNotActive" fill="hold" evtFilter="cancelBubble" nodeType="interactiveSeq">
                <p:stCondLst>
                  <p:cond evt="onClick" delay="0">
                    <p:tgtEl>
                      <p:spTgt spid="32"/>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5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74" restart="whenNotActive" fill="hold" evtFilter="cancelBubble" nodeType="interactiveSeq">
                <p:stCondLst>
                  <p:cond evt="onClick" delay="0">
                    <p:tgtEl>
                      <p:spTgt spid="58"/>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grpId="1" nodeType="click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36"/>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37"/>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38"/>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39"/>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40"/>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41"/>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42"/>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43"/>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44"/>
                                        </p:tgtEl>
                                        <p:attrNameLst>
                                          <p:attrName>style.visibility</p:attrName>
                                        </p:attrNameLst>
                                      </p:cBhvr>
                                      <p:to>
                                        <p:strVal val="visible"/>
                                      </p:to>
                                    </p:set>
                                  </p:childTnLst>
                                </p:cTn>
                              </p:par>
                              <p:par>
                                <p:cTn id="101" presetID="1" presetClass="entr" presetSubtype="0" fill="hold" grpId="1" nodeType="withEffect">
                                  <p:stCondLst>
                                    <p:cond delay="0"/>
                                  </p:stCondLst>
                                  <p:childTnLst>
                                    <p:set>
                                      <p:cBhvr>
                                        <p:cTn id="102" dur="1" fill="hold">
                                          <p:stCondLst>
                                            <p:cond delay="0"/>
                                          </p:stCondLst>
                                        </p:cTn>
                                        <p:tgtEl>
                                          <p:spTgt spid="45"/>
                                        </p:tgtEl>
                                        <p:attrNameLst>
                                          <p:attrName>style.visibility</p:attrName>
                                        </p:attrNameLst>
                                      </p:cBhvr>
                                      <p:to>
                                        <p:strVal val="visible"/>
                                      </p:to>
                                    </p:set>
                                  </p:childTnLst>
                                </p:cTn>
                              </p:par>
                              <p:par>
                                <p:cTn id="103" presetID="1" presetClass="entr" presetSubtype="0" fill="hold" grpId="1" nodeType="with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grpId="1" nodeType="withEffect">
                                  <p:stCondLst>
                                    <p:cond delay="0"/>
                                  </p:stCondLst>
                                  <p:childTnLst>
                                    <p:set>
                                      <p:cBhvr>
                                        <p:cTn id="106" dur="1" fill="hold">
                                          <p:stCondLst>
                                            <p:cond delay="0"/>
                                          </p:stCondLst>
                                        </p:cTn>
                                        <p:tgtEl>
                                          <p:spTgt spid="47"/>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48"/>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49"/>
                                        </p:tgtEl>
                                        <p:attrNameLst>
                                          <p:attrName>style.visibility</p:attrName>
                                        </p:attrNameLst>
                                      </p:cBhvr>
                                      <p:to>
                                        <p:strVal val="visible"/>
                                      </p:to>
                                    </p:set>
                                  </p:childTnLst>
                                </p:cTn>
                              </p:par>
                              <p:par>
                                <p:cTn id="111" presetID="1" presetClass="entr" presetSubtype="0" fill="hold" grpId="1" nodeType="with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1" nodeType="withEffect">
                                  <p:stCondLst>
                                    <p:cond delay="0"/>
                                  </p:stCondLst>
                                  <p:childTnLst>
                                    <p:set>
                                      <p:cBhvr>
                                        <p:cTn id="114" dur="1" fill="hold">
                                          <p:stCondLst>
                                            <p:cond delay="0"/>
                                          </p:stCondLst>
                                        </p:cTn>
                                        <p:tgtEl>
                                          <p:spTgt spid="51"/>
                                        </p:tgtEl>
                                        <p:attrNameLst>
                                          <p:attrName>style.visibility</p:attrName>
                                        </p:attrNameLst>
                                      </p:cBhvr>
                                      <p:to>
                                        <p:strVal val="visible"/>
                                      </p:to>
                                    </p:set>
                                  </p:childTnLst>
                                </p:cTn>
                              </p:par>
                              <p:par>
                                <p:cTn id="115" presetID="1" presetClass="entr" presetSubtype="0" fill="hold" grpId="1" nodeType="withEffect">
                                  <p:stCondLst>
                                    <p:cond delay="0"/>
                                  </p:stCondLst>
                                  <p:childTnLst>
                                    <p:set>
                                      <p:cBhvr>
                                        <p:cTn id="116" dur="1" fill="hold">
                                          <p:stCondLst>
                                            <p:cond delay="0"/>
                                          </p:stCondLst>
                                        </p:cTn>
                                        <p:tgtEl>
                                          <p:spTgt spid="52"/>
                                        </p:tgtEl>
                                        <p:attrNameLst>
                                          <p:attrName>style.visibility</p:attrName>
                                        </p:attrNameLst>
                                      </p:cBhvr>
                                      <p:to>
                                        <p:strVal val="visible"/>
                                      </p:to>
                                    </p:set>
                                  </p:childTnLst>
                                </p:cTn>
                              </p:par>
                              <p:par>
                                <p:cTn id="117" presetID="1" presetClass="entr" presetSubtype="0" fill="hold" grpId="1" nodeType="withEffect">
                                  <p:stCondLst>
                                    <p:cond delay="0"/>
                                  </p:stCondLst>
                                  <p:childTnLst>
                                    <p:set>
                                      <p:cBhvr>
                                        <p:cTn id="118" dur="1" fill="hold">
                                          <p:stCondLst>
                                            <p:cond delay="0"/>
                                          </p:stCondLst>
                                        </p:cTn>
                                        <p:tgtEl>
                                          <p:spTgt spid="53"/>
                                        </p:tgtEl>
                                        <p:attrNameLst>
                                          <p:attrName>style.visibility</p:attrName>
                                        </p:attrNameLst>
                                      </p:cBhvr>
                                      <p:to>
                                        <p:strVal val="visible"/>
                                      </p:to>
                                    </p:set>
                                  </p:childTnLst>
                                </p:cTn>
                              </p:par>
                              <p:par>
                                <p:cTn id="119" presetID="1" presetClass="entr" presetSubtype="0" fill="hold" grpId="1" nodeType="withEffect">
                                  <p:stCondLst>
                                    <p:cond delay="0"/>
                                  </p:stCondLst>
                                  <p:childTnLst>
                                    <p:set>
                                      <p:cBhvr>
                                        <p:cTn id="120" dur="1" fill="hold">
                                          <p:stCondLst>
                                            <p:cond delay="0"/>
                                          </p:stCondLst>
                                        </p:cTn>
                                        <p:tgtEl>
                                          <p:spTgt spid="54"/>
                                        </p:tgtEl>
                                        <p:attrNameLst>
                                          <p:attrName>style.visibility</p:attrName>
                                        </p:attrNameLst>
                                      </p:cBhvr>
                                      <p:to>
                                        <p:strVal val="visible"/>
                                      </p:to>
                                    </p:set>
                                  </p:childTnLst>
                                </p:cTn>
                              </p:par>
                              <p:par>
                                <p:cTn id="121" presetID="1" presetClass="entr" presetSubtype="0" fill="hold" grpId="1" nodeType="withEffect">
                                  <p:stCondLst>
                                    <p:cond delay="0"/>
                                  </p:stCondLst>
                                  <p:childTnLst>
                                    <p:set>
                                      <p:cBhvr>
                                        <p:cTn id="122" dur="1" fill="hold">
                                          <p:stCondLst>
                                            <p:cond delay="0"/>
                                          </p:stCondLst>
                                        </p:cTn>
                                        <p:tgtEl>
                                          <p:spTgt spid="55"/>
                                        </p:tgtEl>
                                        <p:attrNameLst>
                                          <p:attrName>style.visibility</p:attrName>
                                        </p:attrNameLst>
                                      </p:cBhvr>
                                      <p:to>
                                        <p:strVal val="visible"/>
                                      </p:to>
                                    </p:set>
                                  </p:childTnLst>
                                </p:cTn>
                              </p:par>
                              <p:par>
                                <p:cTn id="123" presetID="1" presetClass="entr" presetSubtype="0" fill="hold" grpId="1" nodeType="withEffect">
                                  <p:stCondLst>
                                    <p:cond delay="0"/>
                                  </p:stCondLst>
                                  <p:childTnLst>
                                    <p:set>
                                      <p:cBhvr>
                                        <p:cTn id="124"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58"/>
                  </p:tgtEl>
                </p:cond>
              </p:nextCondLst>
            </p:seq>
          </p:childTnLst>
        </p:cTn>
      </p:par>
    </p:tnLst>
    <p:bldLst>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P spid="45" grpId="1" animBg="1"/>
      <p:bldP spid="46" grpId="1" animBg="1"/>
      <p:bldP spid="47" grpId="1" animBg="1"/>
      <p:bldP spid="48" grpId="1" animBg="1"/>
      <p:bldP spid="49" grpId="1" animBg="1"/>
      <p:bldP spid="50" grpId="1" animBg="1"/>
      <p:bldP spid="51" grpId="1" animBg="1"/>
      <p:bldP spid="52" grpId="1" animBg="1"/>
      <p:bldP spid="53" grpId="1" animBg="1"/>
      <p:bldP spid="54" grpId="1" animBg="1"/>
      <p:bldP spid="55" grpId="1" animBg="1"/>
      <p:bldP spid="5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5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hazard of ultraviolet, X-rays or gamma rays</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68630" y="2011680"/>
            <a:ext cx="381872" cy="3017520"/>
          </a:xfrm>
          <a:prstGeom prst="rect">
            <a:avLst/>
          </a:prstGeom>
          <a:solidFill>
            <a:schemeClr val="accent5"/>
          </a:solidFill>
          <a:ln w="12700">
            <a:solidFill>
              <a:schemeClr val="accent5"/>
            </a:solidFill>
            <a:prstDash val="solid"/>
          </a:ln>
        </p:spPr>
      </p:sp>
      <p:sp>
        <p:nvSpPr>
          <p:cNvPr id="9" name="Text 7"/>
          <p:cNvSpPr txBox="1"/>
          <p:nvPr/>
        </p:nvSpPr>
        <p:spPr>
          <a:xfrm>
            <a:off x="8677190"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314161" y="2011680"/>
            <a:ext cx="381872" cy="3017520"/>
          </a:xfrm>
          <a:prstGeom prst="rect">
            <a:avLst/>
          </a:prstGeom>
          <a:solidFill>
            <a:schemeClr val="accent5"/>
          </a:solidFill>
          <a:ln w="12700">
            <a:solidFill>
              <a:schemeClr val="accent5"/>
            </a:solidFill>
            <a:prstDash val="solid"/>
          </a:ln>
        </p:spPr>
      </p:sp>
      <p:sp>
        <p:nvSpPr>
          <p:cNvPr id="11" name="Text 9"/>
          <p:cNvSpPr txBox="1"/>
          <p:nvPr/>
        </p:nvSpPr>
        <p:spPr>
          <a:xfrm>
            <a:off x="9222721"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859692" y="2011680"/>
            <a:ext cx="381872" cy="3017520"/>
          </a:xfrm>
          <a:prstGeom prst="rect">
            <a:avLst/>
          </a:prstGeom>
          <a:solidFill>
            <a:schemeClr val="accent5"/>
          </a:solidFill>
          <a:ln w="12700">
            <a:solidFill>
              <a:schemeClr val="accent5"/>
            </a:solidFill>
            <a:prstDash val="solid"/>
          </a:ln>
        </p:spPr>
      </p:sp>
      <p:sp>
        <p:nvSpPr>
          <p:cNvPr id="13" name="Text 11"/>
          <p:cNvSpPr txBox="1"/>
          <p:nvPr/>
        </p:nvSpPr>
        <p:spPr>
          <a:xfrm>
            <a:off x="9768252"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405223" y="2011680"/>
            <a:ext cx="381872" cy="3017520"/>
          </a:xfrm>
          <a:prstGeom prst="rect">
            <a:avLst/>
          </a:prstGeom>
          <a:solidFill>
            <a:schemeClr val="accent5"/>
          </a:solidFill>
          <a:ln w="12700">
            <a:solidFill>
              <a:schemeClr val="accent5"/>
            </a:solidFill>
            <a:prstDash val="solid"/>
          </a:ln>
        </p:spPr>
      </p:sp>
      <p:sp>
        <p:nvSpPr>
          <p:cNvPr id="15" name="Text 13"/>
          <p:cNvSpPr txBox="1"/>
          <p:nvPr/>
        </p:nvSpPr>
        <p:spPr>
          <a:xfrm>
            <a:off x="10313783"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950754" y="2011680"/>
            <a:ext cx="381872" cy="3017520"/>
          </a:xfrm>
          <a:prstGeom prst="rect">
            <a:avLst/>
          </a:prstGeom>
          <a:solidFill>
            <a:schemeClr val="accent5"/>
          </a:solidFill>
          <a:ln w="12700">
            <a:solidFill>
              <a:schemeClr val="accent5"/>
            </a:solidFill>
            <a:prstDash val="solid"/>
          </a:ln>
        </p:spPr>
      </p:sp>
      <p:sp>
        <p:nvSpPr>
          <p:cNvPr id="17" name="Text 15"/>
          <p:cNvSpPr txBox="1"/>
          <p:nvPr/>
        </p:nvSpPr>
        <p:spPr>
          <a:xfrm>
            <a:off x="10859314"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Text 16"/>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9"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0"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1"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2"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3"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4"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Cancer</a:t>
            </a:r>
            <a:endParaRPr lang="en-US" sz="1900" dirty="0"/>
          </a:p>
        </p:txBody>
      </p:sp>
      <p:sp>
        <p:nvSpPr>
          <p:cNvPr id="25"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67</a:t>
            </a:r>
            <a:endParaRPr lang="en-US" sz="2000" dirty="0"/>
          </a:p>
        </p:txBody>
      </p:sp>
      <p:sp>
        <p:nvSpPr>
          <p:cNvPr id="26" name="bar 0"/>
          <p:cNvSpPr/>
          <p:nvPr/>
        </p:nvSpPr>
        <p:spPr>
          <a:xfrm>
            <a:off x="8768630" y="3007462"/>
            <a:ext cx="381872" cy="2021738"/>
          </a:xfrm>
          <a:prstGeom prst="rect">
            <a:avLst/>
          </a:prstGeom>
          <a:solidFill>
            <a:schemeClr val="accent1"/>
          </a:solidFill>
          <a:ln w="12700">
            <a:solidFill>
              <a:schemeClr val="accent1"/>
            </a:solidFill>
            <a:prstDash val="solid"/>
          </a:ln>
        </p:spPr>
      </p:sp>
      <p:sp>
        <p:nvSpPr>
          <p:cNvPr id="27"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Eye damage</a:t>
            </a:r>
            <a:endParaRPr lang="en-US" sz="1900" dirty="0"/>
          </a:p>
        </p:txBody>
      </p:sp>
      <p:sp>
        <p:nvSpPr>
          <p:cNvPr id="28"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a:t>
            </a:r>
            <a:endParaRPr lang="en-US" sz="2000" dirty="0"/>
          </a:p>
        </p:txBody>
      </p:sp>
      <p:sp>
        <p:nvSpPr>
          <p:cNvPr id="29" name="bar 1"/>
          <p:cNvSpPr/>
          <p:nvPr/>
        </p:nvSpPr>
        <p:spPr>
          <a:xfrm>
            <a:off x="9314161" y="4878324"/>
            <a:ext cx="381872" cy="150876"/>
          </a:xfrm>
          <a:prstGeom prst="rect">
            <a:avLst/>
          </a:prstGeom>
          <a:solidFill>
            <a:schemeClr val="accent1"/>
          </a:solidFill>
          <a:ln w="12700">
            <a:solidFill>
              <a:schemeClr val="accent1"/>
            </a:solidFill>
            <a:prstDash val="solid"/>
          </a:ln>
        </p:spPr>
      </p:sp>
      <p:sp>
        <p:nvSpPr>
          <p:cNvPr id="30"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Gene mutation</a:t>
            </a:r>
            <a:endParaRPr lang="en-US" sz="1900" dirty="0"/>
          </a:p>
        </p:txBody>
      </p:sp>
      <p:sp>
        <p:nvSpPr>
          <p:cNvPr id="31"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13</a:t>
            </a:r>
            <a:endParaRPr lang="en-US" sz="2000" dirty="0"/>
          </a:p>
        </p:txBody>
      </p:sp>
      <p:sp>
        <p:nvSpPr>
          <p:cNvPr id="32" name="bar 2"/>
          <p:cNvSpPr/>
          <p:nvPr/>
        </p:nvSpPr>
        <p:spPr>
          <a:xfrm>
            <a:off x="9859692" y="4636922"/>
            <a:ext cx="381872" cy="392278"/>
          </a:xfrm>
          <a:prstGeom prst="rect">
            <a:avLst/>
          </a:prstGeom>
          <a:solidFill>
            <a:schemeClr val="accent1"/>
          </a:solidFill>
          <a:ln w="12700">
            <a:solidFill>
              <a:schemeClr val="accent1"/>
            </a:solidFill>
            <a:prstDash val="solid"/>
          </a:ln>
        </p:spPr>
      </p:sp>
      <p:sp>
        <p:nvSpPr>
          <p:cNvPr id="33"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Premature skin ageing</a:t>
            </a:r>
            <a:endParaRPr lang="en-US" sz="1900" dirty="0"/>
          </a:p>
        </p:txBody>
      </p:sp>
      <p:sp>
        <p:nvSpPr>
          <p:cNvPr id="34"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8</a:t>
            </a:r>
            <a:endParaRPr lang="en-US" sz="2000" dirty="0"/>
          </a:p>
        </p:txBody>
      </p:sp>
      <p:sp>
        <p:nvSpPr>
          <p:cNvPr id="35" name="bar 3"/>
          <p:cNvSpPr/>
          <p:nvPr/>
        </p:nvSpPr>
        <p:spPr>
          <a:xfrm>
            <a:off x="10405223" y="4787798"/>
            <a:ext cx="381872" cy="241402"/>
          </a:xfrm>
          <a:prstGeom prst="rect">
            <a:avLst/>
          </a:prstGeom>
          <a:solidFill>
            <a:schemeClr val="accent1"/>
          </a:solidFill>
          <a:ln w="12700">
            <a:solidFill>
              <a:schemeClr val="accent1"/>
            </a:solidFill>
            <a:prstDash val="solid"/>
          </a:ln>
        </p:spPr>
      </p:sp>
      <p:sp>
        <p:nvSpPr>
          <p:cNvPr id="36"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Sunburn</a:t>
            </a:r>
            <a:endParaRPr lang="en-US" sz="1900" dirty="0"/>
          </a:p>
        </p:txBody>
      </p:sp>
      <p:sp>
        <p:nvSpPr>
          <p:cNvPr id="37"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26</a:t>
            </a:r>
            <a:endParaRPr lang="en-US" sz="2000" dirty="0"/>
          </a:p>
        </p:txBody>
      </p:sp>
      <p:sp>
        <p:nvSpPr>
          <p:cNvPr id="38" name="bar 4"/>
          <p:cNvSpPr/>
          <p:nvPr/>
        </p:nvSpPr>
        <p:spPr>
          <a:xfrm>
            <a:off x="10950754" y="4244645"/>
            <a:ext cx="381872" cy="784555"/>
          </a:xfrm>
          <a:prstGeom prst="rect">
            <a:avLst/>
          </a:prstGeom>
          <a:solidFill>
            <a:schemeClr val="accent1"/>
          </a:solidFill>
          <a:ln w="12700">
            <a:solidFill>
              <a:schemeClr val="accent1"/>
            </a:solidFill>
            <a:prstDash val="solid"/>
          </a:ln>
        </p:spPr>
      </p:sp>
      <p:sp>
        <p:nvSpPr>
          <p:cNvPr id="39"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40"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41"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9" restart="whenNotActive" fill="hold" evtFilter="cancelBubble" nodeType="interactiveSeq">
                <p:stCondLst>
                  <p:cond evt="onClick" delay="0">
                    <p:tgtEl>
                      <p:spTgt spid="22"/>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 restart="whenNotActive" fill="hold" evtFilter="cancelBubble" nodeType="interactiveSeq">
                <p:stCondLst>
                  <p:cond evt="onClick" delay="0">
                    <p:tgtEl>
                      <p:spTgt spid="40"/>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1"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1" nodeType="with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par>
                                <p:cTn id="54" presetID="1" presetClass="entr" presetSubtype="0" fill="hold" grpId="1" nodeType="with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par>
                                <p:cTn id="56" presetID="1" presetClass="entr" presetSubtype="0" fill="hold" grpId="1" nodeType="withEffect">
                                  <p:stCondLst>
                                    <p:cond delay="0"/>
                                  </p:stCondLst>
                                  <p:childTnLst>
                                    <p:set>
                                      <p:cBhvr>
                                        <p:cTn id="57" dur="1" fill="hold">
                                          <p:stCondLst>
                                            <p:cond delay="0"/>
                                          </p:stCondLst>
                                        </p:cTn>
                                        <p:tgtEl>
                                          <p:spTgt spid="27"/>
                                        </p:tgtEl>
                                        <p:attrNameLst>
                                          <p:attrName>style.visibility</p:attrName>
                                        </p:attrNameLst>
                                      </p:cBhvr>
                                      <p:to>
                                        <p:strVal val="visible"/>
                                      </p:to>
                                    </p:set>
                                  </p:childTnLst>
                                </p:cTn>
                              </p:par>
                              <p:par>
                                <p:cTn id="58" presetID="1" presetClass="entr" presetSubtype="0" fill="hold" grpId="1" nodeType="withEffect">
                                  <p:stCondLst>
                                    <p:cond delay="0"/>
                                  </p:stCondLst>
                                  <p:childTnLst>
                                    <p:set>
                                      <p:cBhvr>
                                        <p:cTn id="59" dur="1" fill="hold">
                                          <p:stCondLst>
                                            <p:cond delay="0"/>
                                          </p:stCondLst>
                                        </p:cTn>
                                        <p:tgtEl>
                                          <p:spTgt spid="28"/>
                                        </p:tgtEl>
                                        <p:attrNameLst>
                                          <p:attrName>style.visibility</p:attrName>
                                        </p:attrNameLst>
                                      </p:cBhvr>
                                      <p:to>
                                        <p:strVal val="visible"/>
                                      </p:to>
                                    </p:set>
                                  </p:childTnLst>
                                </p:cTn>
                              </p:par>
                              <p:par>
                                <p:cTn id="60" presetID="1" presetClass="entr" presetSubtype="0" fill="hold" grpId="1" nodeType="withEffect">
                                  <p:stCondLst>
                                    <p:cond delay="0"/>
                                  </p:stCondLst>
                                  <p:childTnLst>
                                    <p:set>
                                      <p:cBhvr>
                                        <p:cTn id="61" dur="1" fill="hold">
                                          <p:stCondLst>
                                            <p:cond delay="0"/>
                                          </p:stCondLst>
                                        </p:cTn>
                                        <p:tgtEl>
                                          <p:spTgt spid="29"/>
                                        </p:tgtEl>
                                        <p:attrNameLst>
                                          <p:attrName>style.visibility</p:attrName>
                                        </p:attrNameLst>
                                      </p:cBhvr>
                                      <p:to>
                                        <p:strVal val="visible"/>
                                      </p:to>
                                    </p:set>
                                  </p:childTnLst>
                                </p:cTn>
                              </p:par>
                              <p:par>
                                <p:cTn id="62" presetID="1" presetClass="entr" presetSubtype="0" fill="hold" grpId="1"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par>
                                <p:cTn id="64" presetID="1" presetClass="entr" presetSubtype="0" fill="hold" grpId="1" nodeType="with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par>
                                <p:cTn id="66" presetID="1" presetClass="entr" presetSubtype="0" fill="hold" grpId="1" nodeType="with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par>
                                <p:cTn id="68" presetID="1" presetClass="entr" presetSubtype="0" fill="hold" grpId="1" nodeType="with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7"/>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4" grpId="1" animBg="1"/>
      <p:bldP spid="25" grpId="1" animBg="1"/>
      <p:bldP spid="26" grpId="1" animBg="1"/>
      <p:bldP spid="27" grpId="1" animBg="1"/>
      <p:bldP spid="28" grpId="1" animBg="1"/>
      <p:bldP spid="29" grpId="1" animBg="1"/>
      <p:bldP spid="30" grpId="1" animBg="1"/>
      <p:bldP spid="31" grpId="1" animBg="1"/>
      <p:bldP spid="32" grpId="1" animBg="1"/>
      <p:bldP spid="33" grpId="1" animBg="1"/>
      <p:bldP spid="34" grpId="1" animBg="1"/>
      <p:bldP spid="35" grpId="1" animBg="1"/>
      <p:bldP spid="36" grpId="1" animBg="1"/>
      <p:bldP spid="37" grpId="1" animBg="1"/>
      <p:bldP spid="3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6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something ALL electromagnetic waves have in common</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99157" y="2011680"/>
            <a:ext cx="457200" cy="3017520"/>
          </a:xfrm>
          <a:prstGeom prst="rect">
            <a:avLst/>
          </a:prstGeom>
          <a:solidFill>
            <a:schemeClr val="accent5"/>
          </a:solidFill>
          <a:ln w="12700">
            <a:solidFill>
              <a:schemeClr val="accent5"/>
            </a:solidFill>
            <a:prstDash val="solid"/>
          </a:ln>
        </p:spPr>
      </p:sp>
      <p:sp>
        <p:nvSpPr>
          <p:cNvPr id="9" name="Text 7"/>
          <p:cNvSpPr txBox="1"/>
          <p:nvPr/>
        </p:nvSpPr>
        <p:spPr>
          <a:xfrm>
            <a:off x="8707717"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481071" y="2011680"/>
            <a:ext cx="457200" cy="3017520"/>
          </a:xfrm>
          <a:prstGeom prst="rect">
            <a:avLst/>
          </a:prstGeom>
          <a:solidFill>
            <a:schemeClr val="accent5"/>
          </a:solidFill>
          <a:ln w="12700">
            <a:solidFill>
              <a:schemeClr val="accent5"/>
            </a:solidFill>
            <a:prstDash val="solid"/>
          </a:ln>
        </p:spPr>
      </p:sp>
      <p:sp>
        <p:nvSpPr>
          <p:cNvPr id="11" name="Text 9"/>
          <p:cNvSpPr txBox="1"/>
          <p:nvPr/>
        </p:nvSpPr>
        <p:spPr>
          <a:xfrm>
            <a:off x="9389631"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10162985" y="2011680"/>
            <a:ext cx="457200" cy="3017520"/>
          </a:xfrm>
          <a:prstGeom prst="rect">
            <a:avLst/>
          </a:prstGeom>
          <a:solidFill>
            <a:schemeClr val="accent5"/>
          </a:solidFill>
          <a:ln w="12700">
            <a:solidFill>
              <a:schemeClr val="accent5"/>
            </a:solidFill>
            <a:prstDash val="solid"/>
          </a:ln>
        </p:spPr>
      </p:sp>
      <p:sp>
        <p:nvSpPr>
          <p:cNvPr id="13" name="Text 11"/>
          <p:cNvSpPr txBox="1"/>
          <p:nvPr/>
        </p:nvSpPr>
        <p:spPr>
          <a:xfrm>
            <a:off x="10071545"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844898" y="2011680"/>
            <a:ext cx="457200" cy="3017520"/>
          </a:xfrm>
          <a:prstGeom prst="rect">
            <a:avLst/>
          </a:prstGeom>
          <a:solidFill>
            <a:schemeClr val="accent5"/>
          </a:solidFill>
          <a:ln w="12700">
            <a:solidFill>
              <a:schemeClr val="accent5"/>
            </a:solidFill>
            <a:prstDash val="solid"/>
          </a:ln>
        </p:spPr>
      </p:sp>
      <p:sp>
        <p:nvSpPr>
          <p:cNvPr id="15" name="Text 13"/>
          <p:cNvSpPr txBox="1"/>
          <p:nvPr/>
        </p:nvSpPr>
        <p:spPr>
          <a:xfrm>
            <a:off x="10753458"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Text 14"/>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7"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18"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19"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0"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1"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Can travel through a vacuum</a:t>
            </a:r>
            <a:endParaRPr lang="en-US" sz="1900" dirty="0"/>
          </a:p>
        </p:txBody>
      </p:sp>
      <p:sp>
        <p:nvSpPr>
          <p:cNvPr id="22"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21</a:t>
            </a:r>
            <a:endParaRPr lang="en-US" sz="2000" dirty="0"/>
          </a:p>
        </p:txBody>
      </p:sp>
      <p:sp>
        <p:nvSpPr>
          <p:cNvPr id="23" name="bar 0"/>
          <p:cNvSpPr/>
          <p:nvPr/>
        </p:nvSpPr>
        <p:spPr>
          <a:xfrm>
            <a:off x="8799157" y="4395521"/>
            <a:ext cx="457200" cy="633679"/>
          </a:xfrm>
          <a:prstGeom prst="rect">
            <a:avLst/>
          </a:prstGeom>
          <a:solidFill>
            <a:schemeClr val="accent1"/>
          </a:solidFill>
          <a:ln w="12700">
            <a:solidFill>
              <a:schemeClr val="accent1"/>
            </a:solidFill>
            <a:prstDash val="solid"/>
          </a:ln>
        </p:spPr>
      </p:sp>
      <p:sp>
        <p:nvSpPr>
          <p:cNvPr id="24"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Same speed in a vacuum</a:t>
            </a:r>
            <a:endParaRPr lang="en-US" sz="1900" dirty="0"/>
          </a:p>
        </p:txBody>
      </p:sp>
      <p:sp>
        <p:nvSpPr>
          <p:cNvPr id="25"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15</a:t>
            </a:r>
            <a:endParaRPr lang="en-US" sz="2000" dirty="0"/>
          </a:p>
        </p:txBody>
      </p:sp>
      <p:sp>
        <p:nvSpPr>
          <p:cNvPr id="26" name="bar 1"/>
          <p:cNvSpPr/>
          <p:nvPr/>
        </p:nvSpPr>
        <p:spPr>
          <a:xfrm>
            <a:off x="9481071" y="4576572"/>
            <a:ext cx="457200" cy="452628"/>
          </a:xfrm>
          <a:prstGeom prst="rect">
            <a:avLst/>
          </a:prstGeom>
          <a:solidFill>
            <a:schemeClr val="accent1"/>
          </a:solidFill>
          <a:ln w="12700">
            <a:solidFill>
              <a:schemeClr val="accent1"/>
            </a:solidFill>
            <a:prstDash val="solid"/>
          </a:ln>
        </p:spPr>
      </p:sp>
      <p:sp>
        <p:nvSpPr>
          <p:cNvPr id="27"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Transfer energy</a:t>
            </a:r>
            <a:endParaRPr lang="en-US" sz="1900" dirty="0"/>
          </a:p>
        </p:txBody>
      </p:sp>
      <p:sp>
        <p:nvSpPr>
          <p:cNvPr id="28"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29</a:t>
            </a:r>
            <a:endParaRPr lang="en-US" sz="2000" dirty="0"/>
          </a:p>
        </p:txBody>
      </p:sp>
      <p:sp>
        <p:nvSpPr>
          <p:cNvPr id="29" name="bar 2"/>
          <p:cNvSpPr/>
          <p:nvPr/>
        </p:nvSpPr>
        <p:spPr>
          <a:xfrm>
            <a:off x="10162985" y="4154119"/>
            <a:ext cx="457200" cy="875081"/>
          </a:xfrm>
          <a:prstGeom prst="rect">
            <a:avLst/>
          </a:prstGeom>
          <a:solidFill>
            <a:schemeClr val="accent1"/>
          </a:solidFill>
          <a:ln w="12700">
            <a:solidFill>
              <a:schemeClr val="accent1"/>
            </a:solidFill>
            <a:prstDash val="solid"/>
          </a:ln>
        </p:spPr>
      </p:sp>
      <p:sp>
        <p:nvSpPr>
          <p:cNvPr id="30"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889000" bIns="25400" rtlCol="0" anchor="ctr"/>
          <a:lstStyle/>
          <a:p>
            <a:pPr algn="l" indent="0" marL="0">
              <a:buNone/>
            </a:pPr>
            <a:r>
              <a:rPr lang="en-US" sz="1900" b="1" dirty="0">
                <a:solidFill>
                  <a:schemeClr val="tx1"/>
                </a:solidFill>
              </a:rPr>
              <a:t>Transverse</a:t>
            </a:r>
            <a:endParaRPr lang="en-US" sz="1900" dirty="0"/>
          </a:p>
        </p:txBody>
      </p:sp>
      <p:sp>
        <p:nvSpPr>
          <p:cNvPr id="31"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36</a:t>
            </a:r>
            <a:endParaRPr lang="en-US" sz="2000" dirty="0"/>
          </a:p>
        </p:txBody>
      </p:sp>
      <p:sp>
        <p:nvSpPr>
          <p:cNvPr id="32" name="bar 3"/>
          <p:cNvSpPr/>
          <p:nvPr/>
        </p:nvSpPr>
        <p:spPr>
          <a:xfrm>
            <a:off x="10844898" y="3942893"/>
            <a:ext cx="457200" cy="1086307"/>
          </a:xfrm>
          <a:prstGeom prst="rect">
            <a:avLst/>
          </a:prstGeom>
          <a:solidFill>
            <a:schemeClr val="accent1"/>
          </a:solidFill>
          <a:ln w="12700">
            <a:solidFill>
              <a:schemeClr val="accent1"/>
            </a:solidFill>
            <a:prstDash val="solid"/>
          </a:ln>
        </p:spPr>
      </p:sp>
      <p:sp>
        <p:nvSpPr>
          <p:cNvPr id="33"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34"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35"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Final scores</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1" restart="whenNotActive" fill="hold" evtFilter="cancelBubble" nodeType="interactiveSeq">
                <p:stCondLst>
                  <p:cond evt="onClick" delay="0">
                    <p:tgtEl>
                      <p:spTgt spid="18"/>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29" restart="whenNotActive" fill="hold" evtFilter="cancelBubble" nodeType="interactiveSeq">
                <p:stCondLst>
                  <p:cond evt="onClick" delay="0">
                    <p:tgtEl>
                      <p:spTgt spid="20"/>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8" restart="whenNotActive" fill="hold" evtFilter="cancelBubble" nodeType="interactiveSeq">
                <p:stCondLst>
                  <p:cond evt="onClick" delay="0">
                    <p:tgtEl>
                      <p:spTgt spid="34"/>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21" grpId="1" animBg="1"/>
      <p:bldP spid="22" grpId="1" animBg="1"/>
      <p:bldP spid="23" grpId="1" animBg="1"/>
      <p:bldP spid="24" grpId="1" animBg="1"/>
      <p:bldP spid="25" grpId="1" animBg="1"/>
      <p:bldP spid="26" grpId="1" animBg="1"/>
      <p:bldP spid="27" grpId="1" animBg="1"/>
      <p:bldP spid="28" grpId="1" animBg="1"/>
      <p:bldP spid="29" grpId="1" animBg="1"/>
      <p:bldP spid="30" grpId="1" animBg="1"/>
      <p:bldP spid="31" grpId="1" animBg="1"/>
      <p:bldP spid="3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463040"/>
            <a:ext cx="11094415" cy="914400"/>
          </a:xfrm>
          <a:prstGeom prst="rect">
            <a:avLst/>
          </a:prstGeom>
          <a:noFill/>
          <a:ln/>
        </p:spPr>
        <p:txBody>
          <a:bodyPr wrap="square" lIns="0" tIns="0" rIns="0" bIns="0" rtlCol="0" anchor="t"/>
          <a:lstStyle/>
          <a:p>
            <a:pPr algn="ctr" indent="0" marL="0">
              <a:buNone/>
            </a:pPr>
            <a:r>
              <a:rPr lang="en-US" sz="4800" b="1" dirty="0">
                <a:solidFill>
                  <a:schemeClr val="bg1"/>
                </a:solidFill>
              </a:rPr>
              <a:t>And the winner is…</a:t>
            </a:r>
            <a:endParaRPr lang="en-US" sz="4800" dirty="0"/>
          </a:p>
        </p:txBody>
      </p:sp>
      <p:sp>
        <p:nvSpPr>
          <p:cNvPr id="3" name="Text 1"/>
          <p:cNvSpPr txBox="1"/>
          <p:nvPr/>
        </p:nvSpPr>
        <p:spPr>
          <a:xfrm>
            <a:off x="548640" y="2468880"/>
            <a:ext cx="11094415" cy="640080"/>
          </a:xfrm>
          <a:prstGeom prst="rect">
            <a:avLst/>
          </a:prstGeom>
          <a:noFill/>
          <a:ln/>
        </p:spPr>
        <p:txBody>
          <a:bodyPr wrap="square" lIns="0" tIns="0" rIns="0" bIns="0" rtlCol="0" anchor="t"/>
          <a:lstStyle/>
          <a:p>
            <a:pPr algn="ctr" indent="0" marL="0">
              <a:buNone/>
            </a:pPr>
            <a:r>
              <a:rPr lang="en-US" sz="2800" b="1" dirty="0">
                <a:solidFill>
                  <a:schemeClr val="accent2"/>
                </a:solidFill>
              </a:rPr>
              <a:t>the team with the LOWEST total score!</a:t>
            </a:r>
            <a:endParaRPr lang="en-US" sz="2800" dirty="0"/>
          </a:p>
        </p:txBody>
      </p:sp>
      <p:sp>
        <p:nvSpPr>
          <p:cNvPr id="4" name="Text 2"/>
          <p:cNvSpPr txBox="1"/>
          <p:nvPr/>
        </p:nvSpPr>
        <p:spPr>
          <a:xfrm>
            <a:off x="2011680" y="3474720"/>
            <a:ext cx="8168335" cy="822960"/>
          </a:xfrm>
          <a:prstGeom prst="rect">
            <a:avLst/>
          </a:prstGeom>
          <a:noFill/>
          <a:ln/>
        </p:spPr>
        <p:txBody>
          <a:bodyPr wrap="square" lIns="0" tIns="0" rIns="0" bIns="0" rtlCol="0" anchor="t"/>
          <a:lstStyle/>
          <a:p>
            <a:pPr algn="ctr" indent="0" marL="0">
              <a:buNone/>
            </a:pPr>
            <a:r>
              <a:rPr lang="en-US" sz="2000" dirty="0">
                <a:solidFill>
                  <a:schemeClr val="bg2"/>
                </a:solidFill>
              </a:rPr>
              <a:t>Which pointless answers did your class find? Which answers did everyone think of?</a:t>
            </a:r>
            <a:endParaRPr lang="en-US" sz="2000" dirty="0"/>
          </a:p>
        </p:txBody>
      </p:sp>
      <p:sp>
        <p:nvSpPr>
          <p:cNvPr id="5" name="again">
            <a:hlinkClick r:id="rId1" tooltip="Round 1" action="ppaction://hlinksldjump"/>
          </p:cNvPr>
          <p:cNvSpPr/>
          <p:nvPr/>
        </p:nvSpPr>
        <p:spPr>
          <a:xfrm>
            <a:off x="4952848" y="4663440"/>
            <a:ext cx="2286000" cy="685800"/>
          </a:xfrm>
          <a:prstGeom prst="roundRect">
            <a:avLst>
              <a:gd name="adj" fmla="val 33333"/>
            </a:avLst>
          </a:prstGeom>
          <a:solidFill>
            <a:schemeClr val="accent1"/>
          </a:solidFill>
          <a:ln>
            <a:solidFill>
              <a:schemeClr val="accent1"/>
            </a:solidFill>
          </a:ln>
        </p:spPr>
        <p:txBody>
          <a:bodyPr wrap="square" lIns="0" tIns="0" rIns="0" bIns="0" rtlCol="0" anchor="ctr"/>
          <a:lstStyle/>
          <a:p>
            <a:pPr algn="ctr" indent="0" marL="0">
              <a:buNone/>
            </a:pPr>
            <a:r>
              <a:rPr lang="en-US" sz="1800" b="1" dirty="0">
                <a:solidFill>
                  <a:schemeClr val="tx1"/>
                </a:solidFill>
                <a:hlinkClick r:id="rId1" action="ppaction://hlinksldjump" tooltip="Round 1">
                  <a:extLst>
                    <a:ext uri="{A12FA001-AC4F-418D-AE19-62706E023703}">
                      <ahyp:hlinkClr xmlns:ahyp="http://schemas.microsoft.com/office/drawing/2018/hyperlinkcolor" val="tx"/>
                    </a:ext>
                  </a:extLst>
                </a:hlinkClick>
              </a:rPr>
              <a:t>Play again</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320040"/>
            <a:ext cx="7315200" cy="640080"/>
          </a:xfrm>
          <a:prstGeom prst="rect">
            <a:avLst/>
          </a:prstGeom>
          <a:noFill/>
          <a:ln/>
        </p:spPr>
        <p:txBody>
          <a:bodyPr wrap="square" lIns="0" tIns="0" rIns="0" bIns="0" rtlCol="0" anchor="t"/>
          <a:lstStyle/>
          <a:p>
            <a:pPr indent="0" marL="0">
              <a:buNone/>
            </a:pPr>
            <a:r>
              <a:rPr lang="en-US" sz="3000" b="1" dirty="0">
                <a:solidFill>
                  <a:schemeClr val="bg1"/>
                </a:solidFill>
              </a:rPr>
              <a:t>All answers</a:t>
            </a:r>
            <a:endParaRPr lang="en-US" sz="3000" dirty="0"/>
          </a:p>
        </p:txBody>
      </p:sp>
      <p:sp>
        <p:nvSpPr>
          <p:cNvPr id="3" name="ans card 0"/>
          <p:cNvSpPr/>
          <p:nvPr/>
        </p:nvSpPr>
        <p:spPr>
          <a:xfrm>
            <a:off x="548640" y="1097280"/>
            <a:ext cx="3545738" cy="2606040"/>
          </a:xfrm>
          <a:prstGeom prst="roundRect">
            <a:avLst>
              <a:gd name="adj" fmla="val 3509"/>
            </a:avLst>
          </a:prstGeom>
          <a:solidFill>
            <a:schemeClr val="accent4"/>
          </a:solidFill>
          <a:ln w="12700">
            <a:solidFill>
              <a:schemeClr val="accent5"/>
            </a:solidFill>
            <a:prstDash val="solid"/>
          </a:ln>
        </p:spPr>
      </p:sp>
      <p:sp>
        <p:nvSpPr>
          <p:cNvPr id="4" name="Text 2"/>
          <p:cNvSpPr txBox="1"/>
          <p:nvPr/>
        </p:nvSpPr>
        <p:spPr>
          <a:xfrm>
            <a:off x="777240"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1. Name a type of electromagnetic wave</a:t>
            </a:r>
            <a:endParaRPr lang="en-US" sz="1300" dirty="0"/>
          </a:p>
        </p:txBody>
      </p:sp>
      <p:sp>
        <p:nvSpPr>
          <p:cNvPr id="5" name="Text 3"/>
          <p:cNvSpPr txBox="1"/>
          <p:nvPr/>
        </p:nvSpPr>
        <p:spPr>
          <a:xfrm>
            <a:off x="777240"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Gamma rays  –  41</a:t>
            </a:r>
            <a:endParaRPr lang="en-US" sz="1250" dirty="0"/>
          </a:p>
          <a:p>
            <a:pPr indent="0" marL="0">
              <a:spcAft>
                <a:spcPts val="100"/>
              </a:spcAft>
              <a:buNone/>
            </a:pPr>
            <a:r>
              <a:rPr lang="en-US" sz="1250" dirty="0">
                <a:solidFill>
                  <a:schemeClr val="bg1"/>
                </a:solidFill>
              </a:rPr>
              <a:t>2  Infrared  –  38</a:t>
            </a:r>
            <a:endParaRPr lang="en-US" sz="1250" dirty="0"/>
          </a:p>
          <a:p>
            <a:pPr indent="0" marL="0">
              <a:spcAft>
                <a:spcPts val="100"/>
              </a:spcAft>
              <a:buNone/>
            </a:pPr>
            <a:r>
              <a:rPr lang="en-US" sz="1250" dirty="0">
                <a:solidFill>
                  <a:schemeClr val="bg1"/>
                </a:solidFill>
              </a:rPr>
              <a:t>3  Microwaves  –  36</a:t>
            </a:r>
            <a:endParaRPr lang="en-US" sz="1250" dirty="0"/>
          </a:p>
          <a:p>
            <a:pPr indent="0" marL="0">
              <a:spcAft>
                <a:spcPts val="100"/>
              </a:spcAft>
              <a:buNone/>
            </a:pPr>
            <a:r>
              <a:rPr lang="en-US" sz="1250" dirty="0">
                <a:solidFill>
                  <a:schemeClr val="bg1"/>
                </a:solidFill>
              </a:rPr>
              <a:t>4  Radio waves  –  44</a:t>
            </a:r>
            <a:endParaRPr lang="en-US" sz="1250" dirty="0"/>
          </a:p>
          <a:p>
            <a:pPr indent="0" marL="0">
              <a:spcAft>
                <a:spcPts val="100"/>
              </a:spcAft>
              <a:buNone/>
            </a:pPr>
            <a:r>
              <a:rPr lang="en-US" sz="1250" dirty="0">
                <a:solidFill>
                  <a:schemeClr val="bg1"/>
                </a:solidFill>
              </a:rPr>
              <a:t>5  Ultraviolet  –  47</a:t>
            </a:r>
            <a:endParaRPr lang="en-US" sz="1250" dirty="0"/>
          </a:p>
          <a:p>
            <a:pPr indent="0" marL="0">
              <a:spcAft>
                <a:spcPts val="100"/>
              </a:spcAft>
              <a:buNone/>
            </a:pPr>
            <a:r>
              <a:rPr lang="en-US" sz="1250" dirty="0">
                <a:solidFill>
                  <a:schemeClr val="bg1"/>
                </a:solidFill>
              </a:rPr>
              <a:t>6  Visible light  –  52</a:t>
            </a:r>
            <a:endParaRPr lang="en-US" sz="1250" dirty="0"/>
          </a:p>
          <a:p>
            <a:pPr indent="0" marL="0">
              <a:spcAft>
                <a:spcPts val="100"/>
              </a:spcAft>
              <a:buNone/>
            </a:pPr>
            <a:r>
              <a:rPr lang="en-US" sz="1250" dirty="0">
                <a:solidFill>
                  <a:schemeClr val="bg1"/>
                </a:solidFill>
              </a:rPr>
              <a:t>7  X-rays  –  55</a:t>
            </a:r>
            <a:endParaRPr lang="en-US" sz="1250" dirty="0"/>
          </a:p>
        </p:txBody>
      </p:sp>
      <p:sp>
        <p:nvSpPr>
          <p:cNvPr id="6" name="ans card 1"/>
          <p:cNvSpPr/>
          <p:nvPr/>
        </p:nvSpPr>
        <p:spPr>
          <a:xfrm>
            <a:off x="4322978" y="1097280"/>
            <a:ext cx="3545738" cy="2606040"/>
          </a:xfrm>
          <a:prstGeom prst="roundRect">
            <a:avLst>
              <a:gd name="adj" fmla="val 3509"/>
            </a:avLst>
          </a:prstGeom>
          <a:solidFill>
            <a:schemeClr val="accent4"/>
          </a:solidFill>
          <a:ln w="12700">
            <a:solidFill>
              <a:schemeClr val="accent5"/>
            </a:solidFill>
            <a:prstDash val="solid"/>
          </a:ln>
        </p:spPr>
      </p:sp>
      <p:sp>
        <p:nvSpPr>
          <p:cNvPr id="7" name="Text 5"/>
          <p:cNvSpPr txBox="1"/>
          <p:nvPr/>
        </p:nvSpPr>
        <p:spPr>
          <a:xfrm>
            <a:off x="4551578"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2. Name a colour in the visible spectrum</a:t>
            </a:r>
            <a:endParaRPr lang="en-US" sz="1300" dirty="0"/>
          </a:p>
        </p:txBody>
      </p:sp>
      <p:sp>
        <p:nvSpPr>
          <p:cNvPr id="8" name="Text 6"/>
          <p:cNvSpPr txBox="1"/>
          <p:nvPr/>
        </p:nvSpPr>
        <p:spPr>
          <a:xfrm>
            <a:off x="4551578"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Blue  –  54</a:t>
            </a:r>
            <a:endParaRPr lang="en-US" sz="1250" dirty="0"/>
          </a:p>
          <a:p>
            <a:pPr indent="0" marL="0">
              <a:spcAft>
                <a:spcPts val="100"/>
              </a:spcAft>
              <a:buNone/>
            </a:pPr>
            <a:r>
              <a:rPr lang="en-US" sz="1250" dirty="0">
                <a:solidFill>
                  <a:schemeClr val="bg1"/>
                </a:solidFill>
              </a:rPr>
              <a:t>2  Green  –  41</a:t>
            </a:r>
            <a:endParaRPr lang="en-US" sz="1250" dirty="0"/>
          </a:p>
          <a:p>
            <a:pPr indent="0" marL="0">
              <a:spcAft>
                <a:spcPts val="100"/>
              </a:spcAft>
              <a:buNone/>
            </a:pPr>
            <a:r>
              <a:rPr lang="en-US" sz="1250" dirty="0">
                <a:solidFill>
                  <a:schemeClr val="bg1"/>
                </a:solidFill>
              </a:rPr>
              <a:t>3  Indigo  –  5</a:t>
            </a:r>
            <a:endParaRPr lang="en-US" sz="1250" dirty="0"/>
          </a:p>
          <a:p>
            <a:pPr indent="0" marL="0">
              <a:spcAft>
                <a:spcPts val="100"/>
              </a:spcAft>
              <a:buNone/>
            </a:pPr>
            <a:r>
              <a:rPr lang="en-US" sz="1250" dirty="0">
                <a:solidFill>
                  <a:schemeClr val="bg1"/>
                </a:solidFill>
              </a:rPr>
              <a:t>4  Orange  –  33</a:t>
            </a:r>
            <a:endParaRPr lang="en-US" sz="1250" dirty="0"/>
          </a:p>
          <a:p>
            <a:pPr indent="0" marL="0">
              <a:spcAft>
                <a:spcPts val="100"/>
              </a:spcAft>
              <a:buNone/>
            </a:pPr>
            <a:r>
              <a:rPr lang="en-US" sz="1250" dirty="0">
                <a:solidFill>
                  <a:schemeClr val="bg1"/>
                </a:solidFill>
              </a:rPr>
              <a:t>5  Red  –  71</a:t>
            </a:r>
            <a:endParaRPr lang="en-US" sz="1250" dirty="0"/>
          </a:p>
          <a:p>
            <a:pPr indent="0" marL="0">
              <a:spcAft>
                <a:spcPts val="100"/>
              </a:spcAft>
              <a:buNone/>
            </a:pPr>
            <a:r>
              <a:rPr lang="en-US" sz="1250" dirty="0">
                <a:solidFill>
                  <a:schemeClr val="bg1"/>
                </a:solidFill>
              </a:rPr>
              <a:t>6  Violet  –  13</a:t>
            </a:r>
            <a:endParaRPr lang="en-US" sz="1250" dirty="0"/>
          </a:p>
          <a:p>
            <a:pPr indent="0" marL="0">
              <a:spcAft>
                <a:spcPts val="100"/>
              </a:spcAft>
              <a:buNone/>
            </a:pPr>
            <a:r>
              <a:rPr lang="en-US" sz="1250" dirty="0">
                <a:solidFill>
                  <a:schemeClr val="bg1"/>
                </a:solidFill>
              </a:rPr>
              <a:t>7  Yellow  –  29</a:t>
            </a:r>
            <a:endParaRPr lang="en-US" sz="1250" dirty="0"/>
          </a:p>
        </p:txBody>
      </p:sp>
      <p:sp>
        <p:nvSpPr>
          <p:cNvPr id="9" name="ans card 2"/>
          <p:cNvSpPr/>
          <p:nvPr/>
        </p:nvSpPr>
        <p:spPr>
          <a:xfrm>
            <a:off x="8097317" y="1097280"/>
            <a:ext cx="3545738" cy="2606040"/>
          </a:xfrm>
          <a:prstGeom prst="roundRect">
            <a:avLst>
              <a:gd name="adj" fmla="val 3509"/>
            </a:avLst>
          </a:prstGeom>
          <a:solidFill>
            <a:schemeClr val="accent4"/>
          </a:solidFill>
          <a:ln w="12700">
            <a:solidFill>
              <a:schemeClr val="accent5"/>
            </a:solidFill>
            <a:prstDash val="solid"/>
          </a:ln>
        </p:spPr>
      </p:sp>
      <p:sp>
        <p:nvSpPr>
          <p:cNvPr id="10" name="Text 8"/>
          <p:cNvSpPr txBox="1"/>
          <p:nvPr/>
        </p:nvSpPr>
        <p:spPr>
          <a:xfrm>
            <a:off x="8325917"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3. Name a use of radio waves, microwaves or infrared</a:t>
            </a:r>
            <a:endParaRPr lang="en-US" sz="1300" dirty="0"/>
          </a:p>
        </p:txBody>
      </p:sp>
      <p:sp>
        <p:nvSpPr>
          <p:cNvPr id="11" name="Text 9"/>
          <p:cNvSpPr txBox="1"/>
          <p:nvPr/>
        </p:nvSpPr>
        <p:spPr>
          <a:xfrm>
            <a:off x="8325917"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Cooking food  –  63</a:t>
            </a:r>
            <a:endParaRPr lang="en-US" sz="1250" dirty="0"/>
          </a:p>
          <a:p>
            <a:pPr indent="0" marL="0">
              <a:spcAft>
                <a:spcPts val="100"/>
              </a:spcAft>
              <a:buNone/>
            </a:pPr>
            <a:r>
              <a:rPr lang="en-US" sz="1250" dirty="0">
                <a:solidFill>
                  <a:schemeClr val="bg1"/>
                </a:solidFill>
              </a:rPr>
              <a:t>2  Electrical heaters  –  19</a:t>
            </a:r>
            <a:endParaRPr lang="en-US" sz="1250" dirty="0"/>
          </a:p>
          <a:p>
            <a:pPr indent="0" marL="0">
              <a:spcAft>
                <a:spcPts val="100"/>
              </a:spcAft>
              <a:buNone/>
            </a:pPr>
            <a:r>
              <a:rPr lang="en-US" sz="1250" dirty="0">
                <a:solidFill>
                  <a:schemeClr val="bg1"/>
                </a:solidFill>
              </a:rPr>
              <a:t>3  Infrared cameras  –  15</a:t>
            </a:r>
            <a:endParaRPr lang="en-US" sz="1250" dirty="0"/>
          </a:p>
          <a:p>
            <a:pPr indent="0" marL="0">
              <a:spcAft>
                <a:spcPts val="100"/>
              </a:spcAft>
              <a:buNone/>
            </a:pPr>
            <a:r>
              <a:rPr lang="en-US" sz="1250" dirty="0">
                <a:solidFill>
                  <a:schemeClr val="bg1"/>
                </a:solidFill>
              </a:rPr>
              <a:t>4  Radio broadcasts  –  34</a:t>
            </a:r>
            <a:endParaRPr lang="en-US" sz="1250" dirty="0"/>
          </a:p>
          <a:p>
            <a:pPr indent="0" marL="0">
              <a:spcAft>
                <a:spcPts val="100"/>
              </a:spcAft>
              <a:buNone/>
            </a:pPr>
            <a:r>
              <a:rPr lang="en-US" sz="1250" dirty="0">
                <a:solidFill>
                  <a:schemeClr val="bg1"/>
                </a:solidFill>
              </a:rPr>
              <a:t>5  Satellite communication  –  11</a:t>
            </a:r>
            <a:endParaRPr lang="en-US" sz="1250" dirty="0"/>
          </a:p>
          <a:p>
            <a:pPr indent="0" marL="0">
              <a:spcAft>
                <a:spcPts val="100"/>
              </a:spcAft>
              <a:buNone/>
            </a:pPr>
            <a:r>
              <a:rPr lang="en-US" sz="1250" dirty="0">
                <a:solidFill>
                  <a:schemeClr val="bg1"/>
                </a:solidFill>
              </a:rPr>
              <a:t>6  Television  –  22</a:t>
            </a:r>
            <a:endParaRPr lang="en-US" sz="1250" dirty="0"/>
          </a:p>
        </p:txBody>
      </p:sp>
      <p:sp>
        <p:nvSpPr>
          <p:cNvPr id="12" name="ans card 3"/>
          <p:cNvSpPr/>
          <p:nvPr/>
        </p:nvSpPr>
        <p:spPr>
          <a:xfrm>
            <a:off x="548640" y="3886200"/>
            <a:ext cx="3545738" cy="2606040"/>
          </a:xfrm>
          <a:prstGeom prst="roundRect">
            <a:avLst>
              <a:gd name="adj" fmla="val 3509"/>
            </a:avLst>
          </a:prstGeom>
          <a:solidFill>
            <a:schemeClr val="accent4"/>
          </a:solidFill>
          <a:ln w="12700">
            <a:solidFill>
              <a:schemeClr val="accent5"/>
            </a:solidFill>
            <a:prstDash val="solid"/>
          </a:ln>
        </p:spPr>
      </p:sp>
      <p:sp>
        <p:nvSpPr>
          <p:cNvPr id="13" name="Text 11"/>
          <p:cNvSpPr txBox="1"/>
          <p:nvPr/>
        </p:nvSpPr>
        <p:spPr>
          <a:xfrm>
            <a:off x="777240"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4. Name a use of ultraviolet, X-rays or gamma rays</a:t>
            </a:r>
            <a:endParaRPr lang="en-US" sz="1300" dirty="0"/>
          </a:p>
        </p:txBody>
      </p:sp>
      <p:sp>
        <p:nvSpPr>
          <p:cNvPr id="14" name="Text 12"/>
          <p:cNvSpPr txBox="1"/>
          <p:nvPr/>
        </p:nvSpPr>
        <p:spPr>
          <a:xfrm>
            <a:off x="777240"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Cancer treatment  –  21</a:t>
            </a:r>
            <a:endParaRPr lang="en-US" sz="1250" dirty="0"/>
          </a:p>
          <a:p>
            <a:pPr indent="0" marL="0">
              <a:spcAft>
                <a:spcPts val="100"/>
              </a:spcAft>
              <a:buNone/>
            </a:pPr>
            <a:r>
              <a:rPr lang="en-US" sz="1250" dirty="0">
                <a:solidFill>
                  <a:schemeClr val="bg1"/>
                </a:solidFill>
              </a:rPr>
              <a:t>2  Detecting cancer  –  6</a:t>
            </a:r>
            <a:endParaRPr lang="en-US" sz="1250" dirty="0"/>
          </a:p>
          <a:p>
            <a:pPr indent="0" marL="0">
              <a:spcAft>
                <a:spcPts val="100"/>
              </a:spcAft>
              <a:buNone/>
            </a:pPr>
            <a:r>
              <a:rPr lang="en-US" sz="1250" dirty="0">
                <a:solidFill>
                  <a:schemeClr val="accent3"/>
                </a:solidFill>
              </a:rPr>
              <a:t>3  Energy-efficient light bulbs  –  0</a:t>
            </a:r>
            <a:endParaRPr lang="en-US" sz="1250" dirty="0"/>
          </a:p>
          <a:p>
            <a:pPr indent="0" marL="0">
              <a:spcAft>
                <a:spcPts val="100"/>
              </a:spcAft>
              <a:buNone/>
            </a:pPr>
            <a:r>
              <a:rPr lang="en-US" sz="1250" dirty="0">
                <a:solidFill>
                  <a:schemeClr val="bg1"/>
                </a:solidFill>
              </a:rPr>
              <a:t>4  Imaging broken bones  –  60</a:t>
            </a:r>
            <a:endParaRPr lang="en-US" sz="1250" dirty="0"/>
          </a:p>
          <a:p>
            <a:pPr indent="0" marL="0">
              <a:spcAft>
                <a:spcPts val="100"/>
              </a:spcAft>
              <a:buNone/>
            </a:pPr>
            <a:r>
              <a:rPr lang="en-US" sz="1250" dirty="0">
                <a:solidFill>
                  <a:schemeClr val="bg1"/>
                </a:solidFill>
              </a:rPr>
              <a:t>5  Security marking  –  3</a:t>
            </a:r>
            <a:endParaRPr lang="en-US" sz="1250" dirty="0"/>
          </a:p>
          <a:p>
            <a:pPr indent="0" marL="0">
              <a:spcAft>
                <a:spcPts val="100"/>
              </a:spcAft>
              <a:buNone/>
            </a:pPr>
            <a:r>
              <a:rPr lang="en-US" sz="1250" dirty="0">
                <a:solidFill>
                  <a:schemeClr val="bg1"/>
                </a:solidFill>
              </a:rPr>
              <a:t>6  Security scanners  –  8</a:t>
            </a:r>
            <a:endParaRPr lang="en-US" sz="1250" dirty="0"/>
          </a:p>
          <a:p>
            <a:pPr indent="0" marL="0">
              <a:spcAft>
                <a:spcPts val="100"/>
              </a:spcAft>
              <a:buNone/>
            </a:pPr>
            <a:r>
              <a:rPr lang="en-US" sz="1250" dirty="0">
                <a:solidFill>
                  <a:schemeClr val="bg1"/>
                </a:solidFill>
              </a:rPr>
              <a:t>7  Sterilising equipment  –  4</a:t>
            </a:r>
            <a:endParaRPr lang="en-US" sz="1250" dirty="0"/>
          </a:p>
          <a:p>
            <a:pPr indent="0" marL="0">
              <a:spcAft>
                <a:spcPts val="100"/>
              </a:spcAft>
              <a:buNone/>
            </a:pPr>
            <a:r>
              <a:rPr lang="en-US" sz="1250" dirty="0">
                <a:solidFill>
                  <a:schemeClr val="bg1"/>
                </a:solidFill>
              </a:rPr>
              <a:t>8  Sun tanning  –  18</a:t>
            </a:r>
            <a:endParaRPr lang="en-US" sz="1250" dirty="0"/>
          </a:p>
        </p:txBody>
      </p:sp>
      <p:sp>
        <p:nvSpPr>
          <p:cNvPr id="15" name="ans card 4"/>
          <p:cNvSpPr/>
          <p:nvPr/>
        </p:nvSpPr>
        <p:spPr>
          <a:xfrm>
            <a:off x="4322978" y="3886200"/>
            <a:ext cx="3545738" cy="2606040"/>
          </a:xfrm>
          <a:prstGeom prst="roundRect">
            <a:avLst>
              <a:gd name="adj" fmla="val 3509"/>
            </a:avLst>
          </a:prstGeom>
          <a:solidFill>
            <a:schemeClr val="accent4"/>
          </a:solidFill>
          <a:ln w="12700">
            <a:solidFill>
              <a:schemeClr val="accent5"/>
            </a:solidFill>
            <a:prstDash val="solid"/>
          </a:ln>
        </p:spPr>
      </p:sp>
      <p:sp>
        <p:nvSpPr>
          <p:cNvPr id="16" name="Text 14"/>
          <p:cNvSpPr txBox="1"/>
          <p:nvPr/>
        </p:nvSpPr>
        <p:spPr>
          <a:xfrm>
            <a:off x="4551578"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5. Name a hazard of ultraviolet, X-rays or gamma rays</a:t>
            </a:r>
            <a:endParaRPr lang="en-US" sz="1300" dirty="0"/>
          </a:p>
        </p:txBody>
      </p:sp>
      <p:sp>
        <p:nvSpPr>
          <p:cNvPr id="17" name="Text 15"/>
          <p:cNvSpPr txBox="1"/>
          <p:nvPr/>
        </p:nvSpPr>
        <p:spPr>
          <a:xfrm>
            <a:off x="4551578"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Cancer  –  67</a:t>
            </a:r>
            <a:endParaRPr lang="en-US" sz="1250" dirty="0"/>
          </a:p>
          <a:p>
            <a:pPr indent="0" marL="0">
              <a:spcAft>
                <a:spcPts val="100"/>
              </a:spcAft>
              <a:buNone/>
            </a:pPr>
            <a:r>
              <a:rPr lang="en-US" sz="1250" dirty="0">
                <a:solidFill>
                  <a:schemeClr val="bg1"/>
                </a:solidFill>
              </a:rPr>
              <a:t>2  Eye damage  –  5</a:t>
            </a:r>
            <a:endParaRPr lang="en-US" sz="1250" dirty="0"/>
          </a:p>
          <a:p>
            <a:pPr indent="0" marL="0">
              <a:spcAft>
                <a:spcPts val="100"/>
              </a:spcAft>
              <a:buNone/>
            </a:pPr>
            <a:r>
              <a:rPr lang="en-US" sz="1250" dirty="0">
                <a:solidFill>
                  <a:schemeClr val="bg1"/>
                </a:solidFill>
              </a:rPr>
              <a:t>3  Gene mutation  –  13</a:t>
            </a:r>
            <a:endParaRPr lang="en-US" sz="1250" dirty="0"/>
          </a:p>
          <a:p>
            <a:pPr indent="0" marL="0">
              <a:spcAft>
                <a:spcPts val="100"/>
              </a:spcAft>
              <a:buNone/>
            </a:pPr>
            <a:r>
              <a:rPr lang="en-US" sz="1250" dirty="0">
                <a:solidFill>
                  <a:schemeClr val="bg1"/>
                </a:solidFill>
              </a:rPr>
              <a:t>4  Premature skin ageing  –  8</a:t>
            </a:r>
            <a:endParaRPr lang="en-US" sz="1250" dirty="0"/>
          </a:p>
          <a:p>
            <a:pPr indent="0" marL="0">
              <a:spcAft>
                <a:spcPts val="100"/>
              </a:spcAft>
              <a:buNone/>
            </a:pPr>
            <a:r>
              <a:rPr lang="en-US" sz="1250" dirty="0">
                <a:solidFill>
                  <a:schemeClr val="bg1"/>
                </a:solidFill>
              </a:rPr>
              <a:t>5  Sunburn  –  26</a:t>
            </a:r>
            <a:endParaRPr lang="en-US" sz="1250" dirty="0"/>
          </a:p>
        </p:txBody>
      </p:sp>
      <p:sp>
        <p:nvSpPr>
          <p:cNvPr id="18" name="ans card 5"/>
          <p:cNvSpPr/>
          <p:nvPr/>
        </p:nvSpPr>
        <p:spPr>
          <a:xfrm>
            <a:off x="8097317" y="3886200"/>
            <a:ext cx="3545738" cy="2606040"/>
          </a:xfrm>
          <a:prstGeom prst="roundRect">
            <a:avLst>
              <a:gd name="adj" fmla="val 3509"/>
            </a:avLst>
          </a:prstGeom>
          <a:solidFill>
            <a:schemeClr val="accent4"/>
          </a:solidFill>
          <a:ln w="12700">
            <a:solidFill>
              <a:schemeClr val="accent5"/>
            </a:solidFill>
            <a:prstDash val="solid"/>
          </a:ln>
        </p:spPr>
      </p:sp>
      <p:sp>
        <p:nvSpPr>
          <p:cNvPr id="19" name="Text 17"/>
          <p:cNvSpPr txBox="1"/>
          <p:nvPr/>
        </p:nvSpPr>
        <p:spPr>
          <a:xfrm>
            <a:off x="8325917"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6. Name something ALL electromagnetic waves have in common</a:t>
            </a:r>
            <a:endParaRPr lang="en-US" sz="1300" dirty="0"/>
          </a:p>
        </p:txBody>
      </p:sp>
      <p:sp>
        <p:nvSpPr>
          <p:cNvPr id="20" name="Text 18"/>
          <p:cNvSpPr txBox="1"/>
          <p:nvPr/>
        </p:nvSpPr>
        <p:spPr>
          <a:xfrm>
            <a:off x="8325917"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Can travel through a vacuum  –  21</a:t>
            </a:r>
            <a:endParaRPr lang="en-US" sz="1250" dirty="0"/>
          </a:p>
          <a:p>
            <a:pPr indent="0" marL="0">
              <a:spcAft>
                <a:spcPts val="100"/>
              </a:spcAft>
              <a:buNone/>
            </a:pPr>
            <a:r>
              <a:rPr lang="en-US" sz="1250" dirty="0">
                <a:solidFill>
                  <a:schemeClr val="bg1"/>
                </a:solidFill>
              </a:rPr>
              <a:t>2  Same speed in a vacuum  –  15</a:t>
            </a:r>
            <a:endParaRPr lang="en-US" sz="1250" dirty="0"/>
          </a:p>
          <a:p>
            <a:pPr indent="0" marL="0">
              <a:spcAft>
                <a:spcPts val="100"/>
              </a:spcAft>
              <a:buNone/>
            </a:pPr>
            <a:r>
              <a:rPr lang="en-US" sz="1250" dirty="0">
                <a:solidFill>
                  <a:schemeClr val="bg1"/>
                </a:solidFill>
              </a:rPr>
              <a:t>3  Transfer energy  –  29</a:t>
            </a:r>
            <a:endParaRPr lang="en-US" sz="1250" dirty="0"/>
          </a:p>
          <a:p>
            <a:pPr indent="0" marL="0">
              <a:spcAft>
                <a:spcPts val="100"/>
              </a:spcAft>
              <a:buNone/>
            </a:pPr>
            <a:r>
              <a:rPr lang="en-US" sz="1250" dirty="0">
                <a:solidFill>
                  <a:schemeClr val="bg1"/>
                </a:solidFill>
              </a:rPr>
              <a:t>4  Transverse  –  36</a:t>
            </a:r>
            <a:endParaRPr lang="en-US" sz="1250" dirty="0"/>
          </a:p>
        </p:txBody>
      </p:sp>
    </p:spTree>
  </p:cSld>
  <p:clrMapOvr>
    <a:masterClrMapping/>
  </p:clrMapOvr>
</p:sld>
</file>

<file path=ppt/theme/theme1.xml><?xml version="1.0" encoding="utf-8"?>
<a:theme xmlns:a="http://schemas.openxmlformats.org/drawingml/2006/main" name="EM Spectrum Pointless">
  <a:themeElements>
    <a:clrScheme name="EM Spectrum Pointless">
      <a:dk1>
        <a:srgbClr val="1E0F2E"/>
      </a:dk1>
      <a:lt1>
        <a:srgbClr val="FFFFFF"/>
      </a:lt1>
      <a:dk2>
        <a:srgbClr val="5B4A70"/>
      </a:dk2>
      <a:lt2>
        <a:srgbClr val="F4EEFA"/>
      </a:lt2>
      <a:accent1>
        <a:srgbClr val="3DDBB4"/>
      </a:accent1>
      <a:accent2>
        <a:srgbClr val="FF4F8B"/>
      </a:accent2>
      <a:accent3>
        <a:srgbClr val="FFD23F"/>
      </a:accent3>
      <a:accent4>
        <a:srgbClr val="2E1A45"/>
      </a:accent4>
      <a:accent5>
        <a:srgbClr val="3C2559"/>
      </a:accent5>
      <a:accent6>
        <a:srgbClr val="B9A8D0"/>
      </a:accent6>
      <a:hlink>
        <a:srgbClr val="3DDBB4"/>
      </a:hlink>
      <a:folHlink>
        <a:srgbClr val="B9A8D0"/>
      </a:folHlink>
    </a:clrScheme>
    <a:fontScheme name="EM Spectrum Pointles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 Spectrum Pointless — AQA GCSE Physics</dc:title>
  <dc:subject>PptxGenJS Presentation</dc:subject>
  <dc:creator>PptxGenJS</dc:creator>
  <cp:lastModifiedBy>PptxGenJS</cp:lastModifiedBy>
  <cp:revision>1</cp:revision>
  <dcterms:created xsi:type="dcterms:W3CDTF">2026-10-07T09:27:34Z</dcterms:created>
  <dcterms:modified xsi:type="dcterms:W3CDTF">2026-10-07T09:27:34Z</dcterms:modified>
</cp:coreProperties>
</file>