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ame" id="{14e2695e-d98a-788b-6176-5782aa06eecb}">
          <p14:sldIdLst>
            <p14:sldId id="256"/>
            <p14:sldId id="257"/>
            <p14:sldId id="258"/>
            <p14:sldId id="259"/>
            <p14:sldId id="260"/>
            <p14:sldId id="261"/>
            <p14:sldId id="262"/>
            <p14:sldId id="263"/>
            <p14:sldId id="264"/>
          </p14:sldIdLst>
        </p14:section>
        <p14:section name="Teacher answers" id="{638ce2a8-dfde-0175-6629-ca99605ea395}">
          <p14:sldIdLst>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Energy Pointless: a whole-class quiz on AQA GCSE Physics energy resources. Run it in Slide Show mode. Each round's answers and tile numbers are in the speaker notes for that round, and on the last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team scores on the board. Each team gives one answer per round (or ask two teams in turn). Accept sensible variations: they are listed in each round's speaker notes. Scores are estimates, not survey data. You could survey your own class beforehand and edit the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1: Name a renewable energy resource.
Tile 1: Biofuel (4) – also accept: biomass, bioethanol
Tile 2: Geothermal (9) – also accept: hot rocks
Tile 3: Hydro-electric (41) – also accept: hydro power, dams
Tile 4: Solar (76) – also accept: solar cells, solar panels
Tile 5: Tidal (33) – also accept: tidal barrage
Tile 6: Wave (18) – also accept: wave power
Tile 7: Wind (85) – also accept: wind turbines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2: Name a non-renewable energy resource.
Tile 1: Coal (74)
Tile 2: Natural gas (52) – also accept: gas
Tile 3: Nuclear fuel (27) – also accept: nuclear power
Tile 4: Oil (61) – also accept: crude oil, petrol, diesel
Tile 5: Plutonium (0)
Tile 6: Uranium (9)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3: Name an advantage of using fossil fuels.
Tile 1: Abundant (7) – also accept: plenty left, easy to find
Tile 2: Cheap (31) – also accept: low cost
Tile 3: Lots of energy released (22) – also accept: high energy
Tile 4: Portable (0) – also accept: easy to transport, good for vehicles
Tile 5: Reliable (46) – also accept: always available, on demand
Tile 6: Versatile (2) – also accept: many uses, transport, heating and electricity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4: Name a problem caused by burning fossil fuels.
Tile 1: Acid rain (34) – also accept: sulfur dioxide
Tile 2: Carbon particles (3) – also accept: particulates, soot, smoke
Tile 3: Climate change (71) – also accept: global warming, carbon dioxide, greenhouse gases
Tile 4: Nitrogen oxides (0) – also accept: NOx
Tile 5: They will run out (22) – also accept: non-renewable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5: Name a disadvantage of nuclear power.
Tile 1: Accidents (38) – also accept: explosions, Fukushima, Chernobyl, leaks
Tile 2: Decommissioning (4) – also accept: dismantling is slow and expensive
Tile 3: Non-renewable (9) – also accept: uranium will run out
Tile 4: Radioactive waste (63) – also accept: waste must be stored for thousands of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Round 6: Name a RENEWABLE resource that is RELIABLE.
Tile 1: Biofuel (3) – also accept: biomass
Tile 2: Geothermal (11) – also accept: hot rocks
Tile 3: Hydro-electric (34) – also accept: hydro power, dams
Tile 4: Tidal (27) – also accept: tidal barrage, tides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Discussion: ask why some correct answers (like plutonium or nitrogen oxides) are less well known, and make sure every student can name all the renewable and non-renewable resources.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Tile numbers and estimated scores for every round. Yellow = pointless (0).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 Target="slide2.xml"/><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 Target="slide4.xml"/><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 Target="slide5.xml"/><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 Target="slide6.xml"/><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 Target="slide7.xml"/><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 Target="slide8.xml"/><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 Target="slide9.xml"/><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rack 0"/>
          <p:cNvSpPr/>
          <p:nvPr/>
        </p:nvSpPr>
        <p:spPr>
          <a:xfrm>
            <a:off x="7498080" y="1097280"/>
            <a:ext cx="640080" cy="4206240"/>
          </a:xfrm>
          <a:prstGeom prst="roundRect">
            <a:avLst>
              <a:gd name="adj" fmla="val 14286"/>
            </a:avLst>
          </a:prstGeom>
          <a:solidFill>
            <a:schemeClr val="accent4"/>
          </a:solidFill>
          <a:ln w="12700">
            <a:solidFill>
              <a:schemeClr val="accent5"/>
            </a:solidFill>
            <a:prstDash val="solid"/>
          </a:ln>
        </p:spPr>
      </p:sp>
      <p:sp>
        <p:nvSpPr>
          <p:cNvPr id="3" name="fill 0"/>
          <p:cNvSpPr/>
          <p:nvPr/>
        </p:nvSpPr>
        <p:spPr>
          <a:xfrm>
            <a:off x="7498080" y="1097280"/>
            <a:ext cx="640080" cy="4206240"/>
          </a:xfrm>
          <a:prstGeom prst="roundRect">
            <a:avLst>
              <a:gd name="adj" fmla="val 14286"/>
            </a:avLst>
          </a:prstGeom>
          <a:solidFill>
            <a:schemeClr val="accent1"/>
          </a:solidFill>
          <a:ln w="12700">
            <a:solidFill>
              <a:schemeClr val="accent1"/>
            </a:solidFill>
            <a:prstDash val="solid"/>
          </a:ln>
        </p:spPr>
      </p:sp>
      <p:sp>
        <p:nvSpPr>
          <p:cNvPr id="4" name="track 1"/>
          <p:cNvSpPr/>
          <p:nvPr/>
        </p:nvSpPr>
        <p:spPr>
          <a:xfrm>
            <a:off x="8366760" y="1097280"/>
            <a:ext cx="640080" cy="4206240"/>
          </a:xfrm>
          <a:prstGeom prst="roundRect">
            <a:avLst>
              <a:gd name="adj" fmla="val 14286"/>
            </a:avLst>
          </a:prstGeom>
          <a:solidFill>
            <a:schemeClr val="accent4"/>
          </a:solidFill>
          <a:ln w="12700">
            <a:solidFill>
              <a:schemeClr val="accent5"/>
            </a:solidFill>
            <a:prstDash val="solid"/>
          </a:ln>
        </p:spPr>
      </p:sp>
      <p:sp>
        <p:nvSpPr>
          <p:cNvPr id="5" name="fill 1"/>
          <p:cNvSpPr/>
          <p:nvPr/>
        </p:nvSpPr>
        <p:spPr>
          <a:xfrm>
            <a:off x="8366760" y="2011680"/>
            <a:ext cx="640080" cy="3291840"/>
          </a:xfrm>
          <a:prstGeom prst="roundRect">
            <a:avLst>
              <a:gd name="adj" fmla="val 14286"/>
            </a:avLst>
          </a:prstGeom>
          <a:solidFill>
            <a:schemeClr val="accent1"/>
          </a:solidFill>
          <a:ln w="12700">
            <a:solidFill>
              <a:schemeClr val="accent1"/>
            </a:solidFill>
            <a:prstDash val="solid"/>
          </a:ln>
        </p:spPr>
      </p:sp>
      <p:sp>
        <p:nvSpPr>
          <p:cNvPr id="6" name="track 2"/>
          <p:cNvSpPr/>
          <p:nvPr/>
        </p:nvSpPr>
        <p:spPr>
          <a:xfrm>
            <a:off x="9235440" y="1097280"/>
            <a:ext cx="640080" cy="4206240"/>
          </a:xfrm>
          <a:prstGeom prst="roundRect">
            <a:avLst>
              <a:gd name="adj" fmla="val 14286"/>
            </a:avLst>
          </a:prstGeom>
          <a:solidFill>
            <a:schemeClr val="accent4"/>
          </a:solidFill>
          <a:ln w="12700">
            <a:solidFill>
              <a:schemeClr val="accent5"/>
            </a:solidFill>
            <a:prstDash val="solid"/>
          </a:ln>
        </p:spPr>
      </p:sp>
      <p:sp>
        <p:nvSpPr>
          <p:cNvPr id="7" name="fill 2"/>
          <p:cNvSpPr/>
          <p:nvPr/>
        </p:nvSpPr>
        <p:spPr>
          <a:xfrm>
            <a:off x="9235440" y="3108960"/>
            <a:ext cx="640080" cy="2194560"/>
          </a:xfrm>
          <a:prstGeom prst="roundRect">
            <a:avLst>
              <a:gd name="adj" fmla="val 14286"/>
            </a:avLst>
          </a:prstGeom>
          <a:solidFill>
            <a:schemeClr val="accent1"/>
          </a:solidFill>
          <a:ln w="12700">
            <a:solidFill>
              <a:schemeClr val="accent1"/>
            </a:solidFill>
            <a:prstDash val="solid"/>
          </a:ln>
        </p:spPr>
      </p:sp>
      <p:sp>
        <p:nvSpPr>
          <p:cNvPr id="8" name="track 3"/>
          <p:cNvSpPr/>
          <p:nvPr/>
        </p:nvSpPr>
        <p:spPr>
          <a:xfrm>
            <a:off x="10104120" y="1097280"/>
            <a:ext cx="640080" cy="4206240"/>
          </a:xfrm>
          <a:prstGeom prst="roundRect">
            <a:avLst>
              <a:gd name="adj" fmla="val 14286"/>
            </a:avLst>
          </a:prstGeom>
          <a:solidFill>
            <a:schemeClr val="accent4"/>
          </a:solidFill>
          <a:ln w="12700">
            <a:solidFill>
              <a:schemeClr val="accent5"/>
            </a:solidFill>
            <a:prstDash val="solid"/>
          </a:ln>
        </p:spPr>
      </p:sp>
      <p:sp>
        <p:nvSpPr>
          <p:cNvPr id="9" name="fill 3"/>
          <p:cNvSpPr/>
          <p:nvPr/>
        </p:nvSpPr>
        <p:spPr>
          <a:xfrm>
            <a:off x="10104120" y="4114800"/>
            <a:ext cx="640080" cy="1188720"/>
          </a:xfrm>
          <a:prstGeom prst="roundRect">
            <a:avLst>
              <a:gd name="adj" fmla="val 14286"/>
            </a:avLst>
          </a:prstGeom>
          <a:solidFill>
            <a:schemeClr val="accent1"/>
          </a:solidFill>
          <a:ln w="12700">
            <a:solidFill>
              <a:schemeClr val="accent1"/>
            </a:solidFill>
            <a:prstDash val="solid"/>
          </a:ln>
        </p:spPr>
      </p:sp>
      <p:sp>
        <p:nvSpPr>
          <p:cNvPr id="10" name="track 4"/>
          <p:cNvSpPr/>
          <p:nvPr/>
        </p:nvSpPr>
        <p:spPr>
          <a:xfrm>
            <a:off x="10972800" y="1097280"/>
            <a:ext cx="640080" cy="4206240"/>
          </a:xfrm>
          <a:prstGeom prst="roundRect">
            <a:avLst>
              <a:gd name="adj" fmla="val 14286"/>
            </a:avLst>
          </a:prstGeom>
          <a:solidFill>
            <a:schemeClr val="accent4"/>
          </a:solidFill>
          <a:ln w="12700">
            <a:solidFill>
              <a:schemeClr val="accent5"/>
            </a:solidFill>
            <a:prstDash val="solid"/>
          </a:ln>
        </p:spPr>
      </p:sp>
      <p:sp>
        <p:nvSpPr>
          <p:cNvPr id="11" name="fill 4"/>
          <p:cNvSpPr/>
          <p:nvPr/>
        </p:nvSpPr>
        <p:spPr>
          <a:xfrm>
            <a:off x="10972800" y="4983480"/>
            <a:ext cx="640080" cy="320040"/>
          </a:xfrm>
          <a:prstGeom prst="roundRect">
            <a:avLst>
              <a:gd name="adj" fmla="val 28571"/>
            </a:avLst>
          </a:prstGeom>
          <a:solidFill>
            <a:schemeClr val="accent3"/>
          </a:solidFill>
          <a:ln w="12700">
            <a:solidFill>
              <a:schemeClr val="accent3"/>
            </a:solidFill>
            <a:prstDash val="solid"/>
          </a:ln>
        </p:spPr>
      </p:sp>
      <p:sp>
        <p:nvSpPr>
          <p:cNvPr id="12" name="Text 10"/>
          <p:cNvSpPr txBox="1"/>
          <p:nvPr/>
        </p:nvSpPr>
        <p:spPr>
          <a:xfrm>
            <a:off x="10972800" y="5394960"/>
            <a:ext cx="640080" cy="457200"/>
          </a:xfrm>
          <a:prstGeom prst="rect">
            <a:avLst/>
          </a:prstGeom>
          <a:noFill/>
          <a:ln/>
        </p:spPr>
        <p:txBody>
          <a:bodyPr wrap="square" lIns="0" tIns="0" rIns="0" bIns="0" rtlCol="0" anchor="t"/>
          <a:lstStyle/>
          <a:p>
            <a:pPr algn="ctr" indent="0" marL="0">
              <a:buNone/>
            </a:pPr>
            <a:r>
              <a:rPr lang="en-US" sz="2400" b="1" dirty="0">
                <a:solidFill>
                  <a:schemeClr val="accent3"/>
                </a:solidFill>
              </a:rPr>
              <a:t>0</a:t>
            </a:r>
            <a:endParaRPr lang="en-US" sz="2400" dirty="0"/>
          </a:p>
        </p:txBody>
      </p:sp>
      <p:sp>
        <p:nvSpPr>
          <p:cNvPr id="13" name="Text 11"/>
          <p:cNvSpPr txBox="1"/>
          <p:nvPr/>
        </p:nvSpPr>
        <p:spPr>
          <a:xfrm>
            <a:off x="640080" y="1737360"/>
            <a:ext cx="6400800" cy="365760"/>
          </a:xfrm>
          <a:prstGeom prst="rect">
            <a:avLst/>
          </a:prstGeom>
          <a:noFill/>
          <a:ln/>
        </p:spPr>
        <p:txBody>
          <a:bodyPr wrap="square" lIns="0" tIns="0" rIns="0" bIns="0" rtlCol="0" anchor="t"/>
          <a:lstStyle/>
          <a:p>
            <a:pPr indent="0" marL="0">
              <a:buNone/>
            </a:pPr>
            <a:r>
              <a:rPr lang="en-US" sz="1600" b="1" spc="300" kern="0" dirty="0">
                <a:solidFill>
                  <a:schemeClr val="accent1"/>
                </a:solidFill>
              </a:rPr>
              <a:t>AQA GCSE PHYSICS · ENERGY RESOURCES</a:t>
            </a:r>
            <a:endParaRPr lang="en-US" sz="1600" dirty="0"/>
          </a:p>
        </p:txBody>
      </p:sp>
      <p:sp>
        <p:nvSpPr>
          <p:cNvPr id="14" name="Text 12"/>
          <p:cNvSpPr txBox="1"/>
          <p:nvPr/>
        </p:nvSpPr>
        <p:spPr>
          <a:xfrm>
            <a:off x="640080" y="2240280"/>
            <a:ext cx="6400800" cy="914400"/>
          </a:xfrm>
          <a:prstGeom prst="rect">
            <a:avLst/>
          </a:prstGeom>
          <a:noFill/>
          <a:ln/>
        </p:spPr>
        <p:txBody>
          <a:bodyPr wrap="square" lIns="0" tIns="0" rIns="0" bIns="0" rtlCol="0" anchor="t"/>
          <a:lstStyle/>
          <a:p>
            <a:pPr indent="0" marL="0">
              <a:buNone/>
            </a:pPr>
            <a:r>
              <a:rPr lang="en-US" sz="6000" b="1" dirty="0">
                <a:solidFill>
                  <a:schemeClr val="bg1"/>
                </a:solidFill>
                <a:latin typeface="Arial" pitchFamily="34" charset="0"/>
                <a:ea typeface="Arial" pitchFamily="34" charset="-122"/>
                <a:cs typeface="Arial" pitchFamily="34" charset="-120"/>
              </a:rPr>
              <a:t>Energy</a:t>
            </a:r>
            <a:endParaRPr lang="en-US" sz="6000" dirty="0"/>
          </a:p>
        </p:txBody>
      </p:sp>
      <p:sp>
        <p:nvSpPr>
          <p:cNvPr id="15" name="Text 13"/>
          <p:cNvSpPr txBox="1"/>
          <p:nvPr/>
        </p:nvSpPr>
        <p:spPr>
          <a:xfrm>
            <a:off x="640080" y="3108960"/>
            <a:ext cx="6400800" cy="914400"/>
          </a:xfrm>
          <a:prstGeom prst="rect">
            <a:avLst/>
          </a:prstGeom>
          <a:noFill/>
          <a:ln/>
        </p:spPr>
        <p:txBody>
          <a:bodyPr wrap="square" lIns="0" tIns="0" rIns="0" bIns="0" rtlCol="0" anchor="t"/>
          <a:lstStyle/>
          <a:p>
            <a:pPr indent="0" marL="0">
              <a:buNone/>
            </a:pPr>
            <a:r>
              <a:rPr lang="en-US" sz="6000" b="1" dirty="0">
                <a:solidFill>
                  <a:schemeClr val="accent2"/>
                </a:solidFill>
                <a:latin typeface="Arial" pitchFamily="34" charset="0"/>
                <a:ea typeface="Arial" pitchFamily="34" charset="-122"/>
                <a:cs typeface="Arial" pitchFamily="34" charset="-120"/>
              </a:rPr>
              <a:t>Pointless</a:t>
            </a:r>
            <a:endParaRPr lang="en-US" sz="6000" dirty="0"/>
          </a:p>
        </p:txBody>
      </p:sp>
      <p:sp>
        <p:nvSpPr>
          <p:cNvPr id="16" name="Text 14"/>
          <p:cNvSpPr txBox="1"/>
          <p:nvPr/>
        </p:nvSpPr>
        <p:spPr>
          <a:xfrm>
            <a:off x="640080" y="4160520"/>
            <a:ext cx="6400800" cy="457200"/>
          </a:xfrm>
          <a:prstGeom prst="rect">
            <a:avLst/>
          </a:prstGeom>
          <a:noFill/>
          <a:ln/>
        </p:spPr>
        <p:txBody>
          <a:bodyPr wrap="square" lIns="0" tIns="0" rIns="0" bIns="0" rtlCol="0" anchor="t"/>
          <a:lstStyle/>
          <a:p>
            <a:pPr indent="0" marL="0">
              <a:buNone/>
            </a:pPr>
            <a:r>
              <a:rPr lang="en-US" sz="2000" dirty="0">
                <a:solidFill>
                  <a:schemeClr val="bg2"/>
                </a:solidFill>
              </a:rPr>
              <a:t>Find the answers nobody else thinks of.</a:t>
            </a:r>
            <a:endParaRPr lang="en-US" sz="2000" dirty="0"/>
          </a:p>
        </p:txBody>
      </p:sp>
      <p:sp>
        <p:nvSpPr>
          <p:cNvPr id="17" name="play">
            <a:hlinkClick r:id="rId1" tooltip="Round 1" action="ppaction://hlinksldjump"/>
          </p:cNvPr>
          <p:cNvSpPr/>
          <p:nvPr/>
        </p:nvSpPr>
        <p:spPr>
          <a:xfrm>
            <a:off x="640080" y="4937760"/>
            <a:ext cx="2103120" cy="731520"/>
          </a:xfrm>
          <a:prstGeom prst="roundRect">
            <a:avLst>
              <a:gd name="adj" fmla="val 31250"/>
            </a:avLst>
          </a:prstGeom>
          <a:solidFill>
            <a:schemeClr val="accent2"/>
          </a:solidFill>
          <a:ln>
            <a:solidFill>
              <a:schemeClr val="accent2"/>
            </a:solidFill>
          </a:ln>
        </p:spPr>
        <p:txBody>
          <a:bodyPr wrap="square" lIns="0" tIns="0" rIns="0" bIns="0" rtlCol="0" anchor="ctr"/>
          <a:lstStyle/>
          <a:p>
            <a:pPr algn="ctr" indent="0" marL="0">
              <a:buNone/>
            </a:pPr>
            <a:r>
              <a:rPr lang="en-US" sz="2200" b="1" dirty="0">
                <a:solidFill>
                  <a:schemeClr val="bg1"/>
                </a:solidFill>
                <a:hlinkClick r:id="rId1" action="ppaction://hlinksldjump" tooltip="Round 1">
                  <a:extLst>
                    <a:ext uri="{A12FA001-AC4F-418D-AE19-62706E023703}">
                      <ahyp:hlinkClr xmlns:ahyp="http://schemas.microsoft.com/office/drawing/2018/hyperlinkcolor" val="tx"/>
                    </a:ext>
                  </a:extLst>
                </a:hlinkClick>
              </a:rPr>
              <a:t>Play</a:t>
            </a:r>
            <a:endParaRPr lang="en-US" sz="2200" dirty="0"/>
          </a:p>
        </p:txBody>
      </p:sp>
      <p:sp>
        <p:nvSpPr>
          <p:cNvPr id="18" name="rules">
            <a:hlinkClick r:id="rId2" tooltip="Rules" action="ppaction://hlinksldjump"/>
          </p:cNvPr>
          <p:cNvSpPr/>
          <p:nvPr/>
        </p:nvSpPr>
        <p:spPr>
          <a:xfrm>
            <a:off x="2971800" y="4937760"/>
            <a:ext cx="2377440" cy="731520"/>
          </a:xfrm>
          <a:prstGeom prst="roundRect">
            <a:avLst>
              <a:gd name="adj" fmla="val 31250"/>
            </a:avLst>
          </a:prstGeom>
          <a:solidFill>
            <a:schemeClr val="accent4"/>
          </a:solidFill>
          <a:ln w="19050">
            <a:solidFill>
              <a:schemeClr val="accent1"/>
            </a:solidFill>
          </a:ln>
        </p:spPr>
        <p:txBody>
          <a:bodyPr wrap="square" lIns="0" tIns="0" rIns="0" bIns="0" rtlCol="0" anchor="ctr"/>
          <a:lstStyle/>
          <a:p>
            <a:pPr algn="ctr" indent="0" marL="0">
              <a:buNone/>
            </a:pPr>
            <a:r>
              <a:rPr lang="en-US" sz="1800" b="1" dirty="0">
                <a:solidFill>
                  <a:schemeClr val="bg1"/>
                </a:solidFill>
                <a:hlinkClick r:id="rId2" action="ppaction://hlinksldjump" tooltip="Rules">
                  <a:extLst>
                    <a:ext uri="{A12FA001-AC4F-418D-AE19-62706E023703}">
                      <ahyp:hlinkClr xmlns:ahyp="http://schemas.microsoft.com/office/drawing/2018/hyperlinkcolor" val="tx"/>
                    </a:ext>
                  </a:extLst>
                </a:hlinkClick>
              </a:rPr>
              <a:t>How to play</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11480"/>
            <a:ext cx="7315200" cy="731520"/>
          </a:xfrm>
          <a:prstGeom prst="rect">
            <a:avLst/>
          </a:prstGeom>
          <a:noFill/>
          <a:ln/>
        </p:spPr>
        <p:txBody>
          <a:bodyPr wrap="square" lIns="0" tIns="0" rIns="0" bIns="0" rtlCol="0" anchor="t"/>
          <a:lstStyle/>
          <a:p>
            <a:pPr indent="0" marL="0">
              <a:buNone/>
            </a:pPr>
            <a:r>
              <a:rPr lang="en-US" sz="3600" b="1" dirty="0">
                <a:solidFill>
                  <a:schemeClr val="bg1"/>
                </a:solidFill>
              </a:rPr>
              <a:t>How to play</a:t>
            </a:r>
            <a:endParaRPr lang="en-US" sz="3600" dirty="0"/>
          </a:p>
        </p:txBody>
      </p:sp>
      <p:sp>
        <p:nvSpPr>
          <p:cNvPr id="3" name="rule 0"/>
          <p:cNvSpPr/>
          <p:nvPr/>
        </p:nvSpPr>
        <p:spPr>
          <a:xfrm>
            <a:off x="548640" y="1417320"/>
            <a:ext cx="731520" cy="731520"/>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2400" b="1" dirty="0">
                <a:solidFill>
                  <a:schemeClr val="tx1"/>
                </a:solidFill>
              </a:rPr>
              <a:t>1</a:t>
            </a:r>
            <a:endParaRPr lang="en-US" sz="2400" dirty="0"/>
          </a:p>
        </p:txBody>
      </p:sp>
      <p:sp>
        <p:nvSpPr>
          <p:cNvPr id="4" name="Text 2"/>
          <p:cNvSpPr txBox="1"/>
          <p:nvPr/>
        </p:nvSpPr>
        <p:spPr>
          <a:xfrm>
            <a:off x="1554480" y="1435608"/>
            <a:ext cx="5394960" cy="365760"/>
          </a:xfrm>
          <a:prstGeom prst="rect">
            <a:avLst/>
          </a:prstGeom>
          <a:noFill/>
          <a:ln/>
        </p:spPr>
        <p:txBody>
          <a:bodyPr wrap="square" lIns="0" tIns="0" rIns="0" bIns="0" rtlCol="0" anchor="t"/>
          <a:lstStyle/>
          <a:p>
            <a:pPr indent="0" marL="0">
              <a:buNone/>
            </a:pPr>
            <a:r>
              <a:rPr lang="en-US" sz="2000" b="1" dirty="0">
                <a:solidFill>
                  <a:schemeClr val="bg1"/>
                </a:solidFill>
              </a:rPr>
              <a:t>Aim for a LOW score</a:t>
            </a:r>
            <a:endParaRPr lang="en-US" sz="2000" dirty="0"/>
          </a:p>
        </p:txBody>
      </p:sp>
      <p:sp>
        <p:nvSpPr>
          <p:cNvPr id="5" name="Text 3"/>
          <p:cNvSpPr txBox="1"/>
          <p:nvPr/>
        </p:nvSpPr>
        <p:spPr>
          <a:xfrm>
            <a:off x="1554480" y="1801368"/>
            <a:ext cx="5486400" cy="594360"/>
          </a:xfrm>
          <a:prstGeom prst="rect">
            <a:avLst/>
          </a:prstGeom>
          <a:noFill/>
          <a:ln/>
        </p:spPr>
        <p:txBody>
          <a:bodyPr wrap="square" lIns="0" tIns="0" rIns="0" bIns="0" rtlCol="0" anchor="t"/>
          <a:lstStyle/>
          <a:p>
            <a:pPr indent="0" marL="0">
              <a:buNone/>
            </a:pPr>
            <a:r>
              <a:rPr lang="en-US" sz="1500" dirty="0">
                <a:solidFill>
                  <a:schemeClr val="bg2"/>
                </a:solidFill>
              </a:rPr>
              <a:t>Each answer scores how many of 100 students would have said it. Obscure answers score less.</a:t>
            </a:r>
            <a:endParaRPr lang="en-US" sz="1500" dirty="0"/>
          </a:p>
        </p:txBody>
      </p:sp>
      <p:sp>
        <p:nvSpPr>
          <p:cNvPr id="6" name="rule 1"/>
          <p:cNvSpPr/>
          <p:nvPr/>
        </p:nvSpPr>
        <p:spPr>
          <a:xfrm>
            <a:off x="548640" y="2514600"/>
            <a:ext cx="731520" cy="731520"/>
          </a:xfrm>
          <a:prstGeom prst="ellipse">
            <a:avLst/>
          </a:prstGeom>
          <a:solidFill>
            <a:schemeClr val="accent3"/>
          </a:solidFill>
          <a:ln>
            <a:solidFill>
              <a:schemeClr val="accent1"/>
            </a:solidFill>
          </a:ln>
        </p:spPr>
        <p:txBody>
          <a:bodyPr wrap="square" lIns="0" tIns="0" rIns="0" bIns="0" rtlCol="0" anchor="ctr"/>
          <a:lstStyle/>
          <a:p>
            <a:pPr algn="ctr" indent="0" marL="0">
              <a:buNone/>
            </a:pPr>
            <a:r>
              <a:rPr lang="en-US" sz="2400" b="1" dirty="0">
                <a:solidFill>
                  <a:schemeClr val="tx1"/>
                </a:solidFill>
              </a:rPr>
              <a:t>2</a:t>
            </a:r>
            <a:endParaRPr lang="en-US" sz="2400" dirty="0"/>
          </a:p>
        </p:txBody>
      </p:sp>
      <p:sp>
        <p:nvSpPr>
          <p:cNvPr id="7" name="Text 5"/>
          <p:cNvSpPr txBox="1"/>
          <p:nvPr/>
        </p:nvSpPr>
        <p:spPr>
          <a:xfrm>
            <a:off x="1554480" y="2532888"/>
            <a:ext cx="5394960" cy="365760"/>
          </a:xfrm>
          <a:prstGeom prst="rect">
            <a:avLst/>
          </a:prstGeom>
          <a:noFill/>
          <a:ln/>
        </p:spPr>
        <p:txBody>
          <a:bodyPr wrap="square" lIns="0" tIns="0" rIns="0" bIns="0" rtlCol="0" anchor="t"/>
          <a:lstStyle/>
          <a:p>
            <a:pPr indent="0" marL="0">
              <a:buNone/>
            </a:pPr>
            <a:r>
              <a:rPr lang="en-US" sz="2000" b="1" dirty="0">
                <a:solidFill>
                  <a:schemeClr val="bg1"/>
                </a:solidFill>
              </a:rPr>
              <a:t>Pointless answers score 0</a:t>
            </a:r>
            <a:endParaRPr lang="en-US" sz="2000" dirty="0"/>
          </a:p>
        </p:txBody>
      </p:sp>
      <p:sp>
        <p:nvSpPr>
          <p:cNvPr id="8" name="Text 6"/>
          <p:cNvSpPr txBox="1"/>
          <p:nvPr/>
        </p:nvSpPr>
        <p:spPr>
          <a:xfrm>
            <a:off x="1554480" y="2898648"/>
            <a:ext cx="5486400" cy="594360"/>
          </a:xfrm>
          <a:prstGeom prst="rect">
            <a:avLst/>
          </a:prstGeom>
          <a:noFill/>
          <a:ln/>
        </p:spPr>
        <p:txBody>
          <a:bodyPr wrap="square" lIns="0" tIns="0" rIns="0" bIns="0" rtlCol="0" anchor="t"/>
          <a:lstStyle/>
          <a:p>
            <a:pPr indent="0" marL="0">
              <a:buNone/>
            </a:pPr>
            <a:r>
              <a:rPr lang="en-US" sz="1500" dirty="0">
                <a:solidFill>
                  <a:schemeClr val="bg2"/>
                </a:solidFill>
              </a:rPr>
              <a:t>A correct answer that nobody else would give is pointless, and the best answer of all!</a:t>
            </a:r>
            <a:endParaRPr lang="en-US" sz="1500" dirty="0"/>
          </a:p>
        </p:txBody>
      </p:sp>
      <p:sp>
        <p:nvSpPr>
          <p:cNvPr id="9" name="rule 2"/>
          <p:cNvSpPr/>
          <p:nvPr/>
        </p:nvSpPr>
        <p:spPr>
          <a:xfrm>
            <a:off x="548640" y="3611880"/>
            <a:ext cx="731520" cy="731520"/>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2400" b="1" dirty="0">
                <a:solidFill>
                  <a:schemeClr val="tx1"/>
                </a:solidFill>
              </a:rPr>
              <a:t>3</a:t>
            </a:r>
            <a:endParaRPr lang="en-US" sz="2400" dirty="0"/>
          </a:p>
        </p:txBody>
      </p:sp>
      <p:sp>
        <p:nvSpPr>
          <p:cNvPr id="10" name="Text 8"/>
          <p:cNvSpPr txBox="1"/>
          <p:nvPr/>
        </p:nvSpPr>
        <p:spPr>
          <a:xfrm>
            <a:off x="1554480" y="3630168"/>
            <a:ext cx="5394960" cy="365760"/>
          </a:xfrm>
          <a:prstGeom prst="rect">
            <a:avLst/>
          </a:prstGeom>
          <a:noFill/>
          <a:ln/>
        </p:spPr>
        <p:txBody>
          <a:bodyPr wrap="square" lIns="0" tIns="0" rIns="0" bIns="0" rtlCol="0" anchor="t"/>
          <a:lstStyle/>
          <a:p>
            <a:pPr indent="0" marL="0">
              <a:buNone/>
            </a:pPr>
            <a:r>
              <a:rPr lang="en-US" sz="2000" b="1" dirty="0">
                <a:solidFill>
                  <a:schemeClr val="bg1"/>
                </a:solidFill>
              </a:rPr>
              <a:t>Wrong answers score 100</a:t>
            </a:r>
            <a:endParaRPr lang="en-US" sz="2000" dirty="0"/>
          </a:p>
        </p:txBody>
      </p:sp>
      <p:sp>
        <p:nvSpPr>
          <p:cNvPr id="11" name="Text 9"/>
          <p:cNvSpPr txBox="1"/>
          <p:nvPr/>
        </p:nvSpPr>
        <p:spPr>
          <a:xfrm>
            <a:off x="1554480" y="3995928"/>
            <a:ext cx="5486400" cy="594360"/>
          </a:xfrm>
          <a:prstGeom prst="rect">
            <a:avLst/>
          </a:prstGeom>
          <a:noFill/>
          <a:ln/>
        </p:spPr>
        <p:txBody>
          <a:bodyPr wrap="square" lIns="0" tIns="0" rIns="0" bIns="0" rtlCol="0" anchor="t"/>
          <a:lstStyle/>
          <a:p>
            <a:pPr indent="0" marL="0">
              <a:buNone/>
            </a:pPr>
            <a:r>
              <a:rPr lang="en-US" sz="1500" dirty="0">
                <a:solidFill>
                  <a:schemeClr val="bg2"/>
                </a:solidFill>
              </a:rPr>
              <a:t>If an answer isn't on the board, it scores the maximum.</a:t>
            </a:r>
            <a:endParaRPr lang="en-US" sz="1500" dirty="0"/>
          </a:p>
        </p:txBody>
      </p:sp>
      <p:sp>
        <p:nvSpPr>
          <p:cNvPr id="12" name="rule 3"/>
          <p:cNvSpPr/>
          <p:nvPr/>
        </p:nvSpPr>
        <p:spPr>
          <a:xfrm>
            <a:off x="548640" y="4709160"/>
            <a:ext cx="731520" cy="731520"/>
          </a:xfrm>
          <a:prstGeom prst="ellipse">
            <a:avLst/>
          </a:prstGeom>
          <a:solidFill>
            <a:schemeClr val="accent1"/>
          </a:solidFill>
          <a:ln>
            <a:solidFill>
              <a:schemeClr val="accent1"/>
            </a:solidFill>
          </a:ln>
        </p:spPr>
        <p:txBody>
          <a:bodyPr wrap="square" lIns="0" tIns="0" rIns="0" bIns="0" rtlCol="0" anchor="ctr"/>
          <a:lstStyle/>
          <a:p>
            <a:pPr algn="ctr" indent="0" marL="0">
              <a:buNone/>
            </a:pPr>
            <a:r>
              <a:rPr lang="en-US" sz="2400" b="1" dirty="0">
                <a:solidFill>
                  <a:schemeClr val="tx1"/>
                </a:solidFill>
              </a:rPr>
              <a:t>4</a:t>
            </a:r>
            <a:endParaRPr lang="en-US" sz="2400" dirty="0"/>
          </a:p>
        </p:txBody>
      </p:sp>
      <p:sp>
        <p:nvSpPr>
          <p:cNvPr id="13" name="Text 11"/>
          <p:cNvSpPr txBox="1"/>
          <p:nvPr/>
        </p:nvSpPr>
        <p:spPr>
          <a:xfrm>
            <a:off x="1554480" y="4727448"/>
            <a:ext cx="5394960" cy="365760"/>
          </a:xfrm>
          <a:prstGeom prst="rect">
            <a:avLst/>
          </a:prstGeom>
          <a:noFill/>
          <a:ln/>
        </p:spPr>
        <p:txBody>
          <a:bodyPr wrap="square" lIns="0" tIns="0" rIns="0" bIns="0" rtlCol="0" anchor="t"/>
          <a:lstStyle/>
          <a:p>
            <a:pPr indent="0" marL="0">
              <a:buNone/>
            </a:pPr>
            <a:r>
              <a:rPr lang="en-US" sz="2000" b="1" dirty="0">
                <a:solidFill>
                  <a:schemeClr val="bg1"/>
                </a:solidFill>
              </a:rPr>
              <a:t>Lowest total wins</a:t>
            </a:r>
            <a:endParaRPr lang="en-US" sz="2000" dirty="0"/>
          </a:p>
        </p:txBody>
      </p:sp>
      <p:sp>
        <p:nvSpPr>
          <p:cNvPr id="14" name="Text 12"/>
          <p:cNvSpPr txBox="1"/>
          <p:nvPr/>
        </p:nvSpPr>
        <p:spPr>
          <a:xfrm>
            <a:off x="1554480" y="5093208"/>
            <a:ext cx="5486400" cy="594360"/>
          </a:xfrm>
          <a:prstGeom prst="rect">
            <a:avLst/>
          </a:prstGeom>
          <a:noFill/>
          <a:ln/>
        </p:spPr>
        <p:txBody>
          <a:bodyPr wrap="square" lIns="0" tIns="0" rIns="0" bIns="0" rtlCol="0" anchor="t"/>
          <a:lstStyle/>
          <a:p>
            <a:pPr indent="0" marL="0">
              <a:buNone/>
            </a:pPr>
            <a:r>
              <a:rPr lang="en-US" sz="1500" dirty="0">
                <a:solidFill>
                  <a:schemeClr val="bg2"/>
                </a:solidFill>
              </a:rPr>
              <a:t>Each team gives one answer per round. Add up the scores: the lowest total after six rounds wins.</a:t>
            </a:r>
            <a:endParaRPr lang="en-US" sz="1500" dirty="0"/>
          </a:p>
        </p:txBody>
      </p:sp>
      <p:sp>
        <p:nvSpPr>
          <p:cNvPr id="15" name="teacher card"/>
          <p:cNvSpPr/>
          <p:nvPr/>
        </p:nvSpPr>
        <p:spPr>
          <a:xfrm>
            <a:off x="7406640" y="1417320"/>
            <a:ext cx="4236415" cy="4206240"/>
          </a:xfrm>
          <a:prstGeom prst="roundRect">
            <a:avLst>
              <a:gd name="adj" fmla="val 2609"/>
            </a:avLst>
          </a:prstGeom>
          <a:solidFill>
            <a:schemeClr val="accent4"/>
          </a:solidFill>
          <a:ln w="19050">
            <a:solidFill>
              <a:schemeClr val="accent1"/>
            </a:solidFill>
            <a:prstDash val="solid"/>
          </a:ln>
        </p:spPr>
      </p:sp>
      <p:sp>
        <p:nvSpPr>
          <p:cNvPr id="16" name="Text 14"/>
          <p:cNvSpPr txBox="1"/>
          <p:nvPr/>
        </p:nvSpPr>
        <p:spPr>
          <a:xfrm>
            <a:off x="7772400" y="1691640"/>
            <a:ext cx="3504895" cy="411480"/>
          </a:xfrm>
          <a:prstGeom prst="rect">
            <a:avLst/>
          </a:prstGeom>
          <a:noFill/>
          <a:ln/>
        </p:spPr>
        <p:txBody>
          <a:bodyPr wrap="square" lIns="0" tIns="0" rIns="0" bIns="0" rtlCol="0" anchor="t"/>
          <a:lstStyle/>
          <a:p>
            <a:pPr indent="0" marL="0">
              <a:buNone/>
            </a:pPr>
            <a:r>
              <a:rPr lang="en-US" sz="2000" b="1" dirty="0">
                <a:solidFill>
                  <a:schemeClr val="accent1"/>
                </a:solidFill>
              </a:rPr>
              <a:t>Teacher controls</a:t>
            </a:r>
            <a:endParaRPr lang="en-US" sz="2000" dirty="0"/>
          </a:p>
        </p:txBody>
      </p:sp>
      <p:sp>
        <p:nvSpPr>
          <p:cNvPr id="17" name="Text 15"/>
          <p:cNvSpPr txBox="1"/>
          <p:nvPr/>
        </p:nvSpPr>
        <p:spPr>
          <a:xfrm>
            <a:off x="7772400" y="2194560"/>
            <a:ext cx="3504895" cy="2651760"/>
          </a:xfrm>
          <a:prstGeom prst="rect">
            <a:avLst/>
          </a:prstGeom>
          <a:noFill/>
          <a:ln/>
        </p:spPr>
        <p:txBody>
          <a:bodyPr wrap="square" lIns="0" tIns="0" rIns="0" bIns="0" rtlCol="0" anchor="t"/>
          <a:lstStyle/>
          <a:p>
            <a:pPr marL="342900" indent="-342900">
              <a:spcAft>
                <a:spcPts val="600"/>
              </a:spcAft>
              <a:buSzPct val="100000"/>
              <a:buChar char="•"/>
            </a:pPr>
            <a:r>
              <a:rPr lang="en-US" sz="1400" dirty="0">
                <a:solidFill>
                  <a:schemeClr val="bg1"/>
                </a:solidFill>
              </a:rPr>
              <a:t>Answers are hidden behind numbered tiles, in alphabetical order. The speaker notes list them</a:t>
            </a:r>
            <a:endParaRPr lang="en-US" sz="1400" dirty="0"/>
          </a:p>
          <a:p>
            <a:pPr marL="342900" indent="-342900">
              <a:spcAft>
                <a:spcPts val="600"/>
              </a:spcAft>
              <a:buSzPct val="100000"/>
              <a:buChar char="•"/>
            </a:pPr>
            <a:r>
              <a:rPr lang="en-US" sz="1400" dirty="0">
                <a:solidFill>
                  <a:schemeClr val="bg1"/>
                </a:solidFill>
              </a:rPr>
              <a:t>Click the tile for the answer a team gives. Its score appears on the tile and as a column on the chart</a:t>
            </a:r>
            <a:endParaRPr lang="en-US" sz="1400" dirty="0"/>
          </a:p>
          <a:p>
            <a:pPr marL="342900" indent="-342900">
              <a:spcAft>
                <a:spcPts val="600"/>
              </a:spcAft>
              <a:buSzPct val="100000"/>
              <a:buChar char="•"/>
            </a:pPr>
            <a:r>
              <a:rPr lang="en-US" sz="1400" dirty="0">
                <a:solidFill>
                  <a:schemeClr val="bg1"/>
                </a:solidFill>
              </a:rPr>
              <a:t>Not on the board? Tell the team it scores 100</a:t>
            </a:r>
            <a:endParaRPr lang="en-US" sz="1400" dirty="0"/>
          </a:p>
          <a:p>
            <a:pPr marL="342900" indent="-342900">
              <a:spcAft>
                <a:spcPts val="600"/>
              </a:spcAft>
              <a:buSzPct val="100000"/>
              <a:buChar char="•"/>
            </a:pPr>
            <a:r>
              <a:rPr lang="en-US" sz="1400" dirty="0">
                <a:solidFill>
                  <a:schemeClr val="bg1"/>
                </a:solidFill>
              </a:rPr>
              <a:t>Show all answers at the end of each round</a:t>
            </a:r>
            <a:endParaRPr lang="en-US" sz="1400" dirty="0"/>
          </a:p>
        </p:txBody>
      </p:sp>
      <p:sp>
        <p:nvSpPr>
          <p:cNvPr id="18" name="Text 16"/>
          <p:cNvSpPr txBox="1"/>
          <p:nvPr/>
        </p:nvSpPr>
        <p:spPr>
          <a:xfrm>
            <a:off x="7772400" y="4892040"/>
            <a:ext cx="3504895" cy="548640"/>
          </a:xfrm>
          <a:prstGeom prst="rect">
            <a:avLst/>
          </a:prstGeom>
          <a:noFill/>
          <a:ln/>
        </p:spPr>
        <p:txBody>
          <a:bodyPr wrap="square" lIns="0" tIns="0" rIns="0" bIns="0" rtlCol="0" anchor="t"/>
          <a:lstStyle/>
          <a:p>
            <a:pPr indent="0" marL="0">
              <a:buNone/>
            </a:pPr>
            <a:r>
              <a:rPr lang="en-US" sz="1200" i="1" dirty="0">
                <a:solidFill>
                  <a:schemeClr val="accent6"/>
                </a:solidFill>
              </a:rPr>
              <a:t>Scores are our estimates for a typical GCSE class, not real survey results.</a:t>
            </a:r>
            <a:endParaRPr lang="en-US" sz="1200" dirty="0"/>
          </a:p>
        </p:txBody>
      </p:sp>
      <p:sp>
        <p:nvSpPr>
          <p:cNvPr id="19" name="start">
            <a:hlinkClick r:id="rId1" tooltip="Round 1" action="ppaction://hlinksldjump"/>
          </p:cNvPr>
          <p:cNvSpPr/>
          <p:nvPr/>
        </p:nvSpPr>
        <p:spPr>
          <a:xfrm>
            <a:off x="548640" y="5852160"/>
            <a:ext cx="2743200" cy="640080"/>
          </a:xfrm>
          <a:prstGeom prst="roundRect">
            <a:avLst>
              <a:gd name="adj" fmla="val 35714"/>
            </a:avLst>
          </a:prstGeom>
          <a:solidFill>
            <a:schemeClr val="accent2"/>
          </a:solidFill>
          <a:ln>
            <a:solidFill>
              <a:schemeClr val="accent2"/>
            </a:solidFill>
          </a:ln>
        </p:spPr>
        <p:txBody>
          <a:bodyPr wrap="square" lIns="0" tIns="0" rIns="0" bIns="0" rtlCol="0" anchor="ctr"/>
          <a:lstStyle/>
          <a:p>
            <a:pPr algn="ctr" indent="0" marL="0">
              <a:buNone/>
            </a:pPr>
            <a:r>
              <a:rPr lang="en-US" sz="1800" b="1" dirty="0">
                <a:solidFill>
                  <a:schemeClr val="bg1"/>
                </a:solidFill>
                <a:hlinkClick r:id="rId1" action="ppaction://hlinksldjump" tooltip="Round 1">
                  <a:extLst>
                    <a:ext uri="{A12FA001-AC4F-418D-AE19-62706E023703}">
                      <ahyp:hlinkClr xmlns:ahyp="http://schemas.microsoft.com/office/drawing/2018/hyperlinkcolor" val="tx"/>
                    </a:ext>
                  </a:extLst>
                </a:hlinkClick>
              </a:rPr>
              <a:t>Start round 1</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320040"/>
            <a:ext cx="4572000" cy="320040"/>
          </a:xfrm>
          <a:prstGeom prst="rect">
            <a:avLst/>
          </a:prstGeom>
          <a:noFill/>
          <a:ln/>
        </p:spPr>
        <p:txBody>
          <a:bodyPr wrap="square" lIns="0" tIns="0" rIns="0" bIns="0" rtlCol="0" anchor="t"/>
          <a:lstStyle/>
          <a:p>
            <a:pPr indent="0" marL="0">
              <a:buNone/>
            </a:pPr>
            <a:r>
              <a:rPr lang="en-US" sz="1400" b="1" spc="300" kern="0" dirty="0">
                <a:solidFill>
                  <a:schemeClr val="accent1"/>
                </a:solidFill>
              </a:rPr>
              <a:t>ROUND 1 OF 6</a:t>
            </a:r>
            <a:endParaRPr lang="en-US" sz="140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3200" b="1" dirty="0">
                <a:solidFill>
                  <a:schemeClr val="bg1"/>
                </a:solidFill>
              </a:rPr>
              <a:t>Name a renewable energy resource</a:t>
            </a:r>
            <a:endParaRPr lang="en-US" sz="3200" dirty="0"/>
          </a:p>
        </p:txBody>
      </p:sp>
      <p:sp>
        <p:nvSpPr>
          <p:cNvPr id="4" name="chart panel"/>
          <p:cNvSpPr/>
          <p:nvPr/>
        </p:nvSpPr>
        <p:spPr>
          <a:xfrm>
            <a:off x="8092440" y="1691640"/>
            <a:ext cx="3550615" cy="4069080"/>
          </a:xfrm>
          <a:prstGeom prst="roundRect">
            <a:avLst>
              <a:gd name="adj" fmla="val 3090"/>
            </a:avLst>
          </a:prstGeom>
          <a:solidFill>
            <a:schemeClr val="accent4"/>
          </a:solidFill>
          <a:ln w="19050">
            <a:solidFill>
              <a:schemeClr val="accent5"/>
            </a:solidFill>
            <a:prstDash val="solid"/>
          </a:ln>
        </p:spPr>
      </p:sp>
      <p:sp>
        <p:nvSpPr>
          <p:cNvPr id="5" name="Text 3"/>
          <p:cNvSpPr txBox="1"/>
          <p:nvPr/>
        </p:nvSpPr>
        <p:spPr>
          <a:xfrm>
            <a:off x="8183880" y="187452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100</a:t>
            </a:r>
            <a:endParaRPr lang="en-US" sz="1200" dirty="0"/>
          </a:p>
        </p:txBody>
      </p:sp>
      <p:sp>
        <p:nvSpPr>
          <p:cNvPr id="6" name="Text 4"/>
          <p:cNvSpPr txBox="1"/>
          <p:nvPr/>
        </p:nvSpPr>
        <p:spPr>
          <a:xfrm>
            <a:off x="8183880" y="338328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50</a:t>
            </a:r>
            <a:endParaRPr lang="en-US" sz="1200" dirty="0"/>
          </a:p>
        </p:txBody>
      </p:sp>
      <p:sp>
        <p:nvSpPr>
          <p:cNvPr id="7" name="Text 5"/>
          <p:cNvSpPr txBox="1"/>
          <p:nvPr/>
        </p:nvSpPr>
        <p:spPr>
          <a:xfrm>
            <a:off x="8183880" y="489204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0</a:t>
            </a:r>
            <a:endParaRPr lang="en-US" sz="1200" dirty="0"/>
          </a:p>
        </p:txBody>
      </p:sp>
      <p:sp>
        <p:nvSpPr>
          <p:cNvPr id="8" name="slot 0"/>
          <p:cNvSpPr/>
          <p:nvPr/>
        </p:nvSpPr>
        <p:spPr>
          <a:xfrm>
            <a:off x="8745250" y="2011680"/>
            <a:ext cx="272766" cy="3017520"/>
          </a:xfrm>
          <a:prstGeom prst="rect">
            <a:avLst/>
          </a:prstGeom>
          <a:solidFill>
            <a:schemeClr val="accent5"/>
          </a:solidFill>
          <a:ln w="12700">
            <a:solidFill>
              <a:schemeClr val="accent5"/>
            </a:solidFill>
            <a:prstDash val="solid"/>
          </a:ln>
        </p:spPr>
      </p:sp>
      <p:sp>
        <p:nvSpPr>
          <p:cNvPr id="9" name="Text 7"/>
          <p:cNvSpPr txBox="1"/>
          <p:nvPr/>
        </p:nvSpPr>
        <p:spPr>
          <a:xfrm>
            <a:off x="8653810"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1</a:t>
            </a:r>
            <a:endParaRPr lang="en-US" sz="1300" dirty="0"/>
          </a:p>
        </p:txBody>
      </p:sp>
      <p:sp>
        <p:nvSpPr>
          <p:cNvPr id="10" name="slot 1"/>
          <p:cNvSpPr/>
          <p:nvPr/>
        </p:nvSpPr>
        <p:spPr>
          <a:xfrm>
            <a:off x="9134915" y="2011680"/>
            <a:ext cx="272766" cy="3017520"/>
          </a:xfrm>
          <a:prstGeom prst="rect">
            <a:avLst/>
          </a:prstGeom>
          <a:solidFill>
            <a:schemeClr val="accent5"/>
          </a:solidFill>
          <a:ln w="12700">
            <a:solidFill>
              <a:schemeClr val="accent5"/>
            </a:solidFill>
            <a:prstDash val="solid"/>
          </a:ln>
        </p:spPr>
      </p:sp>
      <p:sp>
        <p:nvSpPr>
          <p:cNvPr id="11" name="Text 9"/>
          <p:cNvSpPr txBox="1"/>
          <p:nvPr/>
        </p:nvSpPr>
        <p:spPr>
          <a:xfrm>
            <a:off x="9043475"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2</a:t>
            </a:r>
            <a:endParaRPr lang="en-US" sz="1300" dirty="0"/>
          </a:p>
        </p:txBody>
      </p:sp>
      <p:sp>
        <p:nvSpPr>
          <p:cNvPr id="12" name="slot 2"/>
          <p:cNvSpPr/>
          <p:nvPr/>
        </p:nvSpPr>
        <p:spPr>
          <a:xfrm>
            <a:off x="9524580" y="2011680"/>
            <a:ext cx="272766" cy="3017520"/>
          </a:xfrm>
          <a:prstGeom prst="rect">
            <a:avLst/>
          </a:prstGeom>
          <a:solidFill>
            <a:schemeClr val="accent5"/>
          </a:solidFill>
          <a:ln w="12700">
            <a:solidFill>
              <a:schemeClr val="accent5"/>
            </a:solidFill>
            <a:prstDash val="solid"/>
          </a:ln>
        </p:spPr>
      </p:sp>
      <p:sp>
        <p:nvSpPr>
          <p:cNvPr id="13" name="Text 11"/>
          <p:cNvSpPr txBox="1"/>
          <p:nvPr/>
        </p:nvSpPr>
        <p:spPr>
          <a:xfrm>
            <a:off x="9433140"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3</a:t>
            </a:r>
            <a:endParaRPr lang="en-US" sz="1300" dirty="0"/>
          </a:p>
        </p:txBody>
      </p:sp>
      <p:sp>
        <p:nvSpPr>
          <p:cNvPr id="14" name="slot 3"/>
          <p:cNvSpPr/>
          <p:nvPr/>
        </p:nvSpPr>
        <p:spPr>
          <a:xfrm>
            <a:off x="9914245" y="2011680"/>
            <a:ext cx="272766" cy="3017520"/>
          </a:xfrm>
          <a:prstGeom prst="rect">
            <a:avLst/>
          </a:prstGeom>
          <a:solidFill>
            <a:schemeClr val="accent5"/>
          </a:solidFill>
          <a:ln w="12700">
            <a:solidFill>
              <a:schemeClr val="accent5"/>
            </a:solidFill>
            <a:prstDash val="solid"/>
          </a:ln>
        </p:spPr>
      </p:sp>
      <p:sp>
        <p:nvSpPr>
          <p:cNvPr id="15" name="Text 13"/>
          <p:cNvSpPr txBox="1"/>
          <p:nvPr/>
        </p:nvSpPr>
        <p:spPr>
          <a:xfrm>
            <a:off x="9822805"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4</a:t>
            </a:r>
            <a:endParaRPr lang="en-US" sz="1300" dirty="0"/>
          </a:p>
        </p:txBody>
      </p:sp>
      <p:sp>
        <p:nvSpPr>
          <p:cNvPr id="16" name="slot 4"/>
          <p:cNvSpPr/>
          <p:nvPr/>
        </p:nvSpPr>
        <p:spPr>
          <a:xfrm>
            <a:off x="10303910" y="2011680"/>
            <a:ext cx="272766" cy="3017520"/>
          </a:xfrm>
          <a:prstGeom prst="rect">
            <a:avLst/>
          </a:prstGeom>
          <a:solidFill>
            <a:schemeClr val="accent5"/>
          </a:solidFill>
          <a:ln w="12700">
            <a:solidFill>
              <a:schemeClr val="accent5"/>
            </a:solidFill>
            <a:prstDash val="solid"/>
          </a:ln>
        </p:spPr>
      </p:sp>
      <p:sp>
        <p:nvSpPr>
          <p:cNvPr id="17" name="Text 15"/>
          <p:cNvSpPr txBox="1"/>
          <p:nvPr/>
        </p:nvSpPr>
        <p:spPr>
          <a:xfrm>
            <a:off x="10212470"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5</a:t>
            </a:r>
            <a:endParaRPr lang="en-US" sz="1300" dirty="0"/>
          </a:p>
        </p:txBody>
      </p:sp>
      <p:sp>
        <p:nvSpPr>
          <p:cNvPr id="18" name="slot 5"/>
          <p:cNvSpPr/>
          <p:nvPr/>
        </p:nvSpPr>
        <p:spPr>
          <a:xfrm>
            <a:off x="10693575" y="2011680"/>
            <a:ext cx="272766" cy="3017520"/>
          </a:xfrm>
          <a:prstGeom prst="rect">
            <a:avLst/>
          </a:prstGeom>
          <a:solidFill>
            <a:schemeClr val="accent5"/>
          </a:solidFill>
          <a:ln w="12700">
            <a:solidFill>
              <a:schemeClr val="accent5"/>
            </a:solidFill>
            <a:prstDash val="solid"/>
          </a:ln>
        </p:spPr>
      </p:sp>
      <p:sp>
        <p:nvSpPr>
          <p:cNvPr id="19" name="Text 17"/>
          <p:cNvSpPr txBox="1"/>
          <p:nvPr/>
        </p:nvSpPr>
        <p:spPr>
          <a:xfrm>
            <a:off x="10602135"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6</a:t>
            </a:r>
            <a:endParaRPr lang="en-US" sz="1300" dirty="0"/>
          </a:p>
        </p:txBody>
      </p:sp>
      <p:sp>
        <p:nvSpPr>
          <p:cNvPr id="20" name="slot 6"/>
          <p:cNvSpPr/>
          <p:nvPr/>
        </p:nvSpPr>
        <p:spPr>
          <a:xfrm>
            <a:off x="11083240" y="2011680"/>
            <a:ext cx="272766" cy="3017520"/>
          </a:xfrm>
          <a:prstGeom prst="rect">
            <a:avLst/>
          </a:prstGeom>
          <a:solidFill>
            <a:schemeClr val="accent5"/>
          </a:solidFill>
          <a:ln w="12700">
            <a:solidFill>
              <a:schemeClr val="accent5"/>
            </a:solidFill>
            <a:prstDash val="solid"/>
          </a:ln>
        </p:spPr>
      </p:sp>
      <p:sp>
        <p:nvSpPr>
          <p:cNvPr id="21" name="Text 19"/>
          <p:cNvSpPr txBox="1"/>
          <p:nvPr/>
        </p:nvSpPr>
        <p:spPr>
          <a:xfrm>
            <a:off x="10991800" y="5120640"/>
            <a:ext cx="455646" cy="274320"/>
          </a:xfrm>
          <a:prstGeom prst="rect">
            <a:avLst/>
          </a:prstGeom>
          <a:noFill/>
          <a:ln/>
        </p:spPr>
        <p:txBody>
          <a:bodyPr wrap="square" lIns="0" tIns="0" rIns="0" bIns="0" rtlCol="0" anchor="t"/>
          <a:lstStyle/>
          <a:p>
            <a:pPr algn="ctr" indent="0" marL="0">
              <a:buNone/>
            </a:pPr>
            <a:r>
              <a:rPr lang="en-US" sz="1300" b="1" dirty="0">
                <a:solidFill>
                  <a:schemeClr val="accent1"/>
                </a:solidFill>
              </a:rPr>
              <a:t>7</a:t>
            </a:r>
            <a:endParaRPr lang="en-US" sz="1300" dirty="0"/>
          </a:p>
        </p:txBody>
      </p:sp>
      <p:sp>
        <p:nvSpPr>
          <p:cNvPr id="22" name="Text 20"/>
          <p:cNvSpPr txBox="1"/>
          <p:nvPr/>
        </p:nvSpPr>
        <p:spPr>
          <a:xfrm>
            <a:off x="8275320" y="5440680"/>
            <a:ext cx="3184855" cy="274320"/>
          </a:xfrm>
          <a:prstGeom prst="rect">
            <a:avLst/>
          </a:prstGeom>
          <a:noFill/>
          <a:ln/>
        </p:spPr>
        <p:txBody>
          <a:bodyPr wrap="square" lIns="0" tIns="0" rIns="0" bIns="0" rtlCol="0" anchor="t"/>
          <a:lstStyle/>
          <a:p>
            <a:pPr algn="ctr" indent="0" marL="0">
              <a:buNone/>
            </a:pPr>
            <a:r>
              <a:rPr lang="en-US" sz="1200" i="1" dirty="0">
                <a:solidFill>
                  <a:schemeClr val="accent6"/>
                </a:solidFill>
              </a:rPr>
              <a:t>Score for each tile</a:t>
            </a:r>
            <a:endParaRPr lang="en-US" sz="1200" dirty="0"/>
          </a:p>
        </p:txBody>
      </p:sp>
      <p:sp>
        <p:nvSpPr>
          <p:cNvPr id="23" name="cover 0"/>
          <p:cNvSpPr/>
          <p:nvPr/>
        </p:nvSpPr>
        <p:spPr>
          <a:xfrm>
            <a:off x="54864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1</a:t>
            </a:r>
            <a:endParaRPr lang="en-US" sz="2600" dirty="0"/>
          </a:p>
        </p:txBody>
      </p:sp>
      <p:sp>
        <p:nvSpPr>
          <p:cNvPr id="24" name="cover 1"/>
          <p:cNvSpPr/>
          <p:nvPr/>
        </p:nvSpPr>
        <p:spPr>
          <a:xfrm>
            <a:off x="425196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2</a:t>
            </a:r>
            <a:endParaRPr lang="en-US" sz="2600" dirty="0"/>
          </a:p>
        </p:txBody>
      </p:sp>
      <p:sp>
        <p:nvSpPr>
          <p:cNvPr id="25" name="cover 2"/>
          <p:cNvSpPr/>
          <p:nvPr/>
        </p:nvSpPr>
        <p:spPr>
          <a:xfrm>
            <a:off x="54864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3</a:t>
            </a:r>
            <a:endParaRPr lang="en-US" sz="2600" dirty="0"/>
          </a:p>
        </p:txBody>
      </p:sp>
      <p:sp>
        <p:nvSpPr>
          <p:cNvPr id="26" name="cover 3"/>
          <p:cNvSpPr/>
          <p:nvPr/>
        </p:nvSpPr>
        <p:spPr>
          <a:xfrm>
            <a:off x="425196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4</a:t>
            </a:r>
            <a:endParaRPr lang="en-US" sz="2600" dirty="0"/>
          </a:p>
        </p:txBody>
      </p:sp>
      <p:sp>
        <p:nvSpPr>
          <p:cNvPr id="27" name="cover 4"/>
          <p:cNvSpPr/>
          <p:nvPr/>
        </p:nvSpPr>
        <p:spPr>
          <a:xfrm>
            <a:off x="54864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5</a:t>
            </a:r>
            <a:endParaRPr lang="en-US" sz="2600" dirty="0"/>
          </a:p>
        </p:txBody>
      </p:sp>
      <p:sp>
        <p:nvSpPr>
          <p:cNvPr id="28" name="cover 5"/>
          <p:cNvSpPr/>
          <p:nvPr/>
        </p:nvSpPr>
        <p:spPr>
          <a:xfrm>
            <a:off x="425196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6</a:t>
            </a:r>
            <a:endParaRPr lang="en-US" sz="2600" dirty="0"/>
          </a:p>
        </p:txBody>
      </p:sp>
      <p:sp>
        <p:nvSpPr>
          <p:cNvPr id="29" name="cover 6"/>
          <p:cNvSpPr/>
          <p:nvPr/>
        </p:nvSpPr>
        <p:spPr>
          <a:xfrm>
            <a:off x="548640" y="484632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7</a:t>
            </a:r>
            <a:endParaRPr lang="en-US" sz="2600" dirty="0"/>
          </a:p>
        </p:txBody>
      </p:sp>
      <p:sp>
        <p:nvSpPr>
          <p:cNvPr id="30" name="reveal 0"/>
          <p:cNvSpPr/>
          <p:nvPr/>
        </p:nvSpPr>
        <p:spPr>
          <a:xfrm>
            <a:off x="54864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Biofuel</a:t>
            </a:r>
            <a:endParaRPr lang="en-US" sz="1900" dirty="0"/>
          </a:p>
        </p:txBody>
      </p:sp>
      <p:sp>
        <p:nvSpPr>
          <p:cNvPr id="31" name="score 0"/>
          <p:cNvSpPr/>
          <p:nvPr/>
        </p:nvSpPr>
        <p:spPr>
          <a:xfrm>
            <a:off x="322783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32" name="bar 0"/>
          <p:cNvSpPr/>
          <p:nvPr/>
        </p:nvSpPr>
        <p:spPr>
          <a:xfrm>
            <a:off x="8745250" y="4908499"/>
            <a:ext cx="272766" cy="120701"/>
          </a:xfrm>
          <a:prstGeom prst="rect">
            <a:avLst/>
          </a:prstGeom>
          <a:solidFill>
            <a:schemeClr val="accent1"/>
          </a:solidFill>
          <a:ln w="12700">
            <a:solidFill>
              <a:schemeClr val="accent1"/>
            </a:solidFill>
            <a:prstDash val="solid"/>
          </a:ln>
        </p:spPr>
      </p:sp>
      <p:sp>
        <p:nvSpPr>
          <p:cNvPr id="33" name="reveal 1"/>
          <p:cNvSpPr/>
          <p:nvPr/>
        </p:nvSpPr>
        <p:spPr>
          <a:xfrm>
            <a:off x="425196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Geothermal</a:t>
            </a:r>
            <a:endParaRPr lang="en-US" sz="1900" dirty="0"/>
          </a:p>
        </p:txBody>
      </p:sp>
      <p:sp>
        <p:nvSpPr>
          <p:cNvPr id="34" name="score 1"/>
          <p:cNvSpPr/>
          <p:nvPr/>
        </p:nvSpPr>
        <p:spPr>
          <a:xfrm>
            <a:off x="693115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9</a:t>
            </a:r>
            <a:endParaRPr lang="en-US" sz="2000" dirty="0"/>
          </a:p>
        </p:txBody>
      </p:sp>
      <p:sp>
        <p:nvSpPr>
          <p:cNvPr id="35" name="bar 1"/>
          <p:cNvSpPr/>
          <p:nvPr/>
        </p:nvSpPr>
        <p:spPr>
          <a:xfrm>
            <a:off x="9134915" y="4757623"/>
            <a:ext cx="272766" cy="271577"/>
          </a:xfrm>
          <a:prstGeom prst="rect">
            <a:avLst/>
          </a:prstGeom>
          <a:solidFill>
            <a:schemeClr val="accent1"/>
          </a:solidFill>
          <a:ln w="12700">
            <a:solidFill>
              <a:schemeClr val="accent1"/>
            </a:solidFill>
            <a:prstDash val="solid"/>
          </a:ln>
        </p:spPr>
      </p:sp>
      <p:sp>
        <p:nvSpPr>
          <p:cNvPr id="36" name="reveal 2"/>
          <p:cNvSpPr/>
          <p:nvPr/>
        </p:nvSpPr>
        <p:spPr>
          <a:xfrm>
            <a:off x="54864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Hydro-electric</a:t>
            </a:r>
            <a:endParaRPr lang="en-US" sz="1900" dirty="0"/>
          </a:p>
        </p:txBody>
      </p:sp>
      <p:sp>
        <p:nvSpPr>
          <p:cNvPr id="37" name="score 2"/>
          <p:cNvSpPr/>
          <p:nvPr/>
        </p:nvSpPr>
        <p:spPr>
          <a:xfrm>
            <a:off x="322783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41</a:t>
            </a:r>
            <a:endParaRPr lang="en-US" sz="2000" dirty="0"/>
          </a:p>
        </p:txBody>
      </p:sp>
      <p:sp>
        <p:nvSpPr>
          <p:cNvPr id="38" name="bar 2"/>
          <p:cNvSpPr/>
          <p:nvPr/>
        </p:nvSpPr>
        <p:spPr>
          <a:xfrm>
            <a:off x="9524580" y="3792017"/>
            <a:ext cx="272766" cy="1237183"/>
          </a:xfrm>
          <a:prstGeom prst="rect">
            <a:avLst/>
          </a:prstGeom>
          <a:solidFill>
            <a:schemeClr val="accent1"/>
          </a:solidFill>
          <a:ln w="12700">
            <a:solidFill>
              <a:schemeClr val="accent1"/>
            </a:solidFill>
            <a:prstDash val="solid"/>
          </a:ln>
        </p:spPr>
      </p:sp>
      <p:sp>
        <p:nvSpPr>
          <p:cNvPr id="39" name="reveal 3"/>
          <p:cNvSpPr/>
          <p:nvPr/>
        </p:nvSpPr>
        <p:spPr>
          <a:xfrm>
            <a:off x="425196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Solar</a:t>
            </a:r>
            <a:endParaRPr lang="en-US" sz="1900" dirty="0"/>
          </a:p>
        </p:txBody>
      </p:sp>
      <p:sp>
        <p:nvSpPr>
          <p:cNvPr id="40" name="score 3"/>
          <p:cNvSpPr/>
          <p:nvPr/>
        </p:nvSpPr>
        <p:spPr>
          <a:xfrm>
            <a:off x="693115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76</a:t>
            </a:r>
            <a:endParaRPr lang="en-US" sz="2000" dirty="0"/>
          </a:p>
        </p:txBody>
      </p:sp>
      <p:sp>
        <p:nvSpPr>
          <p:cNvPr id="41" name="bar 3"/>
          <p:cNvSpPr/>
          <p:nvPr/>
        </p:nvSpPr>
        <p:spPr>
          <a:xfrm>
            <a:off x="9914245" y="2735885"/>
            <a:ext cx="272766" cy="2293315"/>
          </a:xfrm>
          <a:prstGeom prst="rect">
            <a:avLst/>
          </a:prstGeom>
          <a:solidFill>
            <a:schemeClr val="accent1"/>
          </a:solidFill>
          <a:ln w="12700">
            <a:solidFill>
              <a:schemeClr val="accent1"/>
            </a:solidFill>
            <a:prstDash val="solid"/>
          </a:ln>
        </p:spPr>
      </p:sp>
      <p:sp>
        <p:nvSpPr>
          <p:cNvPr id="42" name="reveal 4"/>
          <p:cNvSpPr/>
          <p:nvPr/>
        </p:nvSpPr>
        <p:spPr>
          <a:xfrm>
            <a:off x="548640" y="379476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Tidal</a:t>
            </a:r>
            <a:endParaRPr lang="en-US" sz="1900" dirty="0"/>
          </a:p>
        </p:txBody>
      </p:sp>
      <p:sp>
        <p:nvSpPr>
          <p:cNvPr id="43" name="score 4"/>
          <p:cNvSpPr/>
          <p:nvPr/>
        </p:nvSpPr>
        <p:spPr>
          <a:xfrm>
            <a:off x="322783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33</a:t>
            </a:r>
            <a:endParaRPr lang="en-US" sz="2000" dirty="0"/>
          </a:p>
        </p:txBody>
      </p:sp>
      <p:sp>
        <p:nvSpPr>
          <p:cNvPr id="44" name="bar 4"/>
          <p:cNvSpPr/>
          <p:nvPr/>
        </p:nvSpPr>
        <p:spPr>
          <a:xfrm>
            <a:off x="10303910" y="4033418"/>
            <a:ext cx="272766" cy="995782"/>
          </a:xfrm>
          <a:prstGeom prst="rect">
            <a:avLst/>
          </a:prstGeom>
          <a:solidFill>
            <a:schemeClr val="accent1"/>
          </a:solidFill>
          <a:ln w="12700">
            <a:solidFill>
              <a:schemeClr val="accent1"/>
            </a:solidFill>
            <a:prstDash val="solid"/>
          </a:ln>
        </p:spPr>
      </p:sp>
      <p:sp>
        <p:nvSpPr>
          <p:cNvPr id="45" name="reveal 5"/>
          <p:cNvSpPr/>
          <p:nvPr/>
        </p:nvSpPr>
        <p:spPr>
          <a:xfrm>
            <a:off x="4251960" y="379476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Wave</a:t>
            </a:r>
            <a:endParaRPr lang="en-US" sz="1900" dirty="0"/>
          </a:p>
        </p:txBody>
      </p:sp>
      <p:sp>
        <p:nvSpPr>
          <p:cNvPr id="46" name="score 5"/>
          <p:cNvSpPr/>
          <p:nvPr/>
        </p:nvSpPr>
        <p:spPr>
          <a:xfrm>
            <a:off x="693115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18</a:t>
            </a:r>
            <a:endParaRPr lang="en-US" sz="2000" dirty="0"/>
          </a:p>
        </p:txBody>
      </p:sp>
      <p:sp>
        <p:nvSpPr>
          <p:cNvPr id="47" name="bar 5"/>
          <p:cNvSpPr/>
          <p:nvPr/>
        </p:nvSpPr>
        <p:spPr>
          <a:xfrm>
            <a:off x="10693575" y="4486046"/>
            <a:ext cx="272766" cy="543154"/>
          </a:xfrm>
          <a:prstGeom prst="rect">
            <a:avLst/>
          </a:prstGeom>
          <a:solidFill>
            <a:schemeClr val="accent1"/>
          </a:solidFill>
          <a:ln w="12700">
            <a:solidFill>
              <a:schemeClr val="accent1"/>
            </a:solidFill>
            <a:prstDash val="solid"/>
          </a:ln>
        </p:spPr>
      </p:sp>
      <p:sp>
        <p:nvSpPr>
          <p:cNvPr id="48" name="reveal 6"/>
          <p:cNvSpPr/>
          <p:nvPr/>
        </p:nvSpPr>
        <p:spPr>
          <a:xfrm>
            <a:off x="548640" y="484632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Wind</a:t>
            </a:r>
            <a:endParaRPr lang="en-US" sz="1900" dirty="0"/>
          </a:p>
        </p:txBody>
      </p:sp>
      <p:sp>
        <p:nvSpPr>
          <p:cNvPr id="49" name="score 6"/>
          <p:cNvSpPr/>
          <p:nvPr/>
        </p:nvSpPr>
        <p:spPr>
          <a:xfrm>
            <a:off x="3227832" y="493776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85</a:t>
            </a:r>
            <a:endParaRPr lang="en-US" sz="2000" dirty="0"/>
          </a:p>
        </p:txBody>
      </p:sp>
      <p:sp>
        <p:nvSpPr>
          <p:cNvPr id="50" name="bar 6"/>
          <p:cNvSpPr/>
          <p:nvPr/>
        </p:nvSpPr>
        <p:spPr>
          <a:xfrm>
            <a:off x="11083240" y="2464308"/>
            <a:ext cx="272766" cy="2564892"/>
          </a:xfrm>
          <a:prstGeom prst="rect">
            <a:avLst/>
          </a:prstGeom>
          <a:solidFill>
            <a:schemeClr val="accent1"/>
          </a:solidFill>
          <a:ln w="12700">
            <a:solidFill>
              <a:schemeClr val="accent1"/>
            </a:solidFill>
            <a:prstDash val="solid"/>
          </a:ln>
        </p:spPr>
      </p:sp>
      <p:sp>
        <p:nvSpPr>
          <p:cNvPr id="51" name="wrong label"/>
          <p:cNvSpPr/>
          <p:nvPr/>
        </p:nvSpPr>
        <p:spPr>
          <a:xfrm>
            <a:off x="548640" y="5989320"/>
            <a:ext cx="3108960" cy="548640"/>
          </a:xfrm>
          <a:prstGeom prst="roundRect">
            <a:avLst>
              <a:gd name="adj" fmla="val 41667"/>
            </a:avLst>
          </a:prstGeom>
          <a:solidFill>
            <a:schemeClr val="tx1"/>
          </a:solidFill>
          <a:ln w="25400">
            <a:solidFill>
              <a:schemeClr val="accent2"/>
            </a:solidFill>
          </a:ln>
        </p:spPr>
        <p:txBody>
          <a:bodyPr wrap="square" lIns="0" tIns="0" rIns="0" bIns="0" rtlCol="0" anchor="ctr"/>
          <a:lstStyle/>
          <a:p>
            <a:pPr algn="ctr" indent="0" marL="0">
              <a:buNone/>
            </a:pPr>
            <a:r>
              <a:rPr lang="en-US" sz="1600" b="1" dirty="0">
                <a:solidFill>
                  <a:schemeClr val="accent2"/>
                </a:solidFill>
              </a:rPr>
              <a:t>Not on the board? 100 points</a:t>
            </a:r>
            <a:endParaRPr lang="en-US" sz="1600" dirty="0"/>
          </a:p>
        </p:txBody>
      </p:sp>
      <p:sp>
        <p:nvSpPr>
          <p:cNvPr id="52" name="allbtn"/>
          <p:cNvSpPr/>
          <p:nvPr/>
        </p:nvSpPr>
        <p:spPr>
          <a:xfrm>
            <a:off x="3886200" y="5989320"/>
            <a:ext cx="2377440" cy="548640"/>
          </a:xfrm>
          <a:prstGeom prst="roundRect">
            <a:avLst>
              <a:gd name="adj" fmla="val 41667"/>
            </a:avLst>
          </a:prstGeom>
          <a:solidFill>
            <a:schemeClr val="accent4"/>
          </a:solidFill>
          <a:ln w="19050">
            <a:solidFill>
              <a:schemeClr val="accent1"/>
            </a:solidFill>
          </a:ln>
        </p:spPr>
        <p:txBody>
          <a:bodyPr wrap="square" lIns="0" tIns="0" rIns="0" bIns="0" rtlCol="0" anchor="ctr"/>
          <a:lstStyle/>
          <a:p>
            <a:pPr algn="ctr" indent="0" marL="0">
              <a:buNone/>
            </a:pPr>
            <a:r>
              <a:rPr lang="en-US" sz="1600" b="1" dirty="0">
                <a:solidFill>
                  <a:schemeClr val="bg1"/>
                </a:solidFill>
              </a:rPr>
              <a:t>Show all answers</a:t>
            </a:r>
            <a:endParaRPr lang="en-US" sz="1600" dirty="0"/>
          </a:p>
        </p:txBody>
      </p:sp>
      <p:sp>
        <p:nvSpPr>
          <p:cNvPr id="53" name="nextbtn">
            <a:hlinkClick r:id="rId1" tooltip="Next" action="ppaction://hlinksldjump"/>
          </p:cNvPr>
          <p:cNvSpPr/>
          <p:nvPr/>
        </p:nvSpPr>
        <p:spPr>
          <a:xfrm>
            <a:off x="9539935" y="5989320"/>
            <a:ext cx="2103120" cy="548640"/>
          </a:xfrm>
          <a:prstGeom prst="roundRect">
            <a:avLst>
              <a:gd name="adj" fmla="val 41667"/>
            </a:avLst>
          </a:prstGeom>
          <a:solidFill>
            <a:schemeClr val="accent1"/>
          </a:solidFill>
          <a:ln>
            <a:solidFill>
              <a:schemeClr val="accent1"/>
            </a:solidFill>
          </a:ln>
        </p:spPr>
        <p:txBody>
          <a:bodyPr wrap="square" lIns="0" tIns="0" rIns="0" bIns="0" rtlCol="0" anchor="ctr"/>
          <a:lstStyle/>
          <a:p>
            <a:pPr algn="ctr" indent="0" marL="0">
              <a:buNone/>
            </a:pPr>
            <a:r>
              <a:rPr lang="en-US" sz="1600" b="1" dirty="0">
                <a:solidFill>
                  <a:schemeClr val="tx1"/>
                </a:solidFill>
                <a:hlinkClick r:id="rId1" action="ppaction://hlinksldjump" tooltip="Next">
                  <a:extLst>
                    <a:ext uri="{A12FA001-AC4F-418D-AE19-62706E023703}">
                      <ahyp:hlinkClr xmlns:ahyp="http://schemas.microsoft.com/office/drawing/2018/hyperlinkcolor" val="tx"/>
                    </a:ext>
                  </a:extLst>
                </a:hlinkClick>
              </a:rPr>
              <a:t>Next round</a:t>
            </a:r>
            <a:endParaRPr lang="en-US" sz="16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3"/>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11" restart="whenNotActive" fill="hold" evtFilter="cancelBubble" nodeType="interactiveSeq">
                <p:stCondLst>
                  <p:cond evt="onClick" delay="0">
                    <p:tgtEl>
                      <p:spTgt spid="24"/>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3"/>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20" restart="whenNotActive" fill="hold" evtFilter="cancelBubble" nodeType="interactiveSeq">
                <p:stCondLst>
                  <p:cond evt="onClick" delay="0">
                    <p:tgtEl>
                      <p:spTgt spid="25"/>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29" restart="whenNotActive" fill="hold" evtFilter="cancelBubble" nodeType="interactiveSeq">
                <p:stCondLst>
                  <p:cond evt="onClick" delay="0">
                    <p:tgtEl>
                      <p:spTgt spid="26"/>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9"/>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40"/>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38" restart="whenNotActive" fill="hold" evtFilter="cancelBubble" nodeType="interactiveSeq">
                <p:stCondLst>
                  <p:cond evt="onClick" delay="0">
                    <p:tgtEl>
                      <p:spTgt spid="27"/>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47" restart="whenNotActive" fill="hold" evtFilter="cancelBubble" nodeType="interactiveSeq">
                <p:stCondLst>
                  <p:cond evt="onClick" delay="0">
                    <p:tgtEl>
                      <p:spTgt spid="28"/>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5"/>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6"/>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47"/>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56" restart="whenNotActive" fill="hold" evtFilter="cancelBubble" nodeType="interactiveSeq">
                <p:stCondLst>
                  <p:cond evt="onClick" delay="0">
                    <p:tgtEl>
                      <p:spTgt spid="29"/>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4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0"/>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65" restart="whenNotActive" fill="hold" evtFilter="cancelBubble" nodeType="interactiveSeq">
                <p:stCondLst>
                  <p:cond evt="onClick" delay="0">
                    <p:tgtEl>
                      <p:spTgt spid="52"/>
                    </p:tgtEl>
                  </p:cond>
                </p:stCondLst>
                <p:endSync evt="end" delay="0">
                  <p:rtn val="all"/>
                </p:endSync>
                <p:childTnLst>
                  <p:par>
                    <p:cTn id="66" fill="hold">
                      <p:stCondLst>
                        <p:cond delay="0"/>
                      </p:stCondLst>
                      <p:childTnLst>
                        <p:par>
                          <p:cTn id="67" fill="hold">
                            <p:stCondLst>
                              <p:cond delay="0"/>
                            </p:stCondLst>
                            <p:childTnLst>
                              <p:par>
                                <p:cTn id="68" presetID="1" presetClass="entr" presetSubtype="0" fill="hold" grpId="1" nodeType="clickEffect">
                                  <p:stCondLst>
                                    <p:cond delay="0"/>
                                  </p:stCondLst>
                                  <p:childTnLst>
                                    <p:set>
                                      <p:cBhvr>
                                        <p:cTn id="69" dur="1" fill="hold">
                                          <p:stCondLst>
                                            <p:cond delay="0"/>
                                          </p:stCondLst>
                                        </p:cTn>
                                        <p:tgtEl>
                                          <p:spTgt spid="30"/>
                                        </p:tgtEl>
                                        <p:attrNameLst>
                                          <p:attrName>style.visibility</p:attrName>
                                        </p:attrNameLst>
                                      </p:cBhvr>
                                      <p:to>
                                        <p:strVal val="visible"/>
                                      </p:to>
                                    </p:set>
                                  </p:childTnLst>
                                </p:cTn>
                              </p:par>
                              <p:par>
                                <p:cTn id="70" presetID="1" presetClass="entr" presetSubtype="0" fill="hold" grpId="1" nodeType="withEffect">
                                  <p:stCondLst>
                                    <p:cond delay="0"/>
                                  </p:stCondLst>
                                  <p:childTnLst>
                                    <p:set>
                                      <p:cBhvr>
                                        <p:cTn id="71" dur="1" fill="hold">
                                          <p:stCondLst>
                                            <p:cond delay="0"/>
                                          </p:stCondLst>
                                        </p:cTn>
                                        <p:tgtEl>
                                          <p:spTgt spid="31"/>
                                        </p:tgtEl>
                                        <p:attrNameLst>
                                          <p:attrName>style.visibility</p:attrName>
                                        </p:attrNameLst>
                                      </p:cBhvr>
                                      <p:to>
                                        <p:strVal val="visible"/>
                                      </p:to>
                                    </p:set>
                                  </p:childTnLst>
                                </p:cTn>
                              </p:par>
                              <p:par>
                                <p:cTn id="72" presetID="1" presetClass="entr" presetSubtype="0" fill="hold" grpId="1" nodeType="withEffect">
                                  <p:stCondLst>
                                    <p:cond delay="0"/>
                                  </p:stCondLst>
                                  <p:childTnLst>
                                    <p:set>
                                      <p:cBhvr>
                                        <p:cTn id="73" dur="1" fill="hold">
                                          <p:stCondLst>
                                            <p:cond delay="0"/>
                                          </p:stCondLst>
                                        </p:cTn>
                                        <p:tgtEl>
                                          <p:spTgt spid="32"/>
                                        </p:tgtEl>
                                        <p:attrNameLst>
                                          <p:attrName>style.visibility</p:attrName>
                                        </p:attrNameLst>
                                      </p:cBhvr>
                                      <p:to>
                                        <p:strVal val="visible"/>
                                      </p:to>
                                    </p:set>
                                  </p:childTnLst>
                                </p:cTn>
                              </p:par>
                              <p:par>
                                <p:cTn id="74" presetID="1" presetClass="entr" presetSubtype="0" fill="hold" grpId="1" nodeType="withEffect">
                                  <p:stCondLst>
                                    <p:cond delay="0"/>
                                  </p:stCondLst>
                                  <p:childTnLst>
                                    <p:set>
                                      <p:cBhvr>
                                        <p:cTn id="75" dur="1" fill="hold">
                                          <p:stCondLst>
                                            <p:cond delay="0"/>
                                          </p:stCondLst>
                                        </p:cTn>
                                        <p:tgtEl>
                                          <p:spTgt spid="33"/>
                                        </p:tgtEl>
                                        <p:attrNameLst>
                                          <p:attrName>style.visibility</p:attrName>
                                        </p:attrNameLst>
                                      </p:cBhvr>
                                      <p:to>
                                        <p:strVal val="visible"/>
                                      </p:to>
                                    </p:set>
                                  </p:childTnLst>
                                </p:cTn>
                              </p:par>
                              <p:par>
                                <p:cTn id="76" presetID="1" presetClass="entr" presetSubtype="0" fill="hold" grpId="1" nodeType="withEffect">
                                  <p:stCondLst>
                                    <p:cond delay="0"/>
                                  </p:stCondLst>
                                  <p:childTnLst>
                                    <p:set>
                                      <p:cBhvr>
                                        <p:cTn id="77" dur="1" fill="hold">
                                          <p:stCondLst>
                                            <p:cond delay="0"/>
                                          </p:stCondLst>
                                        </p:cTn>
                                        <p:tgtEl>
                                          <p:spTgt spid="34"/>
                                        </p:tgtEl>
                                        <p:attrNameLst>
                                          <p:attrName>style.visibility</p:attrName>
                                        </p:attrNameLst>
                                      </p:cBhvr>
                                      <p:to>
                                        <p:strVal val="visible"/>
                                      </p:to>
                                    </p:set>
                                  </p:childTnLst>
                                </p:cTn>
                              </p:par>
                              <p:par>
                                <p:cTn id="78" presetID="1" presetClass="entr" presetSubtype="0" fill="hold" grpId="1" nodeType="withEffect">
                                  <p:stCondLst>
                                    <p:cond delay="0"/>
                                  </p:stCondLst>
                                  <p:childTnLst>
                                    <p:set>
                                      <p:cBhvr>
                                        <p:cTn id="79" dur="1" fill="hold">
                                          <p:stCondLst>
                                            <p:cond delay="0"/>
                                          </p:stCondLst>
                                        </p:cTn>
                                        <p:tgtEl>
                                          <p:spTgt spid="35"/>
                                        </p:tgtEl>
                                        <p:attrNameLst>
                                          <p:attrName>style.visibility</p:attrName>
                                        </p:attrNameLst>
                                      </p:cBhvr>
                                      <p:to>
                                        <p:strVal val="visible"/>
                                      </p:to>
                                    </p:set>
                                  </p:childTnLst>
                                </p:cTn>
                              </p:par>
                              <p:par>
                                <p:cTn id="80" presetID="1" presetClass="entr" presetSubtype="0" fill="hold" grpId="1" nodeType="withEffect">
                                  <p:stCondLst>
                                    <p:cond delay="0"/>
                                  </p:stCondLst>
                                  <p:childTnLst>
                                    <p:set>
                                      <p:cBhvr>
                                        <p:cTn id="81" dur="1" fill="hold">
                                          <p:stCondLst>
                                            <p:cond delay="0"/>
                                          </p:stCondLst>
                                        </p:cTn>
                                        <p:tgtEl>
                                          <p:spTgt spid="36"/>
                                        </p:tgtEl>
                                        <p:attrNameLst>
                                          <p:attrName>style.visibility</p:attrName>
                                        </p:attrNameLst>
                                      </p:cBhvr>
                                      <p:to>
                                        <p:strVal val="visible"/>
                                      </p:to>
                                    </p:set>
                                  </p:childTnLst>
                                </p:cTn>
                              </p:par>
                              <p:par>
                                <p:cTn id="82" presetID="1" presetClass="entr" presetSubtype="0" fill="hold" grpId="1" nodeType="withEffect">
                                  <p:stCondLst>
                                    <p:cond delay="0"/>
                                  </p:stCondLst>
                                  <p:childTnLst>
                                    <p:set>
                                      <p:cBhvr>
                                        <p:cTn id="83" dur="1" fill="hold">
                                          <p:stCondLst>
                                            <p:cond delay="0"/>
                                          </p:stCondLst>
                                        </p:cTn>
                                        <p:tgtEl>
                                          <p:spTgt spid="37"/>
                                        </p:tgtEl>
                                        <p:attrNameLst>
                                          <p:attrName>style.visibility</p:attrName>
                                        </p:attrNameLst>
                                      </p:cBhvr>
                                      <p:to>
                                        <p:strVal val="visible"/>
                                      </p:to>
                                    </p:set>
                                  </p:childTnLst>
                                </p:cTn>
                              </p:par>
                              <p:par>
                                <p:cTn id="84" presetID="1" presetClass="entr" presetSubtype="0" fill="hold" grpId="1" nodeType="withEffect">
                                  <p:stCondLst>
                                    <p:cond delay="0"/>
                                  </p:stCondLst>
                                  <p:childTnLst>
                                    <p:set>
                                      <p:cBhvr>
                                        <p:cTn id="85" dur="1" fill="hold">
                                          <p:stCondLst>
                                            <p:cond delay="0"/>
                                          </p:stCondLst>
                                        </p:cTn>
                                        <p:tgtEl>
                                          <p:spTgt spid="38"/>
                                        </p:tgtEl>
                                        <p:attrNameLst>
                                          <p:attrName>style.visibility</p:attrName>
                                        </p:attrNameLst>
                                      </p:cBhvr>
                                      <p:to>
                                        <p:strVal val="visible"/>
                                      </p:to>
                                    </p:set>
                                  </p:childTnLst>
                                </p:cTn>
                              </p:par>
                              <p:par>
                                <p:cTn id="86" presetID="1" presetClass="entr" presetSubtype="0" fill="hold" grpId="1" nodeType="withEffect">
                                  <p:stCondLst>
                                    <p:cond delay="0"/>
                                  </p:stCondLst>
                                  <p:childTnLst>
                                    <p:set>
                                      <p:cBhvr>
                                        <p:cTn id="87" dur="1" fill="hold">
                                          <p:stCondLst>
                                            <p:cond delay="0"/>
                                          </p:stCondLst>
                                        </p:cTn>
                                        <p:tgtEl>
                                          <p:spTgt spid="39"/>
                                        </p:tgtEl>
                                        <p:attrNameLst>
                                          <p:attrName>style.visibility</p:attrName>
                                        </p:attrNameLst>
                                      </p:cBhvr>
                                      <p:to>
                                        <p:strVal val="visible"/>
                                      </p:to>
                                    </p:set>
                                  </p:childTnLst>
                                </p:cTn>
                              </p:par>
                              <p:par>
                                <p:cTn id="88" presetID="1" presetClass="entr" presetSubtype="0" fill="hold" grpId="1" nodeType="withEffect">
                                  <p:stCondLst>
                                    <p:cond delay="0"/>
                                  </p:stCondLst>
                                  <p:childTnLst>
                                    <p:set>
                                      <p:cBhvr>
                                        <p:cTn id="89" dur="1" fill="hold">
                                          <p:stCondLst>
                                            <p:cond delay="0"/>
                                          </p:stCondLst>
                                        </p:cTn>
                                        <p:tgtEl>
                                          <p:spTgt spid="40"/>
                                        </p:tgtEl>
                                        <p:attrNameLst>
                                          <p:attrName>style.visibility</p:attrName>
                                        </p:attrNameLst>
                                      </p:cBhvr>
                                      <p:to>
                                        <p:strVal val="visible"/>
                                      </p:to>
                                    </p:set>
                                  </p:childTnLst>
                                </p:cTn>
                              </p:par>
                              <p:par>
                                <p:cTn id="90" presetID="1" presetClass="entr" presetSubtype="0" fill="hold" grpId="1" nodeType="withEffect">
                                  <p:stCondLst>
                                    <p:cond delay="0"/>
                                  </p:stCondLst>
                                  <p:childTnLst>
                                    <p:set>
                                      <p:cBhvr>
                                        <p:cTn id="91" dur="1" fill="hold">
                                          <p:stCondLst>
                                            <p:cond delay="0"/>
                                          </p:stCondLst>
                                        </p:cTn>
                                        <p:tgtEl>
                                          <p:spTgt spid="41"/>
                                        </p:tgtEl>
                                        <p:attrNameLst>
                                          <p:attrName>style.visibility</p:attrName>
                                        </p:attrNameLst>
                                      </p:cBhvr>
                                      <p:to>
                                        <p:strVal val="visible"/>
                                      </p:to>
                                    </p:set>
                                  </p:childTnLst>
                                </p:cTn>
                              </p:par>
                              <p:par>
                                <p:cTn id="92" presetID="1" presetClass="entr" presetSubtype="0" fill="hold" grpId="1" nodeType="withEffect">
                                  <p:stCondLst>
                                    <p:cond delay="0"/>
                                  </p:stCondLst>
                                  <p:childTnLst>
                                    <p:set>
                                      <p:cBhvr>
                                        <p:cTn id="93" dur="1" fill="hold">
                                          <p:stCondLst>
                                            <p:cond delay="0"/>
                                          </p:stCondLst>
                                        </p:cTn>
                                        <p:tgtEl>
                                          <p:spTgt spid="42"/>
                                        </p:tgtEl>
                                        <p:attrNameLst>
                                          <p:attrName>style.visibility</p:attrName>
                                        </p:attrNameLst>
                                      </p:cBhvr>
                                      <p:to>
                                        <p:strVal val="visible"/>
                                      </p:to>
                                    </p:set>
                                  </p:childTnLst>
                                </p:cTn>
                              </p:par>
                              <p:par>
                                <p:cTn id="94" presetID="1" presetClass="entr" presetSubtype="0" fill="hold" grpId="1" nodeType="withEffect">
                                  <p:stCondLst>
                                    <p:cond delay="0"/>
                                  </p:stCondLst>
                                  <p:childTnLst>
                                    <p:set>
                                      <p:cBhvr>
                                        <p:cTn id="95" dur="1" fill="hold">
                                          <p:stCondLst>
                                            <p:cond delay="0"/>
                                          </p:stCondLst>
                                        </p:cTn>
                                        <p:tgtEl>
                                          <p:spTgt spid="43"/>
                                        </p:tgtEl>
                                        <p:attrNameLst>
                                          <p:attrName>style.visibility</p:attrName>
                                        </p:attrNameLst>
                                      </p:cBhvr>
                                      <p:to>
                                        <p:strVal val="visible"/>
                                      </p:to>
                                    </p:set>
                                  </p:childTnLst>
                                </p:cTn>
                              </p:par>
                              <p:par>
                                <p:cTn id="96" presetID="1" presetClass="entr" presetSubtype="0" fill="hold" grpId="1" nodeType="withEffect">
                                  <p:stCondLst>
                                    <p:cond delay="0"/>
                                  </p:stCondLst>
                                  <p:childTnLst>
                                    <p:set>
                                      <p:cBhvr>
                                        <p:cTn id="97" dur="1" fill="hold">
                                          <p:stCondLst>
                                            <p:cond delay="0"/>
                                          </p:stCondLst>
                                        </p:cTn>
                                        <p:tgtEl>
                                          <p:spTgt spid="44"/>
                                        </p:tgtEl>
                                        <p:attrNameLst>
                                          <p:attrName>style.visibility</p:attrName>
                                        </p:attrNameLst>
                                      </p:cBhvr>
                                      <p:to>
                                        <p:strVal val="visible"/>
                                      </p:to>
                                    </p:set>
                                  </p:childTnLst>
                                </p:cTn>
                              </p:par>
                              <p:par>
                                <p:cTn id="98" presetID="1" presetClass="entr" presetSubtype="0" fill="hold" grpId="1" nodeType="withEffect">
                                  <p:stCondLst>
                                    <p:cond delay="0"/>
                                  </p:stCondLst>
                                  <p:childTnLst>
                                    <p:set>
                                      <p:cBhvr>
                                        <p:cTn id="99" dur="1" fill="hold">
                                          <p:stCondLst>
                                            <p:cond delay="0"/>
                                          </p:stCondLst>
                                        </p:cTn>
                                        <p:tgtEl>
                                          <p:spTgt spid="45"/>
                                        </p:tgtEl>
                                        <p:attrNameLst>
                                          <p:attrName>style.visibility</p:attrName>
                                        </p:attrNameLst>
                                      </p:cBhvr>
                                      <p:to>
                                        <p:strVal val="visible"/>
                                      </p:to>
                                    </p:set>
                                  </p:childTnLst>
                                </p:cTn>
                              </p:par>
                              <p:par>
                                <p:cTn id="100" presetID="1" presetClass="entr" presetSubtype="0" fill="hold" grpId="1" nodeType="withEffect">
                                  <p:stCondLst>
                                    <p:cond delay="0"/>
                                  </p:stCondLst>
                                  <p:childTnLst>
                                    <p:set>
                                      <p:cBhvr>
                                        <p:cTn id="101" dur="1" fill="hold">
                                          <p:stCondLst>
                                            <p:cond delay="0"/>
                                          </p:stCondLst>
                                        </p:cTn>
                                        <p:tgtEl>
                                          <p:spTgt spid="46"/>
                                        </p:tgtEl>
                                        <p:attrNameLst>
                                          <p:attrName>style.visibility</p:attrName>
                                        </p:attrNameLst>
                                      </p:cBhvr>
                                      <p:to>
                                        <p:strVal val="visible"/>
                                      </p:to>
                                    </p:set>
                                  </p:childTnLst>
                                </p:cTn>
                              </p:par>
                              <p:par>
                                <p:cTn id="102" presetID="1" presetClass="entr" presetSubtype="0" fill="hold" grpId="1" nodeType="withEffect">
                                  <p:stCondLst>
                                    <p:cond delay="0"/>
                                  </p:stCondLst>
                                  <p:childTnLst>
                                    <p:set>
                                      <p:cBhvr>
                                        <p:cTn id="103" dur="1" fill="hold">
                                          <p:stCondLst>
                                            <p:cond delay="0"/>
                                          </p:stCondLst>
                                        </p:cTn>
                                        <p:tgtEl>
                                          <p:spTgt spid="47"/>
                                        </p:tgtEl>
                                        <p:attrNameLst>
                                          <p:attrName>style.visibility</p:attrName>
                                        </p:attrNameLst>
                                      </p:cBhvr>
                                      <p:to>
                                        <p:strVal val="visible"/>
                                      </p:to>
                                    </p:set>
                                  </p:childTnLst>
                                </p:cTn>
                              </p:par>
                              <p:par>
                                <p:cTn id="104" presetID="1" presetClass="entr" presetSubtype="0" fill="hold" grpId="1" nodeType="withEffect">
                                  <p:stCondLst>
                                    <p:cond delay="0"/>
                                  </p:stCondLst>
                                  <p:childTnLst>
                                    <p:set>
                                      <p:cBhvr>
                                        <p:cTn id="105" dur="1" fill="hold">
                                          <p:stCondLst>
                                            <p:cond delay="0"/>
                                          </p:stCondLst>
                                        </p:cTn>
                                        <p:tgtEl>
                                          <p:spTgt spid="48"/>
                                        </p:tgtEl>
                                        <p:attrNameLst>
                                          <p:attrName>style.visibility</p:attrName>
                                        </p:attrNameLst>
                                      </p:cBhvr>
                                      <p:to>
                                        <p:strVal val="visible"/>
                                      </p:to>
                                    </p:set>
                                  </p:childTnLst>
                                </p:cTn>
                              </p:par>
                              <p:par>
                                <p:cTn id="106" presetID="1" presetClass="entr" presetSubtype="0" fill="hold" grpId="1" nodeType="withEffect">
                                  <p:stCondLst>
                                    <p:cond delay="0"/>
                                  </p:stCondLst>
                                  <p:childTnLst>
                                    <p:set>
                                      <p:cBhvr>
                                        <p:cTn id="107" dur="1" fill="hold">
                                          <p:stCondLst>
                                            <p:cond delay="0"/>
                                          </p:stCondLst>
                                        </p:cTn>
                                        <p:tgtEl>
                                          <p:spTgt spid="49"/>
                                        </p:tgtEl>
                                        <p:attrNameLst>
                                          <p:attrName>style.visibility</p:attrName>
                                        </p:attrNameLst>
                                      </p:cBhvr>
                                      <p:to>
                                        <p:strVal val="visible"/>
                                      </p:to>
                                    </p:set>
                                  </p:childTnLst>
                                </p:cTn>
                              </p:par>
                              <p:par>
                                <p:cTn id="108" presetID="1" presetClass="entr" presetSubtype="0" fill="hold" grpId="1" nodeType="withEffect">
                                  <p:stCondLst>
                                    <p:cond delay="0"/>
                                  </p:stCondLst>
                                  <p:childTnLst>
                                    <p:set>
                                      <p:cBhvr>
                                        <p:cTn id="109" dur="1" fill="hold">
                                          <p:stCondLst>
                                            <p:cond delay="0"/>
                                          </p:stCondLst>
                                        </p:cTn>
                                        <p:tgtEl>
                                          <p:spTgt spid="50"/>
                                        </p:tgtEl>
                                        <p:attrNameLst>
                                          <p:attrName>style.visibility</p:attrName>
                                        </p:attrNameLst>
                                      </p:cBhvr>
                                      <p:to>
                                        <p:strVal val="visible"/>
                                      </p:to>
                                    </p:set>
                                  </p:childTnLst>
                                </p:cTn>
                              </p:par>
                            </p:childTnLst>
                          </p:cTn>
                        </p:par>
                      </p:childTnLst>
                    </p:cTn>
                  </p:par>
                </p:childTnLst>
              </p:cTn>
              <p:nextCondLst>
                <p:cond evt="onClick" delay="0">
                  <p:tgtEl>
                    <p:spTgt spid="52"/>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30" grpId="1" animBg="1"/>
      <p:bldP spid="31" grpId="1" animBg="1"/>
      <p:bldP spid="32" grpId="1" animBg="1"/>
      <p:bldP spid="33" grpId="1" animBg="1"/>
      <p:bldP spid="34" grpId="1" animBg="1"/>
      <p:bldP spid="35" grpId="1" animBg="1"/>
      <p:bldP spid="36" grpId="1" animBg="1"/>
      <p:bldP spid="37" grpId="1" animBg="1"/>
      <p:bldP spid="38" grpId="1" animBg="1"/>
      <p:bldP spid="39" grpId="1" animBg="1"/>
      <p:bldP spid="40" grpId="1" animBg="1"/>
      <p:bldP spid="41" grpId="1" animBg="1"/>
      <p:bldP spid="42" grpId="1" animBg="1"/>
      <p:bldP spid="43" grpId="1" animBg="1"/>
      <p:bldP spid="44" grpId="1" animBg="1"/>
      <p:bldP spid="45" grpId="1" animBg="1"/>
      <p:bldP spid="46" grpId="1" animBg="1"/>
      <p:bldP spid="47" grpId="1" animBg="1"/>
      <p:bldP spid="48" grpId="1" animBg="1"/>
      <p:bldP spid="49" grpId="1" animBg="1"/>
      <p:bldP spid="50"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320040"/>
            <a:ext cx="4572000" cy="320040"/>
          </a:xfrm>
          <a:prstGeom prst="rect">
            <a:avLst/>
          </a:prstGeom>
          <a:noFill/>
          <a:ln/>
        </p:spPr>
        <p:txBody>
          <a:bodyPr wrap="square" lIns="0" tIns="0" rIns="0" bIns="0" rtlCol="0" anchor="t"/>
          <a:lstStyle/>
          <a:p>
            <a:pPr indent="0" marL="0">
              <a:buNone/>
            </a:pPr>
            <a:r>
              <a:rPr lang="en-US" sz="1400" b="1" spc="300" kern="0" dirty="0">
                <a:solidFill>
                  <a:schemeClr val="accent1"/>
                </a:solidFill>
              </a:rPr>
              <a:t>ROUND 2 OF 6</a:t>
            </a:r>
            <a:endParaRPr lang="en-US" sz="140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3200" b="1" dirty="0">
                <a:solidFill>
                  <a:schemeClr val="bg1"/>
                </a:solidFill>
              </a:rPr>
              <a:t>Name a non-renewable energy resource</a:t>
            </a:r>
            <a:endParaRPr lang="en-US" sz="3200" dirty="0"/>
          </a:p>
        </p:txBody>
      </p:sp>
      <p:sp>
        <p:nvSpPr>
          <p:cNvPr id="4" name="chart panel"/>
          <p:cNvSpPr/>
          <p:nvPr/>
        </p:nvSpPr>
        <p:spPr>
          <a:xfrm>
            <a:off x="8092440" y="1691640"/>
            <a:ext cx="3550615" cy="4069080"/>
          </a:xfrm>
          <a:prstGeom prst="roundRect">
            <a:avLst>
              <a:gd name="adj" fmla="val 3090"/>
            </a:avLst>
          </a:prstGeom>
          <a:solidFill>
            <a:schemeClr val="accent4"/>
          </a:solidFill>
          <a:ln w="19050">
            <a:solidFill>
              <a:schemeClr val="accent5"/>
            </a:solidFill>
            <a:prstDash val="solid"/>
          </a:ln>
        </p:spPr>
      </p:sp>
      <p:sp>
        <p:nvSpPr>
          <p:cNvPr id="5" name="Text 3"/>
          <p:cNvSpPr txBox="1"/>
          <p:nvPr/>
        </p:nvSpPr>
        <p:spPr>
          <a:xfrm>
            <a:off x="8183880" y="187452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100</a:t>
            </a:r>
            <a:endParaRPr lang="en-US" sz="1200" dirty="0"/>
          </a:p>
        </p:txBody>
      </p:sp>
      <p:sp>
        <p:nvSpPr>
          <p:cNvPr id="6" name="Text 4"/>
          <p:cNvSpPr txBox="1"/>
          <p:nvPr/>
        </p:nvSpPr>
        <p:spPr>
          <a:xfrm>
            <a:off x="8183880" y="338328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50</a:t>
            </a:r>
            <a:endParaRPr lang="en-US" sz="1200" dirty="0"/>
          </a:p>
        </p:txBody>
      </p:sp>
      <p:sp>
        <p:nvSpPr>
          <p:cNvPr id="7" name="Text 5"/>
          <p:cNvSpPr txBox="1"/>
          <p:nvPr/>
        </p:nvSpPr>
        <p:spPr>
          <a:xfrm>
            <a:off x="8183880" y="489204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0</a:t>
            </a:r>
            <a:endParaRPr lang="en-US" sz="1200" dirty="0"/>
          </a:p>
        </p:txBody>
      </p:sp>
      <p:sp>
        <p:nvSpPr>
          <p:cNvPr id="8" name="slot 0"/>
          <p:cNvSpPr/>
          <p:nvPr/>
        </p:nvSpPr>
        <p:spPr>
          <a:xfrm>
            <a:off x="8754991" y="2011680"/>
            <a:ext cx="318226" cy="3017520"/>
          </a:xfrm>
          <a:prstGeom prst="rect">
            <a:avLst/>
          </a:prstGeom>
          <a:solidFill>
            <a:schemeClr val="accent5"/>
          </a:solidFill>
          <a:ln w="12700">
            <a:solidFill>
              <a:schemeClr val="accent5"/>
            </a:solidFill>
            <a:prstDash val="solid"/>
          </a:ln>
        </p:spPr>
      </p:sp>
      <p:sp>
        <p:nvSpPr>
          <p:cNvPr id="9" name="Text 7"/>
          <p:cNvSpPr txBox="1"/>
          <p:nvPr/>
        </p:nvSpPr>
        <p:spPr>
          <a:xfrm>
            <a:off x="8663551" y="5120640"/>
            <a:ext cx="501106" cy="274320"/>
          </a:xfrm>
          <a:prstGeom prst="rect">
            <a:avLst/>
          </a:prstGeom>
          <a:noFill/>
          <a:ln/>
        </p:spPr>
        <p:txBody>
          <a:bodyPr wrap="square" lIns="0" tIns="0" rIns="0" bIns="0" rtlCol="0" anchor="t"/>
          <a:lstStyle/>
          <a:p>
            <a:pPr algn="ctr" indent="0" marL="0">
              <a:buNone/>
            </a:pPr>
            <a:r>
              <a:rPr lang="en-US" sz="1300" b="1" dirty="0">
                <a:solidFill>
                  <a:schemeClr val="accent1"/>
                </a:solidFill>
              </a:rPr>
              <a:t>1</a:t>
            </a:r>
            <a:endParaRPr lang="en-US" sz="1300" dirty="0"/>
          </a:p>
        </p:txBody>
      </p:sp>
      <p:sp>
        <p:nvSpPr>
          <p:cNvPr id="10" name="slot 1"/>
          <p:cNvSpPr/>
          <p:nvPr/>
        </p:nvSpPr>
        <p:spPr>
          <a:xfrm>
            <a:off x="9209601" y="2011680"/>
            <a:ext cx="318226" cy="3017520"/>
          </a:xfrm>
          <a:prstGeom prst="rect">
            <a:avLst/>
          </a:prstGeom>
          <a:solidFill>
            <a:schemeClr val="accent5"/>
          </a:solidFill>
          <a:ln w="12700">
            <a:solidFill>
              <a:schemeClr val="accent5"/>
            </a:solidFill>
            <a:prstDash val="solid"/>
          </a:ln>
        </p:spPr>
      </p:sp>
      <p:sp>
        <p:nvSpPr>
          <p:cNvPr id="11" name="Text 9"/>
          <p:cNvSpPr txBox="1"/>
          <p:nvPr/>
        </p:nvSpPr>
        <p:spPr>
          <a:xfrm>
            <a:off x="9118161" y="5120640"/>
            <a:ext cx="501106" cy="274320"/>
          </a:xfrm>
          <a:prstGeom prst="rect">
            <a:avLst/>
          </a:prstGeom>
          <a:noFill/>
          <a:ln/>
        </p:spPr>
        <p:txBody>
          <a:bodyPr wrap="square" lIns="0" tIns="0" rIns="0" bIns="0" rtlCol="0" anchor="t"/>
          <a:lstStyle/>
          <a:p>
            <a:pPr algn="ctr" indent="0" marL="0">
              <a:buNone/>
            </a:pPr>
            <a:r>
              <a:rPr lang="en-US" sz="1300" b="1" dirty="0">
                <a:solidFill>
                  <a:schemeClr val="accent1"/>
                </a:solidFill>
              </a:rPr>
              <a:t>2</a:t>
            </a:r>
            <a:endParaRPr lang="en-US" sz="1300" dirty="0"/>
          </a:p>
        </p:txBody>
      </p:sp>
      <p:sp>
        <p:nvSpPr>
          <p:cNvPr id="12" name="slot 2"/>
          <p:cNvSpPr/>
          <p:nvPr/>
        </p:nvSpPr>
        <p:spPr>
          <a:xfrm>
            <a:off x="9664210" y="2011680"/>
            <a:ext cx="318226" cy="3017520"/>
          </a:xfrm>
          <a:prstGeom prst="rect">
            <a:avLst/>
          </a:prstGeom>
          <a:solidFill>
            <a:schemeClr val="accent5"/>
          </a:solidFill>
          <a:ln w="12700">
            <a:solidFill>
              <a:schemeClr val="accent5"/>
            </a:solidFill>
            <a:prstDash val="solid"/>
          </a:ln>
        </p:spPr>
      </p:sp>
      <p:sp>
        <p:nvSpPr>
          <p:cNvPr id="13" name="Text 11"/>
          <p:cNvSpPr txBox="1"/>
          <p:nvPr/>
        </p:nvSpPr>
        <p:spPr>
          <a:xfrm>
            <a:off x="9572770" y="5120640"/>
            <a:ext cx="501106" cy="274320"/>
          </a:xfrm>
          <a:prstGeom prst="rect">
            <a:avLst/>
          </a:prstGeom>
          <a:noFill/>
          <a:ln/>
        </p:spPr>
        <p:txBody>
          <a:bodyPr wrap="square" lIns="0" tIns="0" rIns="0" bIns="0" rtlCol="0" anchor="t"/>
          <a:lstStyle/>
          <a:p>
            <a:pPr algn="ctr" indent="0" marL="0">
              <a:buNone/>
            </a:pPr>
            <a:r>
              <a:rPr lang="en-US" sz="1300" b="1" dirty="0">
                <a:solidFill>
                  <a:schemeClr val="accent1"/>
                </a:solidFill>
              </a:rPr>
              <a:t>3</a:t>
            </a:r>
            <a:endParaRPr lang="en-US" sz="1300" dirty="0"/>
          </a:p>
        </p:txBody>
      </p:sp>
      <p:sp>
        <p:nvSpPr>
          <p:cNvPr id="14" name="slot 3"/>
          <p:cNvSpPr/>
          <p:nvPr/>
        </p:nvSpPr>
        <p:spPr>
          <a:xfrm>
            <a:off x="10118819" y="2011680"/>
            <a:ext cx="318226" cy="3017520"/>
          </a:xfrm>
          <a:prstGeom prst="rect">
            <a:avLst/>
          </a:prstGeom>
          <a:solidFill>
            <a:schemeClr val="accent5"/>
          </a:solidFill>
          <a:ln w="12700">
            <a:solidFill>
              <a:schemeClr val="accent5"/>
            </a:solidFill>
            <a:prstDash val="solid"/>
          </a:ln>
        </p:spPr>
      </p:sp>
      <p:sp>
        <p:nvSpPr>
          <p:cNvPr id="15" name="Text 13"/>
          <p:cNvSpPr txBox="1"/>
          <p:nvPr/>
        </p:nvSpPr>
        <p:spPr>
          <a:xfrm>
            <a:off x="10027379" y="5120640"/>
            <a:ext cx="501106" cy="274320"/>
          </a:xfrm>
          <a:prstGeom prst="rect">
            <a:avLst/>
          </a:prstGeom>
          <a:noFill/>
          <a:ln/>
        </p:spPr>
        <p:txBody>
          <a:bodyPr wrap="square" lIns="0" tIns="0" rIns="0" bIns="0" rtlCol="0" anchor="t"/>
          <a:lstStyle/>
          <a:p>
            <a:pPr algn="ctr" indent="0" marL="0">
              <a:buNone/>
            </a:pPr>
            <a:r>
              <a:rPr lang="en-US" sz="1300" b="1" dirty="0">
                <a:solidFill>
                  <a:schemeClr val="accent1"/>
                </a:solidFill>
              </a:rPr>
              <a:t>4</a:t>
            </a:r>
            <a:endParaRPr lang="en-US" sz="1300" dirty="0"/>
          </a:p>
        </p:txBody>
      </p:sp>
      <p:sp>
        <p:nvSpPr>
          <p:cNvPr id="16" name="slot 4"/>
          <p:cNvSpPr/>
          <p:nvPr/>
        </p:nvSpPr>
        <p:spPr>
          <a:xfrm>
            <a:off x="10573428" y="2011680"/>
            <a:ext cx="318226" cy="3017520"/>
          </a:xfrm>
          <a:prstGeom prst="rect">
            <a:avLst/>
          </a:prstGeom>
          <a:solidFill>
            <a:schemeClr val="accent5"/>
          </a:solidFill>
          <a:ln w="12700">
            <a:solidFill>
              <a:schemeClr val="accent5"/>
            </a:solidFill>
            <a:prstDash val="solid"/>
          </a:ln>
        </p:spPr>
      </p:sp>
      <p:sp>
        <p:nvSpPr>
          <p:cNvPr id="17" name="Text 15"/>
          <p:cNvSpPr txBox="1"/>
          <p:nvPr/>
        </p:nvSpPr>
        <p:spPr>
          <a:xfrm>
            <a:off x="10481988" y="5120640"/>
            <a:ext cx="501106" cy="274320"/>
          </a:xfrm>
          <a:prstGeom prst="rect">
            <a:avLst/>
          </a:prstGeom>
          <a:noFill/>
          <a:ln/>
        </p:spPr>
        <p:txBody>
          <a:bodyPr wrap="square" lIns="0" tIns="0" rIns="0" bIns="0" rtlCol="0" anchor="t"/>
          <a:lstStyle/>
          <a:p>
            <a:pPr algn="ctr" indent="0" marL="0">
              <a:buNone/>
            </a:pPr>
            <a:r>
              <a:rPr lang="en-US" sz="1300" b="1" dirty="0">
                <a:solidFill>
                  <a:schemeClr val="accent1"/>
                </a:solidFill>
              </a:rPr>
              <a:t>5</a:t>
            </a:r>
            <a:endParaRPr lang="en-US" sz="1300" dirty="0"/>
          </a:p>
        </p:txBody>
      </p:sp>
      <p:sp>
        <p:nvSpPr>
          <p:cNvPr id="18" name="slot 5"/>
          <p:cNvSpPr/>
          <p:nvPr/>
        </p:nvSpPr>
        <p:spPr>
          <a:xfrm>
            <a:off x="11028037" y="2011680"/>
            <a:ext cx="318226" cy="3017520"/>
          </a:xfrm>
          <a:prstGeom prst="rect">
            <a:avLst/>
          </a:prstGeom>
          <a:solidFill>
            <a:schemeClr val="accent5"/>
          </a:solidFill>
          <a:ln w="12700">
            <a:solidFill>
              <a:schemeClr val="accent5"/>
            </a:solidFill>
            <a:prstDash val="solid"/>
          </a:ln>
        </p:spPr>
      </p:sp>
      <p:sp>
        <p:nvSpPr>
          <p:cNvPr id="19" name="Text 17"/>
          <p:cNvSpPr txBox="1"/>
          <p:nvPr/>
        </p:nvSpPr>
        <p:spPr>
          <a:xfrm>
            <a:off x="10936597" y="5120640"/>
            <a:ext cx="501106" cy="274320"/>
          </a:xfrm>
          <a:prstGeom prst="rect">
            <a:avLst/>
          </a:prstGeom>
          <a:noFill/>
          <a:ln/>
        </p:spPr>
        <p:txBody>
          <a:bodyPr wrap="square" lIns="0" tIns="0" rIns="0" bIns="0" rtlCol="0" anchor="t"/>
          <a:lstStyle/>
          <a:p>
            <a:pPr algn="ctr" indent="0" marL="0">
              <a:buNone/>
            </a:pPr>
            <a:r>
              <a:rPr lang="en-US" sz="1300" b="1" dirty="0">
                <a:solidFill>
                  <a:schemeClr val="accent1"/>
                </a:solidFill>
              </a:rPr>
              <a:t>6</a:t>
            </a:r>
            <a:endParaRPr lang="en-US" sz="1300" dirty="0"/>
          </a:p>
        </p:txBody>
      </p:sp>
      <p:sp>
        <p:nvSpPr>
          <p:cNvPr id="20" name="Text 18"/>
          <p:cNvSpPr txBox="1"/>
          <p:nvPr/>
        </p:nvSpPr>
        <p:spPr>
          <a:xfrm>
            <a:off x="8275320" y="5440680"/>
            <a:ext cx="3184855" cy="274320"/>
          </a:xfrm>
          <a:prstGeom prst="rect">
            <a:avLst/>
          </a:prstGeom>
          <a:noFill/>
          <a:ln/>
        </p:spPr>
        <p:txBody>
          <a:bodyPr wrap="square" lIns="0" tIns="0" rIns="0" bIns="0" rtlCol="0" anchor="t"/>
          <a:lstStyle/>
          <a:p>
            <a:pPr algn="ctr" indent="0" marL="0">
              <a:buNone/>
            </a:pPr>
            <a:r>
              <a:rPr lang="en-US" sz="1200" i="1" dirty="0">
                <a:solidFill>
                  <a:schemeClr val="accent6"/>
                </a:solidFill>
              </a:rPr>
              <a:t>Score for each tile</a:t>
            </a:r>
            <a:endParaRPr lang="en-US" sz="1200" dirty="0"/>
          </a:p>
        </p:txBody>
      </p:sp>
      <p:sp>
        <p:nvSpPr>
          <p:cNvPr id="21" name="cover 0"/>
          <p:cNvSpPr/>
          <p:nvPr/>
        </p:nvSpPr>
        <p:spPr>
          <a:xfrm>
            <a:off x="54864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1</a:t>
            </a:r>
            <a:endParaRPr lang="en-US" sz="2600" dirty="0"/>
          </a:p>
        </p:txBody>
      </p:sp>
      <p:sp>
        <p:nvSpPr>
          <p:cNvPr id="22" name="cover 1"/>
          <p:cNvSpPr/>
          <p:nvPr/>
        </p:nvSpPr>
        <p:spPr>
          <a:xfrm>
            <a:off x="425196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2</a:t>
            </a:r>
            <a:endParaRPr lang="en-US" sz="2600" dirty="0"/>
          </a:p>
        </p:txBody>
      </p:sp>
      <p:sp>
        <p:nvSpPr>
          <p:cNvPr id="23" name="cover 2"/>
          <p:cNvSpPr/>
          <p:nvPr/>
        </p:nvSpPr>
        <p:spPr>
          <a:xfrm>
            <a:off x="54864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3</a:t>
            </a:r>
            <a:endParaRPr lang="en-US" sz="2600" dirty="0"/>
          </a:p>
        </p:txBody>
      </p:sp>
      <p:sp>
        <p:nvSpPr>
          <p:cNvPr id="24" name="cover 3"/>
          <p:cNvSpPr/>
          <p:nvPr/>
        </p:nvSpPr>
        <p:spPr>
          <a:xfrm>
            <a:off x="425196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4</a:t>
            </a:r>
            <a:endParaRPr lang="en-US" sz="2600" dirty="0"/>
          </a:p>
        </p:txBody>
      </p:sp>
      <p:sp>
        <p:nvSpPr>
          <p:cNvPr id="25" name="cover 4"/>
          <p:cNvSpPr/>
          <p:nvPr/>
        </p:nvSpPr>
        <p:spPr>
          <a:xfrm>
            <a:off x="54864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5</a:t>
            </a:r>
            <a:endParaRPr lang="en-US" sz="2600" dirty="0"/>
          </a:p>
        </p:txBody>
      </p:sp>
      <p:sp>
        <p:nvSpPr>
          <p:cNvPr id="26" name="cover 5"/>
          <p:cNvSpPr/>
          <p:nvPr/>
        </p:nvSpPr>
        <p:spPr>
          <a:xfrm>
            <a:off x="425196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6</a:t>
            </a:r>
            <a:endParaRPr lang="en-US" sz="2600" dirty="0"/>
          </a:p>
        </p:txBody>
      </p:sp>
      <p:sp>
        <p:nvSpPr>
          <p:cNvPr id="27" name="reveal 0"/>
          <p:cNvSpPr/>
          <p:nvPr/>
        </p:nvSpPr>
        <p:spPr>
          <a:xfrm>
            <a:off x="54864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Coal</a:t>
            </a:r>
            <a:endParaRPr lang="en-US" sz="1900" dirty="0"/>
          </a:p>
        </p:txBody>
      </p:sp>
      <p:sp>
        <p:nvSpPr>
          <p:cNvPr id="28" name="score 0"/>
          <p:cNvSpPr/>
          <p:nvPr/>
        </p:nvSpPr>
        <p:spPr>
          <a:xfrm>
            <a:off x="322783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74</a:t>
            </a:r>
            <a:endParaRPr lang="en-US" sz="2000" dirty="0"/>
          </a:p>
        </p:txBody>
      </p:sp>
      <p:sp>
        <p:nvSpPr>
          <p:cNvPr id="29" name="bar 0"/>
          <p:cNvSpPr/>
          <p:nvPr/>
        </p:nvSpPr>
        <p:spPr>
          <a:xfrm>
            <a:off x="8754991" y="2796235"/>
            <a:ext cx="318226" cy="2232965"/>
          </a:xfrm>
          <a:prstGeom prst="rect">
            <a:avLst/>
          </a:prstGeom>
          <a:solidFill>
            <a:schemeClr val="accent1"/>
          </a:solidFill>
          <a:ln w="12700">
            <a:solidFill>
              <a:schemeClr val="accent1"/>
            </a:solidFill>
            <a:prstDash val="solid"/>
          </a:ln>
        </p:spPr>
      </p:sp>
      <p:sp>
        <p:nvSpPr>
          <p:cNvPr id="30" name="reveal 1"/>
          <p:cNvSpPr/>
          <p:nvPr/>
        </p:nvSpPr>
        <p:spPr>
          <a:xfrm>
            <a:off x="425196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Natural gas</a:t>
            </a:r>
            <a:endParaRPr lang="en-US" sz="1900" dirty="0"/>
          </a:p>
        </p:txBody>
      </p:sp>
      <p:sp>
        <p:nvSpPr>
          <p:cNvPr id="31" name="score 1"/>
          <p:cNvSpPr/>
          <p:nvPr/>
        </p:nvSpPr>
        <p:spPr>
          <a:xfrm>
            <a:off x="693115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52</a:t>
            </a:r>
            <a:endParaRPr lang="en-US" sz="2000" dirty="0"/>
          </a:p>
        </p:txBody>
      </p:sp>
      <p:sp>
        <p:nvSpPr>
          <p:cNvPr id="32" name="bar 1"/>
          <p:cNvSpPr/>
          <p:nvPr/>
        </p:nvSpPr>
        <p:spPr>
          <a:xfrm>
            <a:off x="9209601" y="3460090"/>
            <a:ext cx="318226" cy="1569110"/>
          </a:xfrm>
          <a:prstGeom prst="rect">
            <a:avLst/>
          </a:prstGeom>
          <a:solidFill>
            <a:schemeClr val="accent1"/>
          </a:solidFill>
          <a:ln w="12700">
            <a:solidFill>
              <a:schemeClr val="accent1"/>
            </a:solidFill>
            <a:prstDash val="solid"/>
          </a:ln>
        </p:spPr>
      </p:sp>
      <p:sp>
        <p:nvSpPr>
          <p:cNvPr id="33" name="reveal 2"/>
          <p:cNvSpPr/>
          <p:nvPr/>
        </p:nvSpPr>
        <p:spPr>
          <a:xfrm>
            <a:off x="54864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Nuclear fuel</a:t>
            </a:r>
            <a:endParaRPr lang="en-US" sz="1900" dirty="0"/>
          </a:p>
        </p:txBody>
      </p:sp>
      <p:sp>
        <p:nvSpPr>
          <p:cNvPr id="34" name="score 2"/>
          <p:cNvSpPr/>
          <p:nvPr/>
        </p:nvSpPr>
        <p:spPr>
          <a:xfrm>
            <a:off x="322783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27</a:t>
            </a:r>
            <a:endParaRPr lang="en-US" sz="2000" dirty="0"/>
          </a:p>
        </p:txBody>
      </p:sp>
      <p:sp>
        <p:nvSpPr>
          <p:cNvPr id="35" name="bar 2"/>
          <p:cNvSpPr/>
          <p:nvPr/>
        </p:nvSpPr>
        <p:spPr>
          <a:xfrm>
            <a:off x="9664210" y="4214470"/>
            <a:ext cx="318226" cy="814730"/>
          </a:xfrm>
          <a:prstGeom prst="rect">
            <a:avLst/>
          </a:prstGeom>
          <a:solidFill>
            <a:schemeClr val="accent1"/>
          </a:solidFill>
          <a:ln w="12700">
            <a:solidFill>
              <a:schemeClr val="accent1"/>
            </a:solidFill>
            <a:prstDash val="solid"/>
          </a:ln>
        </p:spPr>
      </p:sp>
      <p:sp>
        <p:nvSpPr>
          <p:cNvPr id="36" name="reveal 3"/>
          <p:cNvSpPr/>
          <p:nvPr/>
        </p:nvSpPr>
        <p:spPr>
          <a:xfrm>
            <a:off x="425196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Oil</a:t>
            </a:r>
            <a:endParaRPr lang="en-US" sz="1900" dirty="0"/>
          </a:p>
        </p:txBody>
      </p:sp>
      <p:sp>
        <p:nvSpPr>
          <p:cNvPr id="37" name="score 3"/>
          <p:cNvSpPr/>
          <p:nvPr/>
        </p:nvSpPr>
        <p:spPr>
          <a:xfrm>
            <a:off x="693115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61</a:t>
            </a:r>
            <a:endParaRPr lang="en-US" sz="2000" dirty="0"/>
          </a:p>
        </p:txBody>
      </p:sp>
      <p:sp>
        <p:nvSpPr>
          <p:cNvPr id="38" name="bar 3"/>
          <p:cNvSpPr/>
          <p:nvPr/>
        </p:nvSpPr>
        <p:spPr>
          <a:xfrm>
            <a:off x="10118819" y="3188513"/>
            <a:ext cx="318226" cy="1840687"/>
          </a:xfrm>
          <a:prstGeom prst="rect">
            <a:avLst/>
          </a:prstGeom>
          <a:solidFill>
            <a:schemeClr val="accent1"/>
          </a:solidFill>
          <a:ln w="12700">
            <a:solidFill>
              <a:schemeClr val="accent1"/>
            </a:solidFill>
            <a:prstDash val="solid"/>
          </a:ln>
        </p:spPr>
      </p:sp>
      <p:sp>
        <p:nvSpPr>
          <p:cNvPr id="39" name="reveal 4"/>
          <p:cNvSpPr/>
          <p:nvPr/>
        </p:nvSpPr>
        <p:spPr>
          <a:xfrm>
            <a:off x="548640" y="3794760"/>
            <a:ext cx="3429000" cy="822960"/>
          </a:xfrm>
          <a:prstGeom prst="roundRect">
            <a:avLst>
              <a:gd name="adj" fmla="val 16667"/>
            </a:avLst>
          </a:prstGeom>
          <a:solidFill>
            <a:schemeClr val="accent3"/>
          </a:solidFill>
          <a:ln w="19050">
            <a:solidFill>
              <a:schemeClr val="accent3"/>
            </a:solidFill>
          </a:ln>
        </p:spPr>
        <p:txBody>
          <a:bodyPr wrap="square" lIns="25400" tIns="203200" rIns="76200" bIns="25400" rtlCol="0" anchor="ctr"/>
          <a:lstStyle/>
          <a:p>
            <a:pPr algn="l" indent="0" marL="0">
              <a:buNone/>
            </a:pPr>
            <a:r>
              <a:rPr lang="en-US" sz="1900" b="1" dirty="0">
                <a:solidFill>
                  <a:schemeClr val="tx1"/>
                </a:solidFill>
              </a:rPr>
              <a:t>Plutonium</a:t>
            </a:r>
            <a:endParaRPr lang="en-US" sz="1900" dirty="0"/>
          </a:p>
        </p:txBody>
      </p:sp>
      <p:sp>
        <p:nvSpPr>
          <p:cNvPr id="40" name="score 4"/>
          <p:cNvSpPr/>
          <p:nvPr/>
        </p:nvSpPr>
        <p:spPr>
          <a:xfrm>
            <a:off x="322783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accent3"/>
                </a:solidFill>
              </a:rPr>
              <a:t>0</a:t>
            </a:r>
            <a:endParaRPr lang="en-US" sz="2000" dirty="0"/>
          </a:p>
        </p:txBody>
      </p:sp>
      <p:sp>
        <p:nvSpPr>
          <p:cNvPr id="41" name="bar 4"/>
          <p:cNvSpPr/>
          <p:nvPr/>
        </p:nvSpPr>
        <p:spPr>
          <a:xfrm>
            <a:off x="10573428" y="4956048"/>
            <a:ext cx="318226" cy="73152"/>
          </a:xfrm>
          <a:prstGeom prst="rect">
            <a:avLst/>
          </a:prstGeom>
          <a:solidFill>
            <a:schemeClr val="accent3"/>
          </a:solidFill>
          <a:ln w="12700">
            <a:solidFill>
              <a:schemeClr val="accent3"/>
            </a:solidFill>
            <a:prstDash val="solid"/>
          </a:ln>
        </p:spPr>
      </p:sp>
      <p:sp>
        <p:nvSpPr>
          <p:cNvPr id="42" name="reveal 5"/>
          <p:cNvSpPr/>
          <p:nvPr/>
        </p:nvSpPr>
        <p:spPr>
          <a:xfrm>
            <a:off x="4251960" y="379476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Uranium</a:t>
            </a:r>
            <a:endParaRPr lang="en-US" sz="1900" dirty="0"/>
          </a:p>
        </p:txBody>
      </p:sp>
      <p:sp>
        <p:nvSpPr>
          <p:cNvPr id="43" name="score 5"/>
          <p:cNvSpPr/>
          <p:nvPr/>
        </p:nvSpPr>
        <p:spPr>
          <a:xfrm>
            <a:off x="693115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9</a:t>
            </a:r>
            <a:endParaRPr lang="en-US" sz="2000" dirty="0"/>
          </a:p>
        </p:txBody>
      </p:sp>
      <p:sp>
        <p:nvSpPr>
          <p:cNvPr id="44" name="bar 5"/>
          <p:cNvSpPr/>
          <p:nvPr/>
        </p:nvSpPr>
        <p:spPr>
          <a:xfrm>
            <a:off x="11028037" y="4757623"/>
            <a:ext cx="318226" cy="271577"/>
          </a:xfrm>
          <a:prstGeom prst="rect">
            <a:avLst/>
          </a:prstGeom>
          <a:solidFill>
            <a:schemeClr val="accent1"/>
          </a:solidFill>
          <a:ln w="12700">
            <a:solidFill>
              <a:schemeClr val="accent1"/>
            </a:solidFill>
            <a:prstDash val="solid"/>
          </a:ln>
        </p:spPr>
      </p:sp>
      <p:sp>
        <p:nvSpPr>
          <p:cNvPr id="45" name="wrong label"/>
          <p:cNvSpPr/>
          <p:nvPr/>
        </p:nvSpPr>
        <p:spPr>
          <a:xfrm>
            <a:off x="548640" y="5989320"/>
            <a:ext cx="3108960" cy="548640"/>
          </a:xfrm>
          <a:prstGeom prst="roundRect">
            <a:avLst>
              <a:gd name="adj" fmla="val 41667"/>
            </a:avLst>
          </a:prstGeom>
          <a:solidFill>
            <a:schemeClr val="tx1"/>
          </a:solidFill>
          <a:ln w="25400">
            <a:solidFill>
              <a:schemeClr val="accent2"/>
            </a:solidFill>
          </a:ln>
        </p:spPr>
        <p:txBody>
          <a:bodyPr wrap="square" lIns="0" tIns="0" rIns="0" bIns="0" rtlCol="0" anchor="ctr"/>
          <a:lstStyle/>
          <a:p>
            <a:pPr algn="ctr" indent="0" marL="0">
              <a:buNone/>
            </a:pPr>
            <a:r>
              <a:rPr lang="en-US" sz="1600" b="1" dirty="0">
                <a:solidFill>
                  <a:schemeClr val="accent2"/>
                </a:solidFill>
              </a:rPr>
              <a:t>Not on the board? 100 points</a:t>
            </a:r>
            <a:endParaRPr lang="en-US" sz="1600" dirty="0"/>
          </a:p>
        </p:txBody>
      </p:sp>
      <p:sp>
        <p:nvSpPr>
          <p:cNvPr id="46" name="allbtn"/>
          <p:cNvSpPr/>
          <p:nvPr/>
        </p:nvSpPr>
        <p:spPr>
          <a:xfrm>
            <a:off x="3886200" y="5989320"/>
            <a:ext cx="2377440" cy="548640"/>
          </a:xfrm>
          <a:prstGeom prst="roundRect">
            <a:avLst>
              <a:gd name="adj" fmla="val 41667"/>
            </a:avLst>
          </a:prstGeom>
          <a:solidFill>
            <a:schemeClr val="accent4"/>
          </a:solidFill>
          <a:ln w="19050">
            <a:solidFill>
              <a:schemeClr val="accent1"/>
            </a:solidFill>
          </a:ln>
        </p:spPr>
        <p:txBody>
          <a:bodyPr wrap="square" lIns="0" tIns="0" rIns="0" bIns="0" rtlCol="0" anchor="ctr"/>
          <a:lstStyle/>
          <a:p>
            <a:pPr algn="ctr" indent="0" marL="0">
              <a:buNone/>
            </a:pPr>
            <a:r>
              <a:rPr lang="en-US" sz="1600" b="1" dirty="0">
                <a:solidFill>
                  <a:schemeClr val="bg1"/>
                </a:solidFill>
              </a:rPr>
              <a:t>Show all answers</a:t>
            </a:r>
            <a:endParaRPr lang="en-US" sz="1600" dirty="0"/>
          </a:p>
        </p:txBody>
      </p:sp>
      <p:sp>
        <p:nvSpPr>
          <p:cNvPr id="47" name="nextbtn">
            <a:hlinkClick r:id="rId1" tooltip="Next" action="ppaction://hlinksldjump"/>
          </p:cNvPr>
          <p:cNvSpPr/>
          <p:nvPr/>
        </p:nvSpPr>
        <p:spPr>
          <a:xfrm>
            <a:off x="9539935" y="5989320"/>
            <a:ext cx="2103120" cy="548640"/>
          </a:xfrm>
          <a:prstGeom prst="roundRect">
            <a:avLst>
              <a:gd name="adj" fmla="val 41667"/>
            </a:avLst>
          </a:prstGeom>
          <a:solidFill>
            <a:schemeClr val="accent1"/>
          </a:solidFill>
          <a:ln>
            <a:solidFill>
              <a:schemeClr val="accent1"/>
            </a:solidFill>
          </a:ln>
        </p:spPr>
        <p:txBody>
          <a:bodyPr wrap="square" lIns="0" tIns="0" rIns="0" bIns="0" rtlCol="0" anchor="ctr"/>
          <a:lstStyle/>
          <a:p>
            <a:pPr algn="ctr" indent="0" marL="0">
              <a:buNone/>
            </a:pPr>
            <a:r>
              <a:rPr lang="en-US" sz="1600" b="1" dirty="0">
                <a:solidFill>
                  <a:schemeClr val="tx1"/>
                </a:solidFill>
                <a:hlinkClick r:id="rId1" action="ppaction://hlinksldjump" tooltip="Next">
                  <a:extLst>
                    <a:ext uri="{A12FA001-AC4F-418D-AE19-62706E023703}">
                      <ahyp:hlinkClr xmlns:ahyp="http://schemas.microsoft.com/office/drawing/2018/hyperlinkcolor" val="tx"/>
                    </a:ext>
                  </a:extLst>
                </a:hlinkClick>
              </a:rPr>
              <a:t>Next round</a:t>
            </a:r>
            <a:endParaRPr lang="en-US" sz="16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1"/>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11" restart="whenNotActive" fill="hold" evtFilter="cancelBubble" nodeType="interactiveSeq">
                <p:stCondLst>
                  <p:cond evt="onClick" delay="0">
                    <p:tgtEl>
                      <p:spTgt spid="22"/>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0"/>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20" restart="whenNotActive" fill="hold" evtFilter="cancelBubble" nodeType="interactiveSeq">
                <p:stCondLst>
                  <p:cond evt="onClick" delay="0">
                    <p:tgtEl>
                      <p:spTgt spid="23"/>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29" restart="whenNotActive" fill="hold" evtFilter="cancelBubble" nodeType="interactiveSeq">
                <p:stCondLst>
                  <p:cond evt="onClick" delay="0">
                    <p:tgtEl>
                      <p:spTgt spid="24"/>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6"/>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38" restart="whenNotActive" fill="hold" evtFilter="cancelBubble" nodeType="interactiveSeq">
                <p:stCondLst>
                  <p:cond evt="onClick" delay="0">
                    <p:tgtEl>
                      <p:spTgt spid="25"/>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47" restart="whenNotActive" fill="hold" evtFilter="cancelBubble" nodeType="interactiveSeq">
                <p:stCondLst>
                  <p:cond evt="onClick" delay="0">
                    <p:tgtEl>
                      <p:spTgt spid="26"/>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2"/>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56" restart="whenNotActive" fill="hold" evtFilter="cancelBubble" nodeType="interactiveSeq">
                <p:stCondLst>
                  <p:cond evt="onClick" delay="0">
                    <p:tgtEl>
                      <p:spTgt spid="46"/>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grpId="1" nodeType="click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par>
                                <p:cTn id="61" presetID="1" presetClass="entr" presetSubtype="0" fill="hold" grpId="1" nodeType="with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grpId="1" nodeType="with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par>
                                <p:cTn id="65" presetID="1" presetClass="entr" presetSubtype="0" fill="hold" grpId="1" nodeType="with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par>
                                <p:cTn id="67" presetID="1" presetClass="entr" presetSubtype="0" fill="hold" grpId="1" nodeType="withEffect">
                                  <p:stCondLst>
                                    <p:cond delay="0"/>
                                  </p:stCondLst>
                                  <p:childTnLst>
                                    <p:set>
                                      <p:cBhvr>
                                        <p:cTn id="68" dur="1" fill="hold">
                                          <p:stCondLst>
                                            <p:cond delay="0"/>
                                          </p:stCondLst>
                                        </p:cTn>
                                        <p:tgtEl>
                                          <p:spTgt spid="31"/>
                                        </p:tgtEl>
                                        <p:attrNameLst>
                                          <p:attrName>style.visibility</p:attrName>
                                        </p:attrNameLst>
                                      </p:cBhvr>
                                      <p:to>
                                        <p:strVal val="visible"/>
                                      </p:to>
                                    </p:set>
                                  </p:childTnLst>
                                </p:cTn>
                              </p:par>
                              <p:par>
                                <p:cTn id="69" presetID="1" presetClass="entr" presetSubtype="0" fill="hold" grpId="1" nodeType="withEffect">
                                  <p:stCondLst>
                                    <p:cond delay="0"/>
                                  </p:stCondLst>
                                  <p:childTnLst>
                                    <p:set>
                                      <p:cBhvr>
                                        <p:cTn id="70" dur="1" fill="hold">
                                          <p:stCondLst>
                                            <p:cond delay="0"/>
                                          </p:stCondLst>
                                        </p:cTn>
                                        <p:tgtEl>
                                          <p:spTgt spid="32"/>
                                        </p:tgtEl>
                                        <p:attrNameLst>
                                          <p:attrName>style.visibility</p:attrName>
                                        </p:attrNameLst>
                                      </p:cBhvr>
                                      <p:to>
                                        <p:strVal val="visible"/>
                                      </p:to>
                                    </p:set>
                                  </p:childTnLst>
                                </p:cTn>
                              </p:par>
                              <p:par>
                                <p:cTn id="71" presetID="1" presetClass="entr" presetSubtype="0" fill="hold" grpId="1" nodeType="withEffect">
                                  <p:stCondLst>
                                    <p:cond delay="0"/>
                                  </p:stCondLst>
                                  <p:childTnLst>
                                    <p:set>
                                      <p:cBhvr>
                                        <p:cTn id="72" dur="1" fill="hold">
                                          <p:stCondLst>
                                            <p:cond delay="0"/>
                                          </p:stCondLst>
                                        </p:cTn>
                                        <p:tgtEl>
                                          <p:spTgt spid="33"/>
                                        </p:tgtEl>
                                        <p:attrNameLst>
                                          <p:attrName>style.visibility</p:attrName>
                                        </p:attrNameLst>
                                      </p:cBhvr>
                                      <p:to>
                                        <p:strVal val="visible"/>
                                      </p:to>
                                    </p:set>
                                  </p:childTnLst>
                                </p:cTn>
                              </p:par>
                              <p:par>
                                <p:cTn id="73" presetID="1" presetClass="entr" presetSubtype="0" fill="hold" grpId="1" nodeType="withEffect">
                                  <p:stCondLst>
                                    <p:cond delay="0"/>
                                  </p:stCondLst>
                                  <p:childTnLst>
                                    <p:set>
                                      <p:cBhvr>
                                        <p:cTn id="74" dur="1" fill="hold">
                                          <p:stCondLst>
                                            <p:cond delay="0"/>
                                          </p:stCondLst>
                                        </p:cTn>
                                        <p:tgtEl>
                                          <p:spTgt spid="34"/>
                                        </p:tgtEl>
                                        <p:attrNameLst>
                                          <p:attrName>style.visibility</p:attrName>
                                        </p:attrNameLst>
                                      </p:cBhvr>
                                      <p:to>
                                        <p:strVal val="visible"/>
                                      </p:to>
                                    </p:set>
                                  </p:childTnLst>
                                </p:cTn>
                              </p:par>
                              <p:par>
                                <p:cTn id="75" presetID="1" presetClass="entr" presetSubtype="0" fill="hold" grpId="1" nodeType="with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par>
                                <p:cTn id="77" presetID="1" presetClass="entr" presetSubtype="0" fill="hold" grpId="1" nodeType="with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par>
                                <p:cTn id="79" presetID="1" presetClass="entr" presetSubtype="0" fill="hold" grpId="1" nodeType="with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par>
                                <p:cTn id="81" presetID="1" presetClass="entr" presetSubtype="0" fill="hold" grpId="1" nodeType="with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par>
                                <p:cTn id="83" presetID="1" presetClass="entr" presetSubtype="0" fill="hold" grpId="1" nodeType="withEffect">
                                  <p:stCondLst>
                                    <p:cond delay="0"/>
                                  </p:stCondLst>
                                  <p:childTnLst>
                                    <p:set>
                                      <p:cBhvr>
                                        <p:cTn id="84" dur="1" fill="hold">
                                          <p:stCondLst>
                                            <p:cond delay="0"/>
                                          </p:stCondLst>
                                        </p:cTn>
                                        <p:tgtEl>
                                          <p:spTgt spid="39"/>
                                        </p:tgtEl>
                                        <p:attrNameLst>
                                          <p:attrName>style.visibility</p:attrName>
                                        </p:attrNameLst>
                                      </p:cBhvr>
                                      <p:to>
                                        <p:strVal val="visible"/>
                                      </p:to>
                                    </p:set>
                                  </p:childTnLst>
                                </p:cTn>
                              </p:par>
                              <p:par>
                                <p:cTn id="85" presetID="1" presetClass="entr" presetSubtype="0" fill="hold" grpId="1" nodeType="withEffect">
                                  <p:stCondLst>
                                    <p:cond delay="0"/>
                                  </p:stCondLst>
                                  <p:childTnLst>
                                    <p:set>
                                      <p:cBhvr>
                                        <p:cTn id="86" dur="1" fill="hold">
                                          <p:stCondLst>
                                            <p:cond delay="0"/>
                                          </p:stCondLst>
                                        </p:cTn>
                                        <p:tgtEl>
                                          <p:spTgt spid="40"/>
                                        </p:tgtEl>
                                        <p:attrNameLst>
                                          <p:attrName>style.visibility</p:attrName>
                                        </p:attrNameLst>
                                      </p:cBhvr>
                                      <p:to>
                                        <p:strVal val="visible"/>
                                      </p:to>
                                    </p:set>
                                  </p:childTnLst>
                                </p:cTn>
                              </p:par>
                              <p:par>
                                <p:cTn id="87" presetID="1" presetClass="entr" presetSubtype="0" fill="hold" grpId="1" nodeType="withEffect">
                                  <p:stCondLst>
                                    <p:cond delay="0"/>
                                  </p:stCondLst>
                                  <p:childTnLst>
                                    <p:set>
                                      <p:cBhvr>
                                        <p:cTn id="88" dur="1" fill="hold">
                                          <p:stCondLst>
                                            <p:cond delay="0"/>
                                          </p:stCondLst>
                                        </p:cTn>
                                        <p:tgtEl>
                                          <p:spTgt spid="41"/>
                                        </p:tgtEl>
                                        <p:attrNameLst>
                                          <p:attrName>style.visibility</p:attrName>
                                        </p:attrNameLst>
                                      </p:cBhvr>
                                      <p:to>
                                        <p:strVal val="visible"/>
                                      </p:to>
                                    </p:set>
                                  </p:childTnLst>
                                </p:cTn>
                              </p:par>
                              <p:par>
                                <p:cTn id="89" presetID="1" presetClass="entr" presetSubtype="0" fill="hold" grpId="1" nodeType="withEffect">
                                  <p:stCondLst>
                                    <p:cond delay="0"/>
                                  </p:stCondLst>
                                  <p:childTnLst>
                                    <p:set>
                                      <p:cBhvr>
                                        <p:cTn id="90" dur="1" fill="hold">
                                          <p:stCondLst>
                                            <p:cond delay="0"/>
                                          </p:stCondLst>
                                        </p:cTn>
                                        <p:tgtEl>
                                          <p:spTgt spid="42"/>
                                        </p:tgtEl>
                                        <p:attrNameLst>
                                          <p:attrName>style.visibility</p:attrName>
                                        </p:attrNameLst>
                                      </p:cBhvr>
                                      <p:to>
                                        <p:strVal val="visible"/>
                                      </p:to>
                                    </p:set>
                                  </p:childTnLst>
                                </p:cTn>
                              </p:par>
                              <p:par>
                                <p:cTn id="91" presetID="1" presetClass="entr" presetSubtype="0" fill="hold" grpId="1" nodeType="withEffect">
                                  <p:stCondLst>
                                    <p:cond delay="0"/>
                                  </p:stCondLst>
                                  <p:childTnLst>
                                    <p:set>
                                      <p:cBhvr>
                                        <p:cTn id="92" dur="1" fill="hold">
                                          <p:stCondLst>
                                            <p:cond delay="0"/>
                                          </p:stCondLst>
                                        </p:cTn>
                                        <p:tgtEl>
                                          <p:spTgt spid="43"/>
                                        </p:tgtEl>
                                        <p:attrNameLst>
                                          <p:attrName>style.visibility</p:attrName>
                                        </p:attrNameLst>
                                      </p:cBhvr>
                                      <p:to>
                                        <p:strVal val="visible"/>
                                      </p:to>
                                    </p:set>
                                  </p:childTnLst>
                                </p:cTn>
                              </p:par>
                              <p:par>
                                <p:cTn id="93" presetID="1" presetClass="entr" presetSubtype="0" fill="hold" grpId="1" nodeType="withEffect">
                                  <p:stCondLst>
                                    <p:cond delay="0"/>
                                  </p:stCondLst>
                                  <p:childTnLst>
                                    <p:set>
                                      <p:cBhvr>
                                        <p:cTn id="94"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46"/>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27" grpId="1" animBg="1"/>
      <p:bldP spid="28" grpId="1" animBg="1"/>
      <p:bldP spid="29" grpId="1" animBg="1"/>
      <p:bldP spid="30" grpId="1" animBg="1"/>
      <p:bldP spid="31" grpId="1" animBg="1"/>
      <p:bldP spid="32" grpId="1" animBg="1"/>
      <p:bldP spid="33" grpId="1" animBg="1"/>
      <p:bldP spid="34" grpId="1" animBg="1"/>
      <p:bldP spid="35" grpId="1" animBg="1"/>
      <p:bldP spid="36" grpId="1" animBg="1"/>
      <p:bldP spid="37" grpId="1" animBg="1"/>
      <p:bldP spid="38" grpId="1" animBg="1"/>
      <p:bldP spid="39" grpId="1" animBg="1"/>
      <p:bldP spid="40" grpId="1" animBg="1"/>
      <p:bldP spid="41" grpId="1" animBg="1"/>
      <p:bldP spid="42" grpId="1" animBg="1"/>
      <p:bldP spid="43" grpId="1" animBg="1"/>
      <p:bldP spid="44"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320040"/>
            <a:ext cx="4572000" cy="320040"/>
          </a:xfrm>
          <a:prstGeom prst="rect">
            <a:avLst/>
          </a:prstGeom>
          <a:noFill/>
          <a:ln/>
        </p:spPr>
        <p:txBody>
          <a:bodyPr wrap="square" lIns="0" tIns="0" rIns="0" bIns="0" rtlCol="0" anchor="t"/>
          <a:lstStyle/>
          <a:p>
            <a:pPr indent="0" marL="0">
              <a:buNone/>
            </a:pPr>
            <a:r>
              <a:rPr lang="en-US" sz="1400" b="1" spc="300" kern="0" dirty="0">
                <a:solidFill>
                  <a:schemeClr val="accent1"/>
                </a:solidFill>
              </a:rPr>
              <a:t>ROUND 3 OF 6</a:t>
            </a:r>
            <a:endParaRPr lang="en-US" sz="140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3200" b="1" dirty="0">
                <a:solidFill>
                  <a:schemeClr val="bg1"/>
                </a:solidFill>
              </a:rPr>
              <a:t>Name an advantage of using fossil fuels</a:t>
            </a:r>
            <a:endParaRPr lang="en-US" sz="3200" dirty="0"/>
          </a:p>
        </p:txBody>
      </p:sp>
      <p:sp>
        <p:nvSpPr>
          <p:cNvPr id="4" name="chart panel"/>
          <p:cNvSpPr/>
          <p:nvPr/>
        </p:nvSpPr>
        <p:spPr>
          <a:xfrm>
            <a:off x="8092440" y="1691640"/>
            <a:ext cx="3550615" cy="4069080"/>
          </a:xfrm>
          <a:prstGeom prst="roundRect">
            <a:avLst>
              <a:gd name="adj" fmla="val 3090"/>
            </a:avLst>
          </a:prstGeom>
          <a:solidFill>
            <a:schemeClr val="accent4"/>
          </a:solidFill>
          <a:ln w="19050">
            <a:solidFill>
              <a:schemeClr val="accent5"/>
            </a:solidFill>
            <a:prstDash val="solid"/>
          </a:ln>
        </p:spPr>
      </p:sp>
      <p:sp>
        <p:nvSpPr>
          <p:cNvPr id="5" name="Text 3"/>
          <p:cNvSpPr txBox="1"/>
          <p:nvPr/>
        </p:nvSpPr>
        <p:spPr>
          <a:xfrm>
            <a:off x="8183880" y="187452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100</a:t>
            </a:r>
            <a:endParaRPr lang="en-US" sz="1200" dirty="0"/>
          </a:p>
        </p:txBody>
      </p:sp>
      <p:sp>
        <p:nvSpPr>
          <p:cNvPr id="6" name="Text 4"/>
          <p:cNvSpPr txBox="1"/>
          <p:nvPr/>
        </p:nvSpPr>
        <p:spPr>
          <a:xfrm>
            <a:off x="8183880" y="338328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50</a:t>
            </a:r>
            <a:endParaRPr lang="en-US" sz="1200" dirty="0"/>
          </a:p>
        </p:txBody>
      </p:sp>
      <p:sp>
        <p:nvSpPr>
          <p:cNvPr id="7" name="Text 5"/>
          <p:cNvSpPr txBox="1"/>
          <p:nvPr/>
        </p:nvSpPr>
        <p:spPr>
          <a:xfrm>
            <a:off x="8183880" y="489204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0</a:t>
            </a:r>
            <a:endParaRPr lang="en-US" sz="1200" dirty="0"/>
          </a:p>
        </p:txBody>
      </p:sp>
      <p:sp>
        <p:nvSpPr>
          <p:cNvPr id="8" name="slot 0"/>
          <p:cNvSpPr/>
          <p:nvPr/>
        </p:nvSpPr>
        <p:spPr>
          <a:xfrm>
            <a:off x="8754991" y="2011680"/>
            <a:ext cx="318226" cy="3017520"/>
          </a:xfrm>
          <a:prstGeom prst="rect">
            <a:avLst/>
          </a:prstGeom>
          <a:solidFill>
            <a:schemeClr val="accent5"/>
          </a:solidFill>
          <a:ln w="12700">
            <a:solidFill>
              <a:schemeClr val="accent5"/>
            </a:solidFill>
            <a:prstDash val="solid"/>
          </a:ln>
        </p:spPr>
      </p:sp>
      <p:sp>
        <p:nvSpPr>
          <p:cNvPr id="9" name="Text 7"/>
          <p:cNvSpPr txBox="1"/>
          <p:nvPr/>
        </p:nvSpPr>
        <p:spPr>
          <a:xfrm>
            <a:off x="8663551" y="5120640"/>
            <a:ext cx="501106" cy="274320"/>
          </a:xfrm>
          <a:prstGeom prst="rect">
            <a:avLst/>
          </a:prstGeom>
          <a:noFill/>
          <a:ln/>
        </p:spPr>
        <p:txBody>
          <a:bodyPr wrap="square" lIns="0" tIns="0" rIns="0" bIns="0" rtlCol="0" anchor="t"/>
          <a:lstStyle/>
          <a:p>
            <a:pPr algn="ctr" indent="0" marL="0">
              <a:buNone/>
            </a:pPr>
            <a:r>
              <a:rPr lang="en-US" sz="1300" b="1" dirty="0">
                <a:solidFill>
                  <a:schemeClr val="accent1"/>
                </a:solidFill>
              </a:rPr>
              <a:t>1</a:t>
            </a:r>
            <a:endParaRPr lang="en-US" sz="1300" dirty="0"/>
          </a:p>
        </p:txBody>
      </p:sp>
      <p:sp>
        <p:nvSpPr>
          <p:cNvPr id="10" name="slot 1"/>
          <p:cNvSpPr/>
          <p:nvPr/>
        </p:nvSpPr>
        <p:spPr>
          <a:xfrm>
            <a:off x="9209601" y="2011680"/>
            <a:ext cx="318226" cy="3017520"/>
          </a:xfrm>
          <a:prstGeom prst="rect">
            <a:avLst/>
          </a:prstGeom>
          <a:solidFill>
            <a:schemeClr val="accent5"/>
          </a:solidFill>
          <a:ln w="12700">
            <a:solidFill>
              <a:schemeClr val="accent5"/>
            </a:solidFill>
            <a:prstDash val="solid"/>
          </a:ln>
        </p:spPr>
      </p:sp>
      <p:sp>
        <p:nvSpPr>
          <p:cNvPr id="11" name="Text 9"/>
          <p:cNvSpPr txBox="1"/>
          <p:nvPr/>
        </p:nvSpPr>
        <p:spPr>
          <a:xfrm>
            <a:off x="9118161" y="5120640"/>
            <a:ext cx="501106" cy="274320"/>
          </a:xfrm>
          <a:prstGeom prst="rect">
            <a:avLst/>
          </a:prstGeom>
          <a:noFill/>
          <a:ln/>
        </p:spPr>
        <p:txBody>
          <a:bodyPr wrap="square" lIns="0" tIns="0" rIns="0" bIns="0" rtlCol="0" anchor="t"/>
          <a:lstStyle/>
          <a:p>
            <a:pPr algn="ctr" indent="0" marL="0">
              <a:buNone/>
            </a:pPr>
            <a:r>
              <a:rPr lang="en-US" sz="1300" b="1" dirty="0">
                <a:solidFill>
                  <a:schemeClr val="accent1"/>
                </a:solidFill>
              </a:rPr>
              <a:t>2</a:t>
            </a:r>
            <a:endParaRPr lang="en-US" sz="1300" dirty="0"/>
          </a:p>
        </p:txBody>
      </p:sp>
      <p:sp>
        <p:nvSpPr>
          <p:cNvPr id="12" name="slot 2"/>
          <p:cNvSpPr/>
          <p:nvPr/>
        </p:nvSpPr>
        <p:spPr>
          <a:xfrm>
            <a:off x="9664210" y="2011680"/>
            <a:ext cx="318226" cy="3017520"/>
          </a:xfrm>
          <a:prstGeom prst="rect">
            <a:avLst/>
          </a:prstGeom>
          <a:solidFill>
            <a:schemeClr val="accent5"/>
          </a:solidFill>
          <a:ln w="12700">
            <a:solidFill>
              <a:schemeClr val="accent5"/>
            </a:solidFill>
            <a:prstDash val="solid"/>
          </a:ln>
        </p:spPr>
      </p:sp>
      <p:sp>
        <p:nvSpPr>
          <p:cNvPr id="13" name="Text 11"/>
          <p:cNvSpPr txBox="1"/>
          <p:nvPr/>
        </p:nvSpPr>
        <p:spPr>
          <a:xfrm>
            <a:off x="9572770" y="5120640"/>
            <a:ext cx="501106" cy="274320"/>
          </a:xfrm>
          <a:prstGeom prst="rect">
            <a:avLst/>
          </a:prstGeom>
          <a:noFill/>
          <a:ln/>
        </p:spPr>
        <p:txBody>
          <a:bodyPr wrap="square" lIns="0" tIns="0" rIns="0" bIns="0" rtlCol="0" anchor="t"/>
          <a:lstStyle/>
          <a:p>
            <a:pPr algn="ctr" indent="0" marL="0">
              <a:buNone/>
            </a:pPr>
            <a:r>
              <a:rPr lang="en-US" sz="1300" b="1" dirty="0">
                <a:solidFill>
                  <a:schemeClr val="accent1"/>
                </a:solidFill>
              </a:rPr>
              <a:t>3</a:t>
            </a:r>
            <a:endParaRPr lang="en-US" sz="1300" dirty="0"/>
          </a:p>
        </p:txBody>
      </p:sp>
      <p:sp>
        <p:nvSpPr>
          <p:cNvPr id="14" name="slot 3"/>
          <p:cNvSpPr/>
          <p:nvPr/>
        </p:nvSpPr>
        <p:spPr>
          <a:xfrm>
            <a:off x="10118819" y="2011680"/>
            <a:ext cx="318226" cy="3017520"/>
          </a:xfrm>
          <a:prstGeom prst="rect">
            <a:avLst/>
          </a:prstGeom>
          <a:solidFill>
            <a:schemeClr val="accent5"/>
          </a:solidFill>
          <a:ln w="12700">
            <a:solidFill>
              <a:schemeClr val="accent5"/>
            </a:solidFill>
            <a:prstDash val="solid"/>
          </a:ln>
        </p:spPr>
      </p:sp>
      <p:sp>
        <p:nvSpPr>
          <p:cNvPr id="15" name="Text 13"/>
          <p:cNvSpPr txBox="1"/>
          <p:nvPr/>
        </p:nvSpPr>
        <p:spPr>
          <a:xfrm>
            <a:off x="10027379" y="5120640"/>
            <a:ext cx="501106" cy="274320"/>
          </a:xfrm>
          <a:prstGeom prst="rect">
            <a:avLst/>
          </a:prstGeom>
          <a:noFill/>
          <a:ln/>
        </p:spPr>
        <p:txBody>
          <a:bodyPr wrap="square" lIns="0" tIns="0" rIns="0" bIns="0" rtlCol="0" anchor="t"/>
          <a:lstStyle/>
          <a:p>
            <a:pPr algn="ctr" indent="0" marL="0">
              <a:buNone/>
            </a:pPr>
            <a:r>
              <a:rPr lang="en-US" sz="1300" b="1" dirty="0">
                <a:solidFill>
                  <a:schemeClr val="accent1"/>
                </a:solidFill>
              </a:rPr>
              <a:t>4</a:t>
            </a:r>
            <a:endParaRPr lang="en-US" sz="1300" dirty="0"/>
          </a:p>
        </p:txBody>
      </p:sp>
      <p:sp>
        <p:nvSpPr>
          <p:cNvPr id="16" name="slot 4"/>
          <p:cNvSpPr/>
          <p:nvPr/>
        </p:nvSpPr>
        <p:spPr>
          <a:xfrm>
            <a:off x="10573428" y="2011680"/>
            <a:ext cx="318226" cy="3017520"/>
          </a:xfrm>
          <a:prstGeom prst="rect">
            <a:avLst/>
          </a:prstGeom>
          <a:solidFill>
            <a:schemeClr val="accent5"/>
          </a:solidFill>
          <a:ln w="12700">
            <a:solidFill>
              <a:schemeClr val="accent5"/>
            </a:solidFill>
            <a:prstDash val="solid"/>
          </a:ln>
        </p:spPr>
      </p:sp>
      <p:sp>
        <p:nvSpPr>
          <p:cNvPr id="17" name="Text 15"/>
          <p:cNvSpPr txBox="1"/>
          <p:nvPr/>
        </p:nvSpPr>
        <p:spPr>
          <a:xfrm>
            <a:off x="10481988" y="5120640"/>
            <a:ext cx="501106" cy="274320"/>
          </a:xfrm>
          <a:prstGeom prst="rect">
            <a:avLst/>
          </a:prstGeom>
          <a:noFill/>
          <a:ln/>
        </p:spPr>
        <p:txBody>
          <a:bodyPr wrap="square" lIns="0" tIns="0" rIns="0" bIns="0" rtlCol="0" anchor="t"/>
          <a:lstStyle/>
          <a:p>
            <a:pPr algn="ctr" indent="0" marL="0">
              <a:buNone/>
            </a:pPr>
            <a:r>
              <a:rPr lang="en-US" sz="1300" b="1" dirty="0">
                <a:solidFill>
                  <a:schemeClr val="accent1"/>
                </a:solidFill>
              </a:rPr>
              <a:t>5</a:t>
            </a:r>
            <a:endParaRPr lang="en-US" sz="1300" dirty="0"/>
          </a:p>
        </p:txBody>
      </p:sp>
      <p:sp>
        <p:nvSpPr>
          <p:cNvPr id="18" name="slot 5"/>
          <p:cNvSpPr/>
          <p:nvPr/>
        </p:nvSpPr>
        <p:spPr>
          <a:xfrm>
            <a:off x="11028037" y="2011680"/>
            <a:ext cx="318226" cy="3017520"/>
          </a:xfrm>
          <a:prstGeom prst="rect">
            <a:avLst/>
          </a:prstGeom>
          <a:solidFill>
            <a:schemeClr val="accent5"/>
          </a:solidFill>
          <a:ln w="12700">
            <a:solidFill>
              <a:schemeClr val="accent5"/>
            </a:solidFill>
            <a:prstDash val="solid"/>
          </a:ln>
        </p:spPr>
      </p:sp>
      <p:sp>
        <p:nvSpPr>
          <p:cNvPr id="19" name="Text 17"/>
          <p:cNvSpPr txBox="1"/>
          <p:nvPr/>
        </p:nvSpPr>
        <p:spPr>
          <a:xfrm>
            <a:off x="10936597" y="5120640"/>
            <a:ext cx="501106" cy="274320"/>
          </a:xfrm>
          <a:prstGeom prst="rect">
            <a:avLst/>
          </a:prstGeom>
          <a:noFill/>
          <a:ln/>
        </p:spPr>
        <p:txBody>
          <a:bodyPr wrap="square" lIns="0" tIns="0" rIns="0" bIns="0" rtlCol="0" anchor="t"/>
          <a:lstStyle/>
          <a:p>
            <a:pPr algn="ctr" indent="0" marL="0">
              <a:buNone/>
            </a:pPr>
            <a:r>
              <a:rPr lang="en-US" sz="1300" b="1" dirty="0">
                <a:solidFill>
                  <a:schemeClr val="accent1"/>
                </a:solidFill>
              </a:rPr>
              <a:t>6</a:t>
            </a:r>
            <a:endParaRPr lang="en-US" sz="1300" dirty="0"/>
          </a:p>
        </p:txBody>
      </p:sp>
      <p:sp>
        <p:nvSpPr>
          <p:cNvPr id="20" name="Text 18"/>
          <p:cNvSpPr txBox="1"/>
          <p:nvPr/>
        </p:nvSpPr>
        <p:spPr>
          <a:xfrm>
            <a:off x="8275320" y="5440680"/>
            <a:ext cx="3184855" cy="274320"/>
          </a:xfrm>
          <a:prstGeom prst="rect">
            <a:avLst/>
          </a:prstGeom>
          <a:noFill/>
          <a:ln/>
        </p:spPr>
        <p:txBody>
          <a:bodyPr wrap="square" lIns="0" tIns="0" rIns="0" bIns="0" rtlCol="0" anchor="t"/>
          <a:lstStyle/>
          <a:p>
            <a:pPr algn="ctr" indent="0" marL="0">
              <a:buNone/>
            </a:pPr>
            <a:r>
              <a:rPr lang="en-US" sz="1200" i="1" dirty="0">
                <a:solidFill>
                  <a:schemeClr val="accent6"/>
                </a:solidFill>
              </a:rPr>
              <a:t>Score for each tile</a:t>
            </a:r>
            <a:endParaRPr lang="en-US" sz="1200" dirty="0"/>
          </a:p>
        </p:txBody>
      </p:sp>
      <p:sp>
        <p:nvSpPr>
          <p:cNvPr id="21" name="cover 0"/>
          <p:cNvSpPr/>
          <p:nvPr/>
        </p:nvSpPr>
        <p:spPr>
          <a:xfrm>
            <a:off x="54864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1</a:t>
            </a:r>
            <a:endParaRPr lang="en-US" sz="2600" dirty="0"/>
          </a:p>
        </p:txBody>
      </p:sp>
      <p:sp>
        <p:nvSpPr>
          <p:cNvPr id="22" name="cover 1"/>
          <p:cNvSpPr/>
          <p:nvPr/>
        </p:nvSpPr>
        <p:spPr>
          <a:xfrm>
            <a:off x="425196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2</a:t>
            </a:r>
            <a:endParaRPr lang="en-US" sz="2600" dirty="0"/>
          </a:p>
        </p:txBody>
      </p:sp>
      <p:sp>
        <p:nvSpPr>
          <p:cNvPr id="23" name="cover 2"/>
          <p:cNvSpPr/>
          <p:nvPr/>
        </p:nvSpPr>
        <p:spPr>
          <a:xfrm>
            <a:off x="54864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3</a:t>
            </a:r>
            <a:endParaRPr lang="en-US" sz="2600" dirty="0"/>
          </a:p>
        </p:txBody>
      </p:sp>
      <p:sp>
        <p:nvSpPr>
          <p:cNvPr id="24" name="cover 3"/>
          <p:cNvSpPr/>
          <p:nvPr/>
        </p:nvSpPr>
        <p:spPr>
          <a:xfrm>
            <a:off x="425196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4</a:t>
            </a:r>
            <a:endParaRPr lang="en-US" sz="2600" dirty="0"/>
          </a:p>
        </p:txBody>
      </p:sp>
      <p:sp>
        <p:nvSpPr>
          <p:cNvPr id="25" name="cover 4"/>
          <p:cNvSpPr/>
          <p:nvPr/>
        </p:nvSpPr>
        <p:spPr>
          <a:xfrm>
            <a:off x="54864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5</a:t>
            </a:r>
            <a:endParaRPr lang="en-US" sz="2600" dirty="0"/>
          </a:p>
        </p:txBody>
      </p:sp>
      <p:sp>
        <p:nvSpPr>
          <p:cNvPr id="26" name="cover 5"/>
          <p:cNvSpPr/>
          <p:nvPr/>
        </p:nvSpPr>
        <p:spPr>
          <a:xfrm>
            <a:off x="425196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6</a:t>
            </a:r>
            <a:endParaRPr lang="en-US" sz="2600" dirty="0"/>
          </a:p>
        </p:txBody>
      </p:sp>
      <p:sp>
        <p:nvSpPr>
          <p:cNvPr id="27" name="reveal 0"/>
          <p:cNvSpPr/>
          <p:nvPr/>
        </p:nvSpPr>
        <p:spPr>
          <a:xfrm>
            <a:off x="54864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Abundant</a:t>
            </a:r>
            <a:endParaRPr lang="en-US" sz="1900" dirty="0"/>
          </a:p>
        </p:txBody>
      </p:sp>
      <p:sp>
        <p:nvSpPr>
          <p:cNvPr id="28" name="score 0"/>
          <p:cNvSpPr/>
          <p:nvPr/>
        </p:nvSpPr>
        <p:spPr>
          <a:xfrm>
            <a:off x="322783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7</a:t>
            </a:r>
            <a:endParaRPr lang="en-US" sz="2000" dirty="0"/>
          </a:p>
        </p:txBody>
      </p:sp>
      <p:sp>
        <p:nvSpPr>
          <p:cNvPr id="29" name="bar 0"/>
          <p:cNvSpPr/>
          <p:nvPr/>
        </p:nvSpPr>
        <p:spPr>
          <a:xfrm>
            <a:off x="8754991" y="4817974"/>
            <a:ext cx="318226" cy="211226"/>
          </a:xfrm>
          <a:prstGeom prst="rect">
            <a:avLst/>
          </a:prstGeom>
          <a:solidFill>
            <a:schemeClr val="accent1"/>
          </a:solidFill>
          <a:ln w="12700">
            <a:solidFill>
              <a:schemeClr val="accent1"/>
            </a:solidFill>
            <a:prstDash val="solid"/>
          </a:ln>
        </p:spPr>
      </p:sp>
      <p:sp>
        <p:nvSpPr>
          <p:cNvPr id="30" name="reveal 1"/>
          <p:cNvSpPr/>
          <p:nvPr/>
        </p:nvSpPr>
        <p:spPr>
          <a:xfrm>
            <a:off x="425196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Cheap</a:t>
            </a:r>
            <a:endParaRPr lang="en-US" sz="1900" dirty="0"/>
          </a:p>
        </p:txBody>
      </p:sp>
      <p:sp>
        <p:nvSpPr>
          <p:cNvPr id="31" name="score 1"/>
          <p:cNvSpPr/>
          <p:nvPr/>
        </p:nvSpPr>
        <p:spPr>
          <a:xfrm>
            <a:off x="693115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31</a:t>
            </a:r>
            <a:endParaRPr lang="en-US" sz="2000" dirty="0"/>
          </a:p>
        </p:txBody>
      </p:sp>
      <p:sp>
        <p:nvSpPr>
          <p:cNvPr id="32" name="bar 1"/>
          <p:cNvSpPr/>
          <p:nvPr/>
        </p:nvSpPr>
        <p:spPr>
          <a:xfrm>
            <a:off x="9209601" y="4093769"/>
            <a:ext cx="318226" cy="935431"/>
          </a:xfrm>
          <a:prstGeom prst="rect">
            <a:avLst/>
          </a:prstGeom>
          <a:solidFill>
            <a:schemeClr val="accent1"/>
          </a:solidFill>
          <a:ln w="12700">
            <a:solidFill>
              <a:schemeClr val="accent1"/>
            </a:solidFill>
            <a:prstDash val="solid"/>
          </a:ln>
        </p:spPr>
      </p:sp>
      <p:sp>
        <p:nvSpPr>
          <p:cNvPr id="33" name="reveal 2"/>
          <p:cNvSpPr/>
          <p:nvPr/>
        </p:nvSpPr>
        <p:spPr>
          <a:xfrm>
            <a:off x="54864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Lots of energy released</a:t>
            </a:r>
            <a:endParaRPr lang="en-US" sz="1900" dirty="0"/>
          </a:p>
        </p:txBody>
      </p:sp>
      <p:sp>
        <p:nvSpPr>
          <p:cNvPr id="34" name="score 2"/>
          <p:cNvSpPr/>
          <p:nvPr/>
        </p:nvSpPr>
        <p:spPr>
          <a:xfrm>
            <a:off x="322783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22</a:t>
            </a:r>
            <a:endParaRPr lang="en-US" sz="2000" dirty="0"/>
          </a:p>
        </p:txBody>
      </p:sp>
      <p:sp>
        <p:nvSpPr>
          <p:cNvPr id="35" name="bar 2"/>
          <p:cNvSpPr/>
          <p:nvPr/>
        </p:nvSpPr>
        <p:spPr>
          <a:xfrm>
            <a:off x="9664210" y="4365346"/>
            <a:ext cx="318226" cy="663854"/>
          </a:xfrm>
          <a:prstGeom prst="rect">
            <a:avLst/>
          </a:prstGeom>
          <a:solidFill>
            <a:schemeClr val="accent1"/>
          </a:solidFill>
          <a:ln w="12700">
            <a:solidFill>
              <a:schemeClr val="accent1"/>
            </a:solidFill>
            <a:prstDash val="solid"/>
          </a:ln>
        </p:spPr>
      </p:sp>
      <p:sp>
        <p:nvSpPr>
          <p:cNvPr id="36" name="reveal 3"/>
          <p:cNvSpPr/>
          <p:nvPr/>
        </p:nvSpPr>
        <p:spPr>
          <a:xfrm>
            <a:off x="4251960" y="2743200"/>
            <a:ext cx="3429000" cy="822960"/>
          </a:xfrm>
          <a:prstGeom prst="roundRect">
            <a:avLst>
              <a:gd name="adj" fmla="val 16667"/>
            </a:avLst>
          </a:prstGeom>
          <a:solidFill>
            <a:schemeClr val="accent3"/>
          </a:solidFill>
          <a:ln w="19050">
            <a:solidFill>
              <a:schemeClr val="accent3"/>
            </a:solidFill>
          </a:ln>
        </p:spPr>
        <p:txBody>
          <a:bodyPr wrap="square" lIns="25400" tIns="203200" rIns="76200" bIns="25400" rtlCol="0" anchor="ctr"/>
          <a:lstStyle/>
          <a:p>
            <a:pPr algn="l" indent="0" marL="0">
              <a:buNone/>
            </a:pPr>
            <a:r>
              <a:rPr lang="en-US" sz="1900" b="1" dirty="0">
                <a:solidFill>
                  <a:schemeClr val="tx1"/>
                </a:solidFill>
              </a:rPr>
              <a:t>Portable</a:t>
            </a:r>
            <a:endParaRPr lang="en-US" sz="1900" dirty="0"/>
          </a:p>
        </p:txBody>
      </p:sp>
      <p:sp>
        <p:nvSpPr>
          <p:cNvPr id="37" name="score 3"/>
          <p:cNvSpPr/>
          <p:nvPr/>
        </p:nvSpPr>
        <p:spPr>
          <a:xfrm>
            <a:off x="693115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accent3"/>
                </a:solidFill>
              </a:rPr>
              <a:t>0</a:t>
            </a:r>
            <a:endParaRPr lang="en-US" sz="2000" dirty="0"/>
          </a:p>
        </p:txBody>
      </p:sp>
      <p:sp>
        <p:nvSpPr>
          <p:cNvPr id="38" name="bar 3"/>
          <p:cNvSpPr/>
          <p:nvPr/>
        </p:nvSpPr>
        <p:spPr>
          <a:xfrm>
            <a:off x="10118819" y="4956048"/>
            <a:ext cx="318226" cy="73152"/>
          </a:xfrm>
          <a:prstGeom prst="rect">
            <a:avLst/>
          </a:prstGeom>
          <a:solidFill>
            <a:schemeClr val="accent3"/>
          </a:solidFill>
          <a:ln w="12700">
            <a:solidFill>
              <a:schemeClr val="accent3"/>
            </a:solidFill>
            <a:prstDash val="solid"/>
          </a:ln>
        </p:spPr>
      </p:sp>
      <p:sp>
        <p:nvSpPr>
          <p:cNvPr id="39" name="reveal 4"/>
          <p:cNvSpPr/>
          <p:nvPr/>
        </p:nvSpPr>
        <p:spPr>
          <a:xfrm>
            <a:off x="548640" y="379476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Reliable</a:t>
            </a:r>
            <a:endParaRPr lang="en-US" sz="1900" dirty="0"/>
          </a:p>
        </p:txBody>
      </p:sp>
      <p:sp>
        <p:nvSpPr>
          <p:cNvPr id="40" name="score 4"/>
          <p:cNvSpPr/>
          <p:nvPr/>
        </p:nvSpPr>
        <p:spPr>
          <a:xfrm>
            <a:off x="322783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46</a:t>
            </a:r>
            <a:endParaRPr lang="en-US" sz="2000" dirty="0"/>
          </a:p>
        </p:txBody>
      </p:sp>
      <p:sp>
        <p:nvSpPr>
          <p:cNvPr id="41" name="bar 4"/>
          <p:cNvSpPr/>
          <p:nvPr/>
        </p:nvSpPr>
        <p:spPr>
          <a:xfrm>
            <a:off x="10573428" y="3641141"/>
            <a:ext cx="318226" cy="1388059"/>
          </a:xfrm>
          <a:prstGeom prst="rect">
            <a:avLst/>
          </a:prstGeom>
          <a:solidFill>
            <a:schemeClr val="accent1"/>
          </a:solidFill>
          <a:ln w="12700">
            <a:solidFill>
              <a:schemeClr val="accent1"/>
            </a:solidFill>
            <a:prstDash val="solid"/>
          </a:ln>
        </p:spPr>
      </p:sp>
      <p:sp>
        <p:nvSpPr>
          <p:cNvPr id="42" name="reveal 5"/>
          <p:cNvSpPr/>
          <p:nvPr/>
        </p:nvSpPr>
        <p:spPr>
          <a:xfrm>
            <a:off x="4251960" y="379476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Versatile</a:t>
            </a:r>
            <a:endParaRPr lang="en-US" sz="1900" dirty="0"/>
          </a:p>
        </p:txBody>
      </p:sp>
      <p:sp>
        <p:nvSpPr>
          <p:cNvPr id="43" name="score 5"/>
          <p:cNvSpPr/>
          <p:nvPr/>
        </p:nvSpPr>
        <p:spPr>
          <a:xfrm>
            <a:off x="693115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2</a:t>
            </a:r>
            <a:endParaRPr lang="en-US" sz="2000" dirty="0"/>
          </a:p>
        </p:txBody>
      </p:sp>
      <p:sp>
        <p:nvSpPr>
          <p:cNvPr id="44" name="bar 5"/>
          <p:cNvSpPr/>
          <p:nvPr/>
        </p:nvSpPr>
        <p:spPr>
          <a:xfrm>
            <a:off x="11028037" y="4956048"/>
            <a:ext cx="318226" cy="73152"/>
          </a:xfrm>
          <a:prstGeom prst="rect">
            <a:avLst/>
          </a:prstGeom>
          <a:solidFill>
            <a:schemeClr val="accent1"/>
          </a:solidFill>
          <a:ln w="12700">
            <a:solidFill>
              <a:schemeClr val="accent1"/>
            </a:solidFill>
            <a:prstDash val="solid"/>
          </a:ln>
        </p:spPr>
      </p:sp>
      <p:sp>
        <p:nvSpPr>
          <p:cNvPr id="45" name="wrong label"/>
          <p:cNvSpPr/>
          <p:nvPr/>
        </p:nvSpPr>
        <p:spPr>
          <a:xfrm>
            <a:off x="548640" y="5989320"/>
            <a:ext cx="3108960" cy="548640"/>
          </a:xfrm>
          <a:prstGeom prst="roundRect">
            <a:avLst>
              <a:gd name="adj" fmla="val 41667"/>
            </a:avLst>
          </a:prstGeom>
          <a:solidFill>
            <a:schemeClr val="tx1"/>
          </a:solidFill>
          <a:ln w="25400">
            <a:solidFill>
              <a:schemeClr val="accent2"/>
            </a:solidFill>
          </a:ln>
        </p:spPr>
        <p:txBody>
          <a:bodyPr wrap="square" lIns="0" tIns="0" rIns="0" bIns="0" rtlCol="0" anchor="ctr"/>
          <a:lstStyle/>
          <a:p>
            <a:pPr algn="ctr" indent="0" marL="0">
              <a:buNone/>
            </a:pPr>
            <a:r>
              <a:rPr lang="en-US" sz="1600" b="1" dirty="0">
                <a:solidFill>
                  <a:schemeClr val="accent2"/>
                </a:solidFill>
              </a:rPr>
              <a:t>Not on the board? 100 points</a:t>
            </a:r>
            <a:endParaRPr lang="en-US" sz="1600" dirty="0"/>
          </a:p>
        </p:txBody>
      </p:sp>
      <p:sp>
        <p:nvSpPr>
          <p:cNvPr id="46" name="allbtn"/>
          <p:cNvSpPr/>
          <p:nvPr/>
        </p:nvSpPr>
        <p:spPr>
          <a:xfrm>
            <a:off x="3886200" y="5989320"/>
            <a:ext cx="2377440" cy="548640"/>
          </a:xfrm>
          <a:prstGeom prst="roundRect">
            <a:avLst>
              <a:gd name="adj" fmla="val 41667"/>
            </a:avLst>
          </a:prstGeom>
          <a:solidFill>
            <a:schemeClr val="accent4"/>
          </a:solidFill>
          <a:ln w="19050">
            <a:solidFill>
              <a:schemeClr val="accent1"/>
            </a:solidFill>
          </a:ln>
        </p:spPr>
        <p:txBody>
          <a:bodyPr wrap="square" lIns="0" tIns="0" rIns="0" bIns="0" rtlCol="0" anchor="ctr"/>
          <a:lstStyle/>
          <a:p>
            <a:pPr algn="ctr" indent="0" marL="0">
              <a:buNone/>
            </a:pPr>
            <a:r>
              <a:rPr lang="en-US" sz="1600" b="1" dirty="0">
                <a:solidFill>
                  <a:schemeClr val="bg1"/>
                </a:solidFill>
              </a:rPr>
              <a:t>Show all answers</a:t>
            </a:r>
            <a:endParaRPr lang="en-US" sz="1600" dirty="0"/>
          </a:p>
        </p:txBody>
      </p:sp>
      <p:sp>
        <p:nvSpPr>
          <p:cNvPr id="47" name="nextbtn">
            <a:hlinkClick r:id="rId1" tooltip="Next" action="ppaction://hlinksldjump"/>
          </p:cNvPr>
          <p:cNvSpPr/>
          <p:nvPr/>
        </p:nvSpPr>
        <p:spPr>
          <a:xfrm>
            <a:off x="9539935" y="5989320"/>
            <a:ext cx="2103120" cy="548640"/>
          </a:xfrm>
          <a:prstGeom prst="roundRect">
            <a:avLst>
              <a:gd name="adj" fmla="val 41667"/>
            </a:avLst>
          </a:prstGeom>
          <a:solidFill>
            <a:schemeClr val="accent1"/>
          </a:solidFill>
          <a:ln>
            <a:solidFill>
              <a:schemeClr val="accent1"/>
            </a:solidFill>
          </a:ln>
        </p:spPr>
        <p:txBody>
          <a:bodyPr wrap="square" lIns="0" tIns="0" rIns="0" bIns="0" rtlCol="0" anchor="ctr"/>
          <a:lstStyle/>
          <a:p>
            <a:pPr algn="ctr" indent="0" marL="0">
              <a:buNone/>
            </a:pPr>
            <a:r>
              <a:rPr lang="en-US" sz="1600" b="1" dirty="0">
                <a:solidFill>
                  <a:schemeClr val="tx1"/>
                </a:solidFill>
                <a:hlinkClick r:id="rId1" action="ppaction://hlinksldjump" tooltip="Next">
                  <a:extLst>
                    <a:ext uri="{A12FA001-AC4F-418D-AE19-62706E023703}">
                      <ahyp:hlinkClr xmlns:ahyp="http://schemas.microsoft.com/office/drawing/2018/hyperlinkcolor" val="tx"/>
                    </a:ext>
                  </a:extLst>
                </a:hlinkClick>
              </a:rPr>
              <a:t>Next round</a:t>
            </a:r>
            <a:endParaRPr lang="en-US" sz="16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21"/>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11" restart="whenNotActive" fill="hold" evtFilter="cancelBubble" nodeType="interactiveSeq">
                <p:stCondLst>
                  <p:cond evt="onClick" delay="0">
                    <p:tgtEl>
                      <p:spTgt spid="22"/>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0"/>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20" restart="whenNotActive" fill="hold" evtFilter="cancelBubble" nodeType="interactiveSeq">
                <p:stCondLst>
                  <p:cond evt="onClick" delay="0">
                    <p:tgtEl>
                      <p:spTgt spid="23"/>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29" restart="whenNotActive" fill="hold" evtFilter="cancelBubble" nodeType="interactiveSeq">
                <p:stCondLst>
                  <p:cond evt="onClick" delay="0">
                    <p:tgtEl>
                      <p:spTgt spid="24"/>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6"/>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38" restart="whenNotActive" fill="hold" evtFilter="cancelBubble" nodeType="interactiveSeq">
                <p:stCondLst>
                  <p:cond evt="onClick" delay="0">
                    <p:tgtEl>
                      <p:spTgt spid="25"/>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1"/>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47" restart="whenNotActive" fill="hold" evtFilter="cancelBubble" nodeType="interactiveSeq">
                <p:stCondLst>
                  <p:cond evt="onClick" delay="0">
                    <p:tgtEl>
                      <p:spTgt spid="26"/>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42"/>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56" restart="whenNotActive" fill="hold" evtFilter="cancelBubble" nodeType="interactiveSeq">
                <p:stCondLst>
                  <p:cond evt="onClick" delay="0">
                    <p:tgtEl>
                      <p:spTgt spid="46"/>
                    </p:tgtEl>
                  </p:cond>
                </p:stCondLst>
                <p:endSync evt="end" delay="0">
                  <p:rtn val="all"/>
                </p:endSync>
                <p:childTnLst>
                  <p:par>
                    <p:cTn id="57" fill="hold">
                      <p:stCondLst>
                        <p:cond delay="0"/>
                      </p:stCondLst>
                      <p:childTnLst>
                        <p:par>
                          <p:cTn id="58" fill="hold">
                            <p:stCondLst>
                              <p:cond delay="0"/>
                            </p:stCondLst>
                            <p:childTnLst>
                              <p:par>
                                <p:cTn id="59" presetID="1" presetClass="entr" presetSubtype="0" fill="hold" grpId="1" nodeType="clickEffect">
                                  <p:stCondLst>
                                    <p:cond delay="0"/>
                                  </p:stCondLst>
                                  <p:childTnLst>
                                    <p:set>
                                      <p:cBhvr>
                                        <p:cTn id="60" dur="1" fill="hold">
                                          <p:stCondLst>
                                            <p:cond delay="0"/>
                                          </p:stCondLst>
                                        </p:cTn>
                                        <p:tgtEl>
                                          <p:spTgt spid="27"/>
                                        </p:tgtEl>
                                        <p:attrNameLst>
                                          <p:attrName>style.visibility</p:attrName>
                                        </p:attrNameLst>
                                      </p:cBhvr>
                                      <p:to>
                                        <p:strVal val="visible"/>
                                      </p:to>
                                    </p:set>
                                  </p:childTnLst>
                                </p:cTn>
                              </p:par>
                              <p:par>
                                <p:cTn id="61" presetID="1" presetClass="entr" presetSubtype="0" fill="hold" grpId="1" nodeType="withEffect">
                                  <p:stCondLst>
                                    <p:cond delay="0"/>
                                  </p:stCondLst>
                                  <p:childTnLst>
                                    <p:set>
                                      <p:cBhvr>
                                        <p:cTn id="62" dur="1" fill="hold">
                                          <p:stCondLst>
                                            <p:cond delay="0"/>
                                          </p:stCondLst>
                                        </p:cTn>
                                        <p:tgtEl>
                                          <p:spTgt spid="28"/>
                                        </p:tgtEl>
                                        <p:attrNameLst>
                                          <p:attrName>style.visibility</p:attrName>
                                        </p:attrNameLst>
                                      </p:cBhvr>
                                      <p:to>
                                        <p:strVal val="visible"/>
                                      </p:to>
                                    </p:set>
                                  </p:childTnLst>
                                </p:cTn>
                              </p:par>
                              <p:par>
                                <p:cTn id="63" presetID="1" presetClass="entr" presetSubtype="0" fill="hold" grpId="1" nodeType="withEffect">
                                  <p:stCondLst>
                                    <p:cond delay="0"/>
                                  </p:stCondLst>
                                  <p:childTnLst>
                                    <p:set>
                                      <p:cBhvr>
                                        <p:cTn id="64" dur="1" fill="hold">
                                          <p:stCondLst>
                                            <p:cond delay="0"/>
                                          </p:stCondLst>
                                        </p:cTn>
                                        <p:tgtEl>
                                          <p:spTgt spid="29"/>
                                        </p:tgtEl>
                                        <p:attrNameLst>
                                          <p:attrName>style.visibility</p:attrName>
                                        </p:attrNameLst>
                                      </p:cBhvr>
                                      <p:to>
                                        <p:strVal val="visible"/>
                                      </p:to>
                                    </p:set>
                                  </p:childTnLst>
                                </p:cTn>
                              </p:par>
                              <p:par>
                                <p:cTn id="65" presetID="1" presetClass="entr" presetSubtype="0" fill="hold" grpId="1" nodeType="withEffect">
                                  <p:stCondLst>
                                    <p:cond delay="0"/>
                                  </p:stCondLst>
                                  <p:childTnLst>
                                    <p:set>
                                      <p:cBhvr>
                                        <p:cTn id="66" dur="1" fill="hold">
                                          <p:stCondLst>
                                            <p:cond delay="0"/>
                                          </p:stCondLst>
                                        </p:cTn>
                                        <p:tgtEl>
                                          <p:spTgt spid="30"/>
                                        </p:tgtEl>
                                        <p:attrNameLst>
                                          <p:attrName>style.visibility</p:attrName>
                                        </p:attrNameLst>
                                      </p:cBhvr>
                                      <p:to>
                                        <p:strVal val="visible"/>
                                      </p:to>
                                    </p:set>
                                  </p:childTnLst>
                                </p:cTn>
                              </p:par>
                              <p:par>
                                <p:cTn id="67" presetID="1" presetClass="entr" presetSubtype="0" fill="hold" grpId="1" nodeType="withEffect">
                                  <p:stCondLst>
                                    <p:cond delay="0"/>
                                  </p:stCondLst>
                                  <p:childTnLst>
                                    <p:set>
                                      <p:cBhvr>
                                        <p:cTn id="68" dur="1" fill="hold">
                                          <p:stCondLst>
                                            <p:cond delay="0"/>
                                          </p:stCondLst>
                                        </p:cTn>
                                        <p:tgtEl>
                                          <p:spTgt spid="31"/>
                                        </p:tgtEl>
                                        <p:attrNameLst>
                                          <p:attrName>style.visibility</p:attrName>
                                        </p:attrNameLst>
                                      </p:cBhvr>
                                      <p:to>
                                        <p:strVal val="visible"/>
                                      </p:to>
                                    </p:set>
                                  </p:childTnLst>
                                </p:cTn>
                              </p:par>
                              <p:par>
                                <p:cTn id="69" presetID="1" presetClass="entr" presetSubtype="0" fill="hold" grpId="1" nodeType="withEffect">
                                  <p:stCondLst>
                                    <p:cond delay="0"/>
                                  </p:stCondLst>
                                  <p:childTnLst>
                                    <p:set>
                                      <p:cBhvr>
                                        <p:cTn id="70" dur="1" fill="hold">
                                          <p:stCondLst>
                                            <p:cond delay="0"/>
                                          </p:stCondLst>
                                        </p:cTn>
                                        <p:tgtEl>
                                          <p:spTgt spid="32"/>
                                        </p:tgtEl>
                                        <p:attrNameLst>
                                          <p:attrName>style.visibility</p:attrName>
                                        </p:attrNameLst>
                                      </p:cBhvr>
                                      <p:to>
                                        <p:strVal val="visible"/>
                                      </p:to>
                                    </p:set>
                                  </p:childTnLst>
                                </p:cTn>
                              </p:par>
                              <p:par>
                                <p:cTn id="71" presetID="1" presetClass="entr" presetSubtype="0" fill="hold" grpId="1" nodeType="withEffect">
                                  <p:stCondLst>
                                    <p:cond delay="0"/>
                                  </p:stCondLst>
                                  <p:childTnLst>
                                    <p:set>
                                      <p:cBhvr>
                                        <p:cTn id="72" dur="1" fill="hold">
                                          <p:stCondLst>
                                            <p:cond delay="0"/>
                                          </p:stCondLst>
                                        </p:cTn>
                                        <p:tgtEl>
                                          <p:spTgt spid="33"/>
                                        </p:tgtEl>
                                        <p:attrNameLst>
                                          <p:attrName>style.visibility</p:attrName>
                                        </p:attrNameLst>
                                      </p:cBhvr>
                                      <p:to>
                                        <p:strVal val="visible"/>
                                      </p:to>
                                    </p:set>
                                  </p:childTnLst>
                                </p:cTn>
                              </p:par>
                              <p:par>
                                <p:cTn id="73" presetID="1" presetClass="entr" presetSubtype="0" fill="hold" grpId="1" nodeType="withEffect">
                                  <p:stCondLst>
                                    <p:cond delay="0"/>
                                  </p:stCondLst>
                                  <p:childTnLst>
                                    <p:set>
                                      <p:cBhvr>
                                        <p:cTn id="74" dur="1" fill="hold">
                                          <p:stCondLst>
                                            <p:cond delay="0"/>
                                          </p:stCondLst>
                                        </p:cTn>
                                        <p:tgtEl>
                                          <p:spTgt spid="34"/>
                                        </p:tgtEl>
                                        <p:attrNameLst>
                                          <p:attrName>style.visibility</p:attrName>
                                        </p:attrNameLst>
                                      </p:cBhvr>
                                      <p:to>
                                        <p:strVal val="visible"/>
                                      </p:to>
                                    </p:set>
                                  </p:childTnLst>
                                </p:cTn>
                              </p:par>
                              <p:par>
                                <p:cTn id="75" presetID="1" presetClass="entr" presetSubtype="0" fill="hold" grpId="1" nodeType="withEffect">
                                  <p:stCondLst>
                                    <p:cond delay="0"/>
                                  </p:stCondLst>
                                  <p:childTnLst>
                                    <p:set>
                                      <p:cBhvr>
                                        <p:cTn id="76" dur="1" fill="hold">
                                          <p:stCondLst>
                                            <p:cond delay="0"/>
                                          </p:stCondLst>
                                        </p:cTn>
                                        <p:tgtEl>
                                          <p:spTgt spid="35"/>
                                        </p:tgtEl>
                                        <p:attrNameLst>
                                          <p:attrName>style.visibility</p:attrName>
                                        </p:attrNameLst>
                                      </p:cBhvr>
                                      <p:to>
                                        <p:strVal val="visible"/>
                                      </p:to>
                                    </p:set>
                                  </p:childTnLst>
                                </p:cTn>
                              </p:par>
                              <p:par>
                                <p:cTn id="77" presetID="1" presetClass="entr" presetSubtype="0" fill="hold" grpId="1" nodeType="withEffect">
                                  <p:stCondLst>
                                    <p:cond delay="0"/>
                                  </p:stCondLst>
                                  <p:childTnLst>
                                    <p:set>
                                      <p:cBhvr>
                                        <p:cTn id="78" dur="1" fill="hold">
                                          <p:stCondLst>
                                            <p:cond delay="0"/>
                                          </p:stCondLst>
                                        </p:cTn>
                                        <p:tgtEl>
                                          <p:spTgt spid="36"/>
                                        </p:tgtEl>
                                        <p:attrNameLst>
                                          <p:attrName>style.visibility</p:attrName>
                                        </p:attrNameLst>
                                      </p:cBhvr>
                                      <p:to>
                                        <p:strVal val="visible"/>
                                      </p:to>
                                    </p:set>
                                  </p:childTnLst>
                                </p:cTn>
                              </p:par>
                              <p:par>
                                <p:cTn id="79" presetID="1" presetClass="entr" presetSubtype="0" fill="hold" grpId="1" nodeType="with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par>
                                <p:cTn id="81" presetID="1" presetClass="entr" presetSubtype="0" fill="hold" grpId="1" nodeType="with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par>
                                <p:cTn id="83" presetID="1" presetClass="entr" presetSubtype="0" fill="hold" grpId="1" nodeType="withEffect">
                                  <p:stCondLst>
                                    <p:cond delay="0"/>
                                  </p:stCondLst>
                                  <p:childTnLst>
                                    <p:set>
                                      <p:cBhvr>
                                        <p:cTn id="84" dur="1" fill="hold">
                                          <p:stCondLst>
                                            <p:cond delay="0"/>
                                          </p:stCondLst>
                                        </p:cTn>
                                        <p:tgtEl>
                                          <p:spTgt spid="39"/>
                                        </p:tgtEl>
                                        <p:attrNameLst>
                                          <p:attrName>style.visibility</p:attrName>
                                        </p:attrNameLst>
                                      </p:cBhvr>
                                      <p:to>
                                        <p:strVal val="visible"/>
                                      </p:to>
                                    </p:set>
                                  </p:childTnLst>
                                </p:cTn>
                              </p:par>
                              <p:par>
                                <p:cTn id="85" presetID="1" presetClass="entr" presetSubtype="0" fill="hold" grpId="1" nodeType="withEffect">
                                  <p:stCondLst>
                                    <p:cond delay="0"/>
                                  </p:stCondLst>
                                  <p:childTnLst>
                                    <p:set>
                                      <p:cBhvr>
                                        <p:cTn id="86" dur="1" fill="hold">
                                          <p:stCondLst>
                                            <p:cond delay="0"/>
                                          </p:stCondLst>
                                        </p:cTn>
                                        <p:tgtEl>
                                          <p:spTgt spid="40"/>
                                        </p:tgtEl>
                                        <p:attrNameLst>
                                          <p:attrName>style.visibility</p:attrName>
                                        </p:attrNameLst>
                                      </p:cBhvr>
                                      <p:to>
                                        <p:strVal val="visible"/>
                                      </p:to>
                                    </p:set>
                                  </p:childTnLst>
                                </p:cTn>
                              </p:par>
                              <p:par>
                                <p:cTn id="87" presetID="1" presetClass="entr" presetSubtype="0" fill="hold" grpId="1" nodeType="withEffect">
                                  <p:stCondLst>
                                    <p:cond delay="0"/>
                                  </p:stCondLst>
                                  <p:childTnLst>
                                    <p:set>
                                      <p:cBhvr>
                                        <p:cTn id="88" dur="1" fill="hold">
                                          <p:stCondLst>
                                            <p:cond delay="0"/>
                                          </p:stCondLst>
                                        </p:cTn>
                                        <p:tgtEl>
                                          <p:spTgt spid="41"/>
                                        </p:tgtEl>
                                        <p:attrNameLst>
                                          <p:attrName>style.visibility</p:attrName>
                                        </p:attrNameLst>
                                      </p:cBhvr>
                                      <p:to>
                                        <p:strVal val="visible"/>
                                      </p:to>
                                    </p:set>
                                  </p:childTnLst>
                                </p:cTn>
                              </p:par>
                              <p:par>
                                <p:cTn id="89" presetID="1" presetClass="entr" presetSubtype="0" fill="hold" grpId="1" nodeType="withEffect">
                                  <p:stCondLst>
                                    <p:cond delay="0"/>
                                  </p:stCondLst>
                                  <p:childTnLst>
                                    <p:set>
                                      <p:cBhvr>
                                        <p:cTn id="90" dur="1" fill="hold">
                                          <p:stCondLst>
                                            <p:cond delay="0"/>
                                          </p:stCondLst>
                                        </p:cTn>
                                        <p:tgtEl>
                                          <p:spTgt spid="42"/>
                                        </p:tgtEl>
                                        <p:attrNameLst>
                                          <p:attrName>style.visibility</p:attrName>
                                        </p:attrNameLst>
                                      </p:cBhvr>
                                      <p:to>
                                        <p:strVal val="visible"/>
                                      </p:to>
                                    </p:set>
                                  </p:childTnLst>
                                </p:cTn>
                              </p:par>
                              <p:par>
                                <p:cTn id="91" presetID="1" presetClass="entr" presetSubtype="0" fill="hold" grpId="1" nodeType="withEffect">
                                  <p:stCondLst>
                                    <p:cond delay="0"/>
                                  </p:stCondLst>
                                  <p:childTnLst>
                                    <p:set>
                                      <p:cBhvr>
                                        <p:cTn id="92" dur="1" fill="hold">
                                          <p:stCondLst>
                                            <p:cond delay="0"/>
                                          </p:stCondLst>
                                        </p:cTn>
                                        <p:tgtEl>
                                          <p:spTgt spid="43"/>
                                        </p:tgtEl>
                                        <p:attrNameLst>
                                          <p:attrName>style.visibility</p:attrName>
                                        </p:attrNameLst>
                                      </p:cBhvr>
                                      <p:to>
                                        <p:strVal val="visible"/>
                                      </p:to>
                                    </p:set>
                                  </p:childTnLst>
                                </p:cTn>
                              </p:par>
                              <p:par>
                                <p:cTn id="93" presetID="1" presetClass="entr" presetSubtype="0" fill="hold" grpId="1" nodeType="withEffect">
                                  <p:stCondLst>
                                    <p:cond delay="0"/>
                                  </p:stCondLst>
                                  <p:childTnLst>
                                    <p:set>
                                      <p:cBhvr>
                                        <p:cTn id="94"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46"/>
                  </p:tgtEl>
                </p:cond>
              </p:nextCondLst>
            </p:seq>
          </p:childTnLst>
        </p:cTn>
      </p:par>
    </p:tnLst>
    <p:bldLst>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27" grpId="1" animBg="1"/>
      <p:bldP spid="28" grpId="1" animBg="1"/>
      <p:bldP spid="29" grpId="1" animBg="1"/>
      <p:bldP spid="30" grpId="1" animBg="1"/>
      <p:bldP spid="31" grpId="1" animBg="1"/>
      <p:bldP spid="32" grpId="1" animBg="1"/>
      <p:bldP spid="33" grpId="1" animBg="1"/>
      <p:bldP spid="34" grpId="1" animBg="1"/>
      <p:bldP spid="35" grpId="1" animBg="1"/>
      <p:bldP spid="36" grpId="1" animBg="1"/>
      <p:bldP spid="37" grpId="1" animBg="1"/>
      <p:bldP spid="38" grpId="1" animBg="1"/>
      <p:bldP spid="39" grpId="1" animBg="1"/>
      <p:bldP spid="40" grpId="1" animBg="1"/>
      <p:bldP spid="41" grpId="1" animBg="1"/>
      <p:bldP spid="42" grpId="1" animBg="1"/>
      <p:bldP spid="43" grpId="1" animBg="1"/>
      <p:bldP spid="44"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320040"/>
            <a:ext cx="4572000" cy="320040"/>
          </a:xfrm>
          <a:prstGeom prst="rect">
            <a:avLst/>
          </a:prstGeom>
          <a:noFill/>
          <a:ln/>
        </p:spPr>
        <p:txBody>
          <a:bodyPr wrap="square" lIns="0" tIns="0" rIns="0" bIns="0" rtlCol="0" anchor="t"/>
          <a:lstStyle/>
          <a:p>
            <a:pPr indent="0" marL="0">
              <a:buNone/>
            </a:pPr>
            <a:r>
              <a:rPr lang="en-US" sz="1400" b="1" spc="300" kern="0" dirty="0">
                <a:solidFill>
                  <a:schemeClr val="accent1"/>
                </a:solidFill>
              </a:rPr>
              <a:t>ROUND 4 OF 6</a:t>
            </a:r>
            <a:endParaRPr lang="en-US" sz="140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3200" b="1" dirty="0">
                <a:solidFill>
                  <a:schemeClr val="bg1"/>
                </a:solidFill>
              </a:rPr>
              <a:t>Name a problem caused by burning fossil fuels</a:t>
            </a:r>
            <a:endParaRPr lang="en-US" sz="3200" dirty="0"/>
          </a:p>
        </p:txBody>
      </p:sp>
      <p:sp>
        <p:nvSpPr>
          <p:cNvPr id="4" name="chart panel"/>
          <p:cNvSpPr/>
          <p:nvPr/>
        </p:nvSpPr>
        <p:spPr>
          <a:xfrm>
            <a:off x="8092440" y="1691640"/>
            <a:ext cx="3550615" cy="4069080"/>
          </a:xfrm>
          <a:prstGeom prst="roundRect">
            <a:avLst>
              <a:gd name="adj" fmla="val 3090"/>
            </a:avLst>
          </a:prstGeom>
          <a:solidFill>
            <a:schemeClr val="accent4"/>
          </a:solidFill>
          <a:ln w="19050">
            <a:solidFill>
              <a:schemeClr val="accent5"/>
            </a:solidFill>
            <a:prstDash val="solid"/>
          </a:ln>
        </p:spPr>
      </p:sp>
      <p:sp>
        <p:nvSpPr>
          <p:cNvPr id="5" name="Text 3"/>
          <p:cNvSpPr txBox="1"/>
          <p:nvPr/>
        </p:nvSpPr>
        <p:spPr>
          <a:xfrm>
            <a:off x="8183880" y="187452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100</a:t>
            </a:r>
            <a:endParaRPr lang="en-US" sz="1200" dirty="0"/>
          </a:p>
        </p:txBody>
      </p:sp>
      <p:sp>
        <p:nvSpPr>
          <p:cNvPr id="6" name="Text 4"/>
          <p:cNvSpPr txBox="1"/>
          <p:nvPr/>
        </p:nvSpPr>
        <p:spPr>
          <a:xfrm>
            <a:off x="8183880" y="338328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50</a:t>
            </a:r>
            <a:endParaRPr lang="en-US" sz="1200" dirty="0"/>
          </a:p>
        </p:txBody>
      </p:sp>
      <p:sp>
        <p:nvSpPr>
          <p:cNvPr id="7" name="Text 5"/>
          <p:cNvSpPr txBox="1"/>
          <p:nvPr/>
        </p:nvSpPr>
        <p:spPr>
          <a:xfrm>
            <a:off x="8183880" y="489204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0</a:t>
            </a:r>
            <a:endParaRPr lang="en-US" sz="1200" dirty="0"/>
          </a:p>
        </p:txBody>
      </p:sp>
      <p:sp>
        <p:nvSpPr>
          <p:cNvPr id="8" name="slot 0"/>
          <p:cNvSpPr/>
          <p:nvPr/>
        </p:nvSpPr>
        <p:spPr>
          <a:xfrm>
            <a:off x="8768630" y="2011680"/>
            <a:ext cx="381872" cy="3017520"/>
          </a:xfrm>
          <a:prstGeom prst="rect">
            <a:avLst/>
          </a:prstGeom>
          <a:solidFill>
            <a:schemeClr val="accent5"/>
          </a:solidFill>
          <a:ln w="12700">
            <a:solidFill>
              <a:schemeClr val="accent5"/>
            </a:solidFill>
            <a:prstDash val="solid"/>
          </a:ln>
        </p:spPr>
      </p:sp>
      <p:sp>
        <p:nvSpPr>
          <p:cNvPr id="9" name="Text 7"/>
          <p:cNvSpPr txBox="1"/>
          <p:nvPr/>
        </p:nvSpPr>
        <p:spPr>
          <a:xfrm>
            <a:off x="8677190"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1</a:t>
            </a:r>
            <a:endParaRPr lang="en-US" sz="1300" dirty="0"/>
          </a:p>
        </p:txBody>
      </p:sp>
      <p:sp>
        <p:nvSpPr>
          <p:cNvPr id="10" name="slot 1"/>
          <p:cNvSpPr/>
          <p:nvPr/>
        </p:nvSpPr>
        <p:spPr>
          <a:xfrm>
            <a:off x="9314161" y="2011680"/>
            <a:ext cx="381872" cy="3017520"/>
          </a:xfrm>
          <a:prstGeom prst="rect">
            <a:avLst/>
          </a:prstGeom>
          <a:solidFill>
            <a:schemeClr val="accent5"/>
          </a:solidFill>
          <a:ln w="12700">
            <a:solidFill>
              <a:schemeClr val="accent5"/>
            </a:solidFill>
            <a:prstDash val="solid"/>
          </a:ln>
        </p:spPr>
      </p:sp>
      <p:sp>
        <p:nvSpPr>
          <p:cNvPr id="11" name="Text 9"/>
          <p:cNvSpPr txBox="1"/>
          <p:nvPr/>
        </p:nvSpPr>
        <p:spPr>
          <a:xfrm>
            <a:off x="9222721"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2</a:t>
            </a:r>
            <a:endParaRPr lang="en-US" sz="1300" dirty="0"/>
          </a:p>
        </p:txBody>
      </p:sp>
      <p:sp>
        <p:nvSpPr>
          <p:cNvPr id="12" name="slot 2"/>
          <p:cNvSpPr/>
          <p:nvPr/>
        </p:nvSpPr>
        <p:spPr>
          <a:xfrm>
            <a:off x="9859692" y="2011680"/>
            <a:ext cx="381872" cy="3017520"/>
          </a:xfrm>
          <a:prstGeom prst="rect">
            <a:avLst/>
          </a:prstGeom>
          <a:solidFill>
            <a:schemeClr val="accent5"/>
          </a:solidFill>
          <a:ln w="12700">
            <a:solidFill>
              <a:schemeClr val="accent5"/>
            </a:solidFill>
            <a:prstDash val="solid"/>
          </a:ln>
        </p:spPr>
      </p:sp>
      <p:sp>
        <p:nvSpPr>
          <p:cNvPr id="13" name="Text 11"/>
          <p:cNvSpPr txBox="1"/>
          <p:nvPr/>
        </p:nvSpPr>
        <p:spPr>
          <a:xfrm>
            <a:off x="9768252"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3</a:t>
            </a:r>
            <a:endParaRPr lang="en-US" sz="1300" dirty="0"/>
          </a:p>
        </p:txBody>
      </p:sp>
      <p:sp>
        <p:nvSpPr>
          <p:cNvPr id="14" name="slot 3"/>
          <p:cNvSpPr/>
          <p:nvPr/>
        </p:nvSpPr>
        <p:spPr>
          <a:xfrm>
            <a:off x="10405223" y="2011680"/>
            <a:ext cx="381872" cy="3017520"/>
          </a:xfrm>
          <a:prstGeom prst="rect">
            <a:avLst/>
          </a:prstGeom>
          <a:solidFill>
            <a:schemeClr val="accent5"/>
          </a:solidFill>
          <a:ln w="12700">
            <a:solidFill>
              <a:schemeClr val="accent5"/>
            </a:solidFill>
            <a:prstDash val="solid"/>
          </a:ln>
        </p:spPr>
      </p:sp>
      <p:sp>
        <p:nvSpPr>
          <p:cNvPr id="15" name="Text 13"/>
          <p:cNvSpPr txBox="1"/>
          <p:nvPr/>
        </p:nvSpPr>
        <p:spPr>
          <a:xfrm>
            <a:off x="10313783"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4</a:t>
            </a:r>
            <a:endParaRPr lang="en-US" sz="1300" dirty="0"/>
          </a:p>
        </p:txBody>
      </p:sp>
      <p:sp>
        <p:nvSpPr>
          <p:cNvPr id="16" name="slot 4"/>
          <p:cNvSpPr/>
          <p:nvPr/>
        </p:nvSpPr>
        <p:spPr>
          <a:xfrm>
            <a:off x="10950754" y="2011680"/>
            <a:ext cx="381872" cy="3017520"/>
          </a:xfrm>
          <a:prstGeom prst="rect">
            <a:avLst/>
          </a:prstGeom>
          <a:solidFill>
            <a:schemeClr val="accent5"/>
          </a:solidFill>
          <a:ln w="12700">
            <a:solidFill>
              <a:schemeClr val="accent5"/>
            </a:solidFill>
            <a:prstDash val="solid"/>
          </a:ln>
        </p:spPr>
      </p:sp>
      <p:sp>
        <p:nvSpPr>
          <p:cNvPr id="17" name="Text 15"/>
          <p:cNvSpPr txBox="1"/>
          <p:nvPr/>
        </p:nvSpPr>
        <p:spPr>
          <a:xfrm>
            <a:off x="10859314" y="5120640"/>
            <a:ext cx="564752" cy="274320"/>
          </a:xfrm>
          <a:prstGeom prst="rect">
            <a:avLst/>
          </a:prstGeom>
          <a:noFill/>
          <a:ln/>
        </p:spPr>
        <p:txBody>
          <a:bodyPr wrap="square" lIns="0" tIns="0" rIns="0" bIns="0" rtlCol="0" anchor="t"/>
          <a:lstStyle/>
          <a:p>
            <a:pPr algn="ctr" indent="0" marL="0">
              <a:buNone/>
            </a:pPr>
            <a:r>
              <a:rPr lang="en-US" sz="1300" b="1" dirty="0">
                <a:solidFill>
                  <a:schemeClr val="accent1"/>
                </a:solidFill>
              </a:rPr>
              <a:t>5</a:t>
            </a:r>
            <a:endParaRPr lang="en-US" sz="1300" dirty="0"/>
          </a:p>
        </p:txBody>
      </p:sp>
      <p:sp>
        <p:nvSpPr>
          <p:cNvPr id="18" name="Text 16"/>
          <p:cNvSpPr txBox="1"/>
          <p:nvPr/>
        </p:nvSpPr>
        <p:spPr>
          <a:xfrm>
            <a:off x="8275320" y="5440680"/>
            <a:ext cx="3184855" cy="274320"/>
          </a:xfrm>
          <a:prstGeom prst="rect">
            <a:avLst/>
          </a:prstGeom>
          <a:noFill/>
          <a:ln/>
        </p:spPr>
        <p:txBody>
          <a:bodyPr wrap="square" lIns="0" tIns="0" rIns="0" bIns="0" rtlCol="0" anchor="t"/>
          <a:lstStyle/>
          <a:p>
            <a:pPr algn="ctr" indent="0" marL="0">
              <a:buNone/>
            </a:pPr>
            <a:r>
              <a:rPr lang="en-US" sz="1200" i="1" dirty="0">
                <a:solidFill>
                  <a:schemeClr val="accent6"/>
                </a:solidFill>
              </a:rPr>
              <a:t>Score for each tile</a:t>
            </a:r>
            <a:endParaRPr lang="en-US" sz="1200" dirty="0"/>
          </a:p>
        </p:txBody>
      </p:sp>
      <p:sp>
        <p:nvSpPr>
          <p:cNvPr id="19" name="cover 0"/>
          <p:cNvSpPr/>
          <p:nvPr/>
        </p:nvSpPr>
        <p:spPr>
          <a:xfrm>
            <a:off x="54864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1</a:t>
            </a:r>
            <a:endParaRPr lang="en-US" sz="2600" dirty="0"/>
          </a:p>
        </p:txBody>
      </p:sp>
      <p:sp>
        <p:nvSpPr>
          <p:cNvPr id="20" name="cover 1"/>
          <p:cNvSpPr/>
          <p:nvPr/>
        </p:nvSpPr>
        <p:spPr>
          <a:xfrm>
            <a:off x="425196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2</a:t>
            </a:r>
            <a:endParaRPr lang="en-US" sz="2600" dirty="0"/>
          </a:p>
        </p:txBody>
      </p:sp>
      <p:sp>
        <p:nvSpPr>
          <p:cNvPr id="21" name="cover 2"/>
          <p:cNvSpPr/>
          <p:nvPr/>
        </p:nvSpPr>
        <p:spPr>
          <a:xfrm>
            <a:off x="54864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3</a:t>
            </a:r>
            <a:endParaRPr lang="en-US" sz="2600" dirty="0"/>
          </a:p>
        </p:txBody>
      </p:sp>
      <p:sp>
        <p:nvSpPr>
          <p:cNvPr id="22" name="cover 3"/>
          <p:cNvSpPr/>
          <p:nvPr/>
        </p:nvSpPr>
        <p:spPr>
          <a:xfrm>
            <a:off x="425196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4</a:t>
            </a:r>
            <a:endParaRPr lang="en-US" sz="2600" dirty="0"/>
          </a:p>
        </p:txBody>
      </p:sp>
      <p:sp>
        <p:nvSpPr>
          <p:cNvPr id="23" name="cover 4"/>
          <p:cNvSpPr/>
          <p:nvPr/>
        </p:nvSpPr>
        <p:spPr>
          <a:xfrm>
            <a:off x="548640" y="379476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5</a:t>
            </a:r>
            <a:endParaRPr lang="en-US" sz="2600" dirty="0"/>
          </a:p>
        </p:txBody>
      </p:sp>
      <p:sp>
        <p:nvSpPr>
          <p:cNvPr id="24" name="reveal 0"/>
          <p:cNvSpPr/>
          <p:nvPr/>
        </p:nvSpPr>
        <p:spPr>
          <a:xfrm>
            <a:off x="54864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Acid rain</a:t>
            </a:r>
            <a:endParaRPr lang="en-US" sz="1900" dirty="0"/>
          </a:p>
        </p:txBody>
      </p:sp>
      <p:sp>
        <p:nvSpPr>
          <p:cNvPr id="25" name="score 0"/>
          <p:cNvSpPr/>
          <p:nvPr/>
        </p:nvSpPr>
        <p:spPr>
          <a:xfrm>
            <a:off x="322783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34</a:t>
            </a:r>
            <a:endParaRPr lang="en-US" sz="2000" dirty="0"/>
          </a:p>
        </p:txBody>
      </p:sp>
      <p:sp>
        <p:nvSpPr>
          <p:cNvPr id="26" name="bar 0"/>
          <p:cNvSpPr/>
          <p:nvPr/>
        </p:nvSpPr>
        <p:spPr>
          <a:xfrm>
            <a:off x="8768630" y="4003243"/>
            <a:ext cx="381872" cy="1025957"/>
          </a:xfrm>
          <a:prstGeom prst="rect">
            <a:avLst/>
          </a:prstGeom>
          <a:solidFill>
            <a:schemeClr val="accent1"/>
          </a:solidFill>
          <a:ln w="12700">
            <a:solidFill>
              <a:schemeClr val="accent1"/>
            </a:solidFill>
            <a:prstDash val="solid"/>
          </a:ln>
        </p:spPr>
      </p:sp>
      <p:sp>
        <p:nvSpPr>
          <p:cNvPr id="27" name="reveal 1"/>
          <p:cNvSpPr/>
          <p:nvPr/>
        </p:nvSpPr>
        <p:spPr>
          <a:xfrm>
            <a:off x="425196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Carbon particles</a:t>
            </a:r>
            <a:endParaRPr lang="en-US" sz="1900" dirty="0"/>
          </a:p>
        </p:txBody>
      </p:sp>
      <p:sp>
        <p:nvSpPr>
          <p:cNvPr id="28" name="score 1"/>
          <p:cNvSpPr/>
          <p:nvPr/>
        </p:nvSpPr>
        <p:spPr>
          <a:xfrm>
            <a:off x="693115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29" name="bar 1"/>
          <p:cNvSpPr/>
          <p:nvPr/>
        </p:nvSpPr>
        <p:spPr>
          <a:xfrm>
            <a:off x="9314161" y="4938674"/>
            <a:ext cx="381872" cy="90526"/>
          </a:xfrm>
          <a:prstGeom prst="rect">
            <a:avLst/>
          </a:prstGeom>
          <a:solidFill>
            <a:schemeClr val="accent1"/>
          </a:solidFill>
          <a:ln w="12700">
            <a:solidFill>
              <a:schemeClr val="accent1"/>
            </a:solidFill>
            <a:prstDash val="solid"/>
          </a:ln>
        </p:spPr>
      </p:sp>
      <p:sp>
        <p:nvSpPr>
          <p:cNvPr id="30" name="reveal 2"/>
          <p:cNvSpPr/>
          <p:nvPr/>
        </p:nvSpPr>
        <p:spPr>
          <a:xfrm>
            <a:off x="54864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Climate change</a:t>
            </a:r>
            <a:endParaRPr lang="en-US" sz="1900" dirty="0"/>
          </a:p>
        </p:txBody>
      </p:sp>
      <p:sp>
        <p:nvSpPr>
          <p:cNvPr id="31" name="score 2"/>
          <p:cNvSpPr/>
          <p:nvPr/>
        </p:nvSpPr>
        <p:spPr>
          <a:xfrm>
            <a:off x="322783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71</a:t>
            </a:r>
            <a:endParaRPr lang="en-US" sz="2000" dirty="0"/>
          </a:p>
        </p:txBody>
      </p:sp>
      <p:sp>
        <p:nvSpPr>
          <p:cNvPr id="32" name="bar 2"/>
          <p:cNvSpPr/>
          <p:nvPr/>
        </p:nvSpPr>
        <p:spPr>
          <a:xfrm>
            <a:off x="9859692" y="2886761"/>
            <a:ext cx="381872" cy="2142439"/>
          </a:xfrm>
          <a:prstGeom prst="rect">
            <a:avLst/>
          </a:prstGeom>
          <a:solidFill>
            <a:schemeClr val="accent1"/>
          </a:solidFill>
          <a:ln w="12700">
            <a:solidFill>
              <a:schemeClr val="accent1"/>
            </a:solidFill>
            <a:prstDash val="solid"/>
          </a:ln>
        </p:spPr>
      </p:sp>
      <p:sp>
        <p:nvSpPr>
          <p:cNvPr id="33" name="reveal 3"/>
          <p:cNvSpPr/>
          <p:nvPr/>
        </p:nvSpPr>
        <p:spPr>
          <a:xfrm>
            <a:off x="4251960" y="2743200"/>
            <a:ext cx="3429000" cy="822960"/>
          </a:xfrm>
          <a:prstGeom prst="roundRect">
            <a:avLst>
              <a:gd name="adj" fmla="val 16667"/>
            </a:avLst>
          </a:prstGeom>
          <a:solidFill>
            <a:schemeClr val="accent3"/>
          </a:solidFill>
          <a:ln w="19050">
            <a:solidFill>
              <a:schemeClr val="accent3"/>
            </a:solidFill>
          </a:ln>
        </p:spPr>
        <p:txBody>
          <a:bodyPr wrap="square" lIns="25400" tIns="203200" rIns="76200" bIns="25400" rtlCol="0" anchor="ctr"/>
          <a:lstStyle/>
          <a:p>
            <a:pPr algn="l" indent="0" marL="0">
              <a:buNone/>
            </a:pPr>
            <a:r>
              <a:rPr lang="en-US" sz="1900" b="1" dirty="0">
                <a:solidFill>
                  <a:schemeClr val="tx1"/>
                </a:solidFill>
              </a:rPr>
              <a:t>Nitrogen oxides</a:t>
            </a:r>
            <a:endParaRPr lang="en-US" sz="1900" dirty="0"/>
          </a:p>
        </p:txBody>
      </p:sp>
      <p:sp>
        <p:nvSpPr>
          <p:cNvPr id="34" name="score 3"/>
          <p:cNvSpPr/>
          <p:nvPr/>
        </p:nvSpPr>
        <p:spPr>
          <a:xfrm>
            <a:off x="693115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accent3"/>
                </a:solidFill>
              </a:rPr>
              <a:t>0</a:t>
            </a:r>
            <a:endParaRPr lang="en-US" sz="2000" dirty="0"/>
          </a:p>
        </p:txBody>
      </p:sp>
      <p:sp>
        <p:nvSpPr>
          <p:cNvPr id="35" name="bar 3"/>
          <p:cNvSpPr/>
          <p:nvPr/>
        </p:nvSpPr>
        <p:spPr>
          <a:xfrm>
            <a:off x="10405223" y="4956048"/>
            <a:ext cx="381872" cy="73152"/>
          </a:xfrm>
          <a:prstGeom prst="rect">
            <a:avLst/>
          </a:prstGeom>
          <a:solidFill>
            <a:schemeClr val="accent3"/>
          </a:solidFill>
          <a:ln w="12700">
            <a:solidFill>
              <a:schemeClr val="accent3"/>
            </a:solidFill>
            <a:prstDash val="solid"/>
          </a:ln>
        </p:spPr>
      </p:sp>
      <p:sp>
        <p:nvSpPr>
          <p:cNvPr id="36" name="reveal 4"/>
          <p:cNvSpPr/>
          <p:nvPr/>
        </p:nvSpPr>
        <p:spPr>
          <a:xfrm>
            <a:off x="548640" y="379476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They will run out</a:t>
            </a:r>
            <a:endParaRPr lang="en-US" sz="1900" dirty="0"/>
          </a:p>
        </p:txBody>
      </p:sp>
      <p:sp>
        <p:nvSpPr>
          <p:cNvPr id="37" name="score 4"/>
          <p:cNvSpPr/>
          <p:nvPr/>
        </p:nvSpPr>
        <p:spPr>
          <a:xfrm>
            <a:off x="3227832" y="388620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22</a:t>
            </a:r>
            <a:endParaRPr lang="en-US" sz="2000" dirty="0"/>
          </a:p>
        </p:txBody>
      </p:sp>
      <p:sp>
        <p:nvSpPr>
          <p:cNvPr id="38" name="bar 4"/>
          <p:cNvSpPr/>
          <p:nvPr/>
        </p:nvSpPr>
        <p:spPr>
          <a:xfrm>
            <a:off x="10950754" y="4365346"/>
            <a:ext cx="381872" cy="663854"/>
          </a:xfrm>
          <a:prstGeom prst="rect">
            <a:avLst/>
          </a:prstGeom>
          <a:solidFill>
            <a:schemeClr val="accent1"/>
          </a:solidFill>
          <a:ln w="12700">
            <a:solidFill>
              <a:schemeClr val="accent1"/>
            </a:solidFill>
            <a:prstDash val="solid"/>
          </a:ln>
        </p:spPr>
      </p:sp>
      <p:sp>
        <p:nvSpPr>
          <p:cNvPr id="39" name="wrong label"/>
          <p:cNvSpPr/>
          <p:nvPr/>
        </p:nvSpPr>
        <p:spPr>
          <a:xfrm>
            <a:off x="548640" y="5989320"/>
            <a:ext cx="3108960" cy="548640"/>
          </a:xfrm>
          <a:prstGeom prst="roundRect">
            <a:avLst>
              <a:gd name="adj" fmla="val 41667"/>
            </a:avLst>
          </a:prstGeom>
          <a:solidFill>
            <a:schemeClr val="tx1"/>
          </a:solidFill>
          <a:ln w="25400">
            <a:solidFill>
              <a:schemeClr val="accent2"/>
            </a:solidFill>
          </a:ln>
        </p:spPr>
        <p:txBody>
          <a:bodyPr wrap="square" lIns="0" tIns="0" rIns="0" bIns="0" rtlCol="0" anchor="ctr"/>
          <a:lstStyle/>
          <a:p>
            <a:pPr algn="ctr" indent="0" marL="0">
              <a:buNone/>
            </a:pPr>
            <a:r>
              <a:rPr lang="en-US" sz="1600" b="1" dirty="0">
                <a:solidFill>
                  <a:schemeClr val="accent2"/>
                </a:solidFill>
              </a:rPr>
              <a:t>Not on the board? 100 points</a:t>
            </a:r>
            <a:endParaRPr lang="en-US" sz="1600" dirty="0"/>
          </a:p>
        </p:txBody>
      </p:sp>
      <p:sp>
        <p:nvSpPr>
          <p:cNvPr id="40" name="allbtn"/>
          <p:cNvSpPr/>
          <p:nvPr/>
        </p:nvSpPr>
        <p:spPr>
          <a:xfrm>
            <a:off x="3886200" y="5989320"/>
            <a:ext cx="2377440" cy="548640"/>
          </a:xfrm>
          <a:prstGeom prst="roundRect">
            <a:avLst>
              <a:gd name="adj" fmla="val 41667"/>
            </a:avLst>
          </a:prstGeom>
          <a:solidFill>
            <a:schemeClr val="accent4"/>
          </a:solidFill>
          <a:ln w="19050">
            <a:solidFill>
              <a:schemeClr val="accent1"/>
            </a:solidFill>
          </a:ln>
        </p:spPr>
        <p:txBody>
          <a:bodyPr wrap="square" lIns="0" tIns="0" rIns="0" bIns="0" rtlCol="0" anchor="ctr"/>
          <a:lstStyle/>
          <a:p>
            <a:pPr algn="ctr" indent="0" marL="0">
              <a:buNone/>
            </a:pPr>
            <a:r>
              <a:rPr lang="en-US" sz="1600" b="1" dirty="0">
                <a:solidFill>
                  <a:schemeClr val="bg1"/>
                </a:solidFill>
              </a:rPr>
              <a:t>Show all answers</a:t>
            </a:r>
            <a:endParaRPr lang="en-US" sz="1600" dirty="0"/>
          </a:p>
        </p:txBody>
      </p:sp>
      <p:sp>
        <p:nvSpPr>
          <p:cNvPr id="41" name="nextbtn">
            <a:hlinkClick r:id="rId1" tooltip="Next" action="ppaction://hlinksldjump"/>
          </p:cNvPr>
          <p:cNvSpPr/>
          <p:nvPr/>
        </p:nvSpPr>
        <p:spPr>
          <a:xfrm>
            <a:off x="9539935" y="5989320"/>
            <a:ext cx="2103120" cy="548640"/>
          </a:xfrm>
          <a:prstGeom prst="roundRect">
            <a:avLst>
              <a:gd name="adj" fmla="val 41667"/>
            </a:avLst>
          </a:prstGeom>
          <a:solidFill>
            <a:schemeClr val="accent1"/>
          </a:solidFill>
          <a:ln>
            <a:solidFill>
              <a:schemeClr val="accent1"/>
            </a:solidFill>
          </a:ln>
        </p:spPr>
        <p:txBody>
          <a:bodyPr wrap="square" lIns="0" tIns="0" rIns="0" bIns="0" rtlCol="0" anchor="ctr"/>
          <a:lstStyle/>
          <a:p>
            <a:pPr algn="ctr" indent="0" marL="0">
              <a:buNone/>
            </a:pPr>
            <a:r>
              <a:rPr lang="en-US" sz="1600" b="1" dirty="0">
                <a:solidFill>
                  <a:schemeClr val="tx1"/>
                </a:solidFill>
                <a:hlinkClick r:id="rId1" action="ppaction://hlinksldjump" tooltip="Next">
                  <a:extLst>
                    <a:ext uri="{A12FA001-AC4F-418D-AE19-62706E023703}">
                      <ahyp:hlinkClr xmlns:ahyp="http://schemas.microsoft.com/office/drawing/2018/hyperlinkcolor" val="tx"/>
                    </a:ext>
                  </a:extLst>
                </a:hlinkClick>
              </a:rPr>
              <a:t>Next round</a:t>
            </a:r>
            <a:endParaRPr lang="en-US" sz="16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11" restart="whenNotActive" fill="hold" evtFilter="cancelBubble" nodeType="interactiveSeq">
                <p:stCondLst>
                  <p:cond evt="onClick" delay="0">
                    <p:tgtEl>
                      <p:spTgt spid="20"/>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20" restart="whenNotActive" fill="hold" evtFilter="cancelBubble" nodeType="interactiveSeq">
                <p:stCondLst>
                  <p:cond evt="onClick" delay="0">
                    <p:tgtEl>
                      <p:spTgt spid="21"/>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29" restart="whenNotActive" fill="hold" evtFilter="cancelBubble" nodeType="interactiveSeq">
                <p:stCondLst>
                  <p:cond evt="onClick" delay="0">
                    <p:tgtEl>
                      <p:spTgt spid="22"/>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3"/>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38" restart="whenNotActive" fill="hold" evtFilter="cancelBubble" nodeType="interactiveSeq">
                <p:stCondLst>
                  <p:cond evt="onClick" delay="0">
                    <p:tgtEl>
                      <p:spTgt spid="23"/>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47" restart="whenNotActive" fill="hold" evtFilter="cancelBubble" nodeType="interactiveSeq">
                <p:stCondLst>
                  <p:cond evt="onClick" delay="0">
                    <p:tgtEl>
                      <p:spTgt spid="40"/>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1" nodeType="clickEffect">
                                  <p:stCondLst>
                                    <p:cond delay="0"/>
                                  </p:stCondLst>
                                  <p:childTnLst>
                                    <p:set>
                                      <p:cBhvr>
                                        <p:cTn id="51" dur="1" fill="hold">
                                          <p:stCondLst>
                                            <p:cond delay="0"/>
                                          </p:stCondLst>
                                        </p:cTn>
                                        <p:tgtEl>
                                          <p:spTgt spid="24"/>
                                        </p:tgtEl>
                                        <p:attrNameLst>
                                          <p:attrName>style.visibility</p:attrName>
                                        </p:attrNameLst>
                                      </p:cBhvr>
                                      <p:to>
                                        <p:strVal val="visible"/>
                                      </p:to>
                                    </p:set>
                                  </p:childTnLst>
                                </p:cTn>
                              </p:par>
                              <p:par>
                                <p:cTn id="52" presetID="1" presetClass="entr" presetSubtype="0" fill="hold" grpId="1" nodeType="withEffect">
                                  <p:stCondLst>
                                    <p:cond delay="0"/>
                                  </p:stCondLst>
                                  <p:childTnLst>
                                    <p:set>
                                      <p:cBhvr>
                                        <p:cTn id="53" dur="1" fill="hold">
                                          <p:stCondLst>
                                            <p:cond delay="0"/>
                                          </p:stCondLst>
                                        </p:cTn>
                                        <p:tgtEl>
                                          <p:spTgt spid="25"/>
                                        </p:tgtEl>
                                        <p:attrNameLst>
                                          <p:attrName>style.visibility</p:attrName>
                                        </p:attrNameLst>
                                      </p:cBhvr>
                                      <p:to>
                                        <p:strVal val="visible"/>
                                      </p:to>
                                    </p:set>
                                  </p:childTnLst>
                                </p:cTn>
                              </p:par>
                              <p:par>
                                <p:cTn id="54" presetID="1" presetClass="entr" presetSubtype="0" fill="hold" grpId="1" nodeType="withEffect">
                                  <p:stCondLst>
                                    <p:cond delay="0"/>
                                  </p:stCondLst>
                                  <p:childTnLst>
                                    <p:set>
                                      <p:cBhvr>
                                        <p:cTn id="55" dur="1" fill="hold">
                                          <p:stCondLst>
                                            <p:cond delay="0"/>
                                          </p:stCondLst>
                                        </p:cTn>
                                        <p:tgtEl>
                                          <p:spTgt spid="26"/>
                                        </p:tgtEl>
                                        <p:attrNameLst>
                                          <p:attrName>style.visibility</p:attrName>
                                        </p:attrNameLst>
                                      </p:cBhvr>
                                      <p:to>
                                        <p:strVal val="visible"/>
                                      </p:to>
                                    </p:set>
                                  </p:childTnLst>
                                </p:cTn>
                              </p:par>
                              <p:par>
                                <p:cTn id="56" presetID="1" presetClass="entr" presetSubtype="0" fill="hold" grpId="1" nodeType="withEffect">
                                  <p:stCondLst>
                                    <p:cond delay="0"/>
                                  </p:stCondLst>
                                  <p:childTnLst>
                                    <p:set>
                                      <p:cBhvr>
                                        <p:cTn id="57" dur="1" fill="hold">
                                          <p:stCondLst>
                                            <p:cond delay="0"/>
                                          </p:stCondLst>
                                        </p:cTn>
                                        <p:tgtEl>
                                          <p:spTgt spid="27"/>
                                        </p:tgtEl>
                                        <p:attrNameLst>
                                          <p:attrName>style.visibility</p:attrName>
                                        </p:attrNameLst>
                                      </p:cBhvr>
                                      <p:to>
                                        <p:strVal val="visible"/>
                                      </p:to>
                                    </p:set>
                                  </p:childTnLst>
                                </p:cTn>
                              </p:par>
                              <p:par>
                                <p:cTn id="58" presetID="1" presetClass="entr" presetSubtype="0" fill="hold" grpId="1" nodeType="withEffect">
                                  <p:stCondLst>
                                    <p:cond delay="0"/>
                                  </p:stCondLst>
                                  <p:childTnLst>
                                    <p:set>
                                      <p:cBhvr>
                                        <p:cTn id="59" dur="1" fill="hold">
                                          <p:stCondLst>
                                            <p:cond delay="0"/>
                                          </p:stCondLst>
                                        </p:cTn>
                                        <p:tgtEl>
                                          <p:spTgt spid="28"/>
                                        </p:tgtEl>
                                        <p:attrNameLst>
                                          <p:attrName>style.visibility</p:attrName>
                                        </p:attrNameLst>
                                      </p:cBhvr>
                                      <p:to>
                                        <p:strVal val="visible"/>
                                      </p:to>
                                    </p:set>
                                  </p:childTnLst>
                                </p:cTn>
                              </p:par>
                              <p:par>
                                <p:cTn id="60" presetID="1" presetClass="entr" presetSubtype="0" fill="hold" grpId="1" nodeType="withEffect">
                                  <p:stCondLst>
                                    <p:cond delay="0"/>
                                  </p:stCondLst>
                                  <p:childTnLst>
                                    <p:set>
                                      <p:cBhvr>
                                        <p:cTn id="61" dur="1" fill="hold">
                                          <p:stCondLst>
                                            <p:cond delay="0"/>
                                          </p:stCondLst>
                                        </p:cTn>
                                        <p:tgtEl>
                                          <p:spTgt spid="29"/>
                                        </p:tgtEl>
                                        <p:attrNameLst>
                                          <p:attrName>style.visibility</p:attrName>
                                        </p:attrNameLst>
                                      </p:cBhvr>
                                      <p:to>
                                        <p:strVal val="visible"/>
                                      </p:to>
                                    </p:set>
                                  </p:childTnLst>
                                </p:cTn>
                              </p:par>
                              <p:par>
                                <p:cTn id="62" presetID="1" presetClass="entr" presetSubtype="0" fill="hold" grpId="1" nodeType="withEffect">
                                  <p:stCondLst>
                                    <p:cond delay="0"/>
                                  </p:stCondLst>
                                  <p:childTnLst>
                                    <p:set>
                                      <p:cBhvr>
                                        <p:cTn id="63" dur="1" fill="hold">
                                          <p:stCondLst>
                                            <p:cond delay="0"/>
                                          </p:stCondLst>
                                        </p:cTn>
                                        <p:tgtEl>
                                          <p:spTgt spid="30"/>
                                        </p:tgtEl>
                                        <p:attrNameLst>
                                          <p:attrName>style.visibility</p:attrName>
                                        </p:attrNameLst>
                                      </p:cBhvr>
                                      <p:to>
                                        <p:strVal val="visible"/>
                                      </p:to>
                                    </p:set>
                                  </p:childTnLst>
                                </p:cTn>
                              </p:par>
                              <p:par>
                                <p:cTn id="64" presetID="1" presetClass="entr" presetSubtype="0" fill="hold" grpId="1" nodeType="withEffect">
                                  <p:stCondLst>
                                    <p:cond delay="0"/>
                                  </p:stCondLst>
                                  <p:childTnLst>
                                    <p:set>
                                      <p:cBhvr>
                                        <p:cTn id="65" dur="1" fill="hold">
                                          <p:stCondLst>
                                            <p:cond delay="0"/>
                                          </p:stCondLst>
                                        </p:cTn>
                                        <p:tgtEl>
                                          <p:spTgt spid="31"/>
                                        </p:tgtEl>
                                        <p:attrNameLst>
                                          <p:attrName>style.visibility</p:attrName>
                                        </p:attrNameLst>
                                      </p:cBhvr>
                                      <p:to>
                                        <p:strVal val="visible"/>
                                      </p:to>
                                    </p:set>
                                  </p:childTnLst>
                                </p:cTn>
                              </p:par>
                              <p:par>
                                <p:cTn id="66" presetID="1" presetClass="entr" presetSubtype="0" fill="hold" grpId="1" nodeType="withEffect">
                                  <p:stCondLst>
                                    <p:cond delay="0"/>
                                  </p:stCondLst>
                                  <p:childTnLst>
                                    <p:set>
                                      <p:cBhvr>
                                        <p:cTn id="67" dur="1" fill="hold">
                                          <p:stCondLst>
                                            <p:cond delay="0"/>
                                          </p:stCondLst>
                                        </p:cTn>
                                        <p:tgtEl>
                                          <p:spTgt spid="32"/>
                                        </p:tgtEl>
                                        <p:attrNameLst>
                                          <p:attrName>style.visibility</p:attrName>
                                        </p:attrNameLst>
                                      </p:cBhvr>
                                      <p:to>
                                        <p:strVal val="visible"/>
                                      </p:to>
                                    </p:set>
                                  </p:childTnLst>
                                </p:cTn>
                              </p:par>
                              <p:par>
                                <p:cTn id="68" presetID="1" presetClass="entr" presetSubtype="0" fill="hold" grpId="1" nodeType="withEffect">
                                  <p:stCondLst>
                                    <p:cond delay="0"/>
                                  </p:stCondLst>
                                  <p:childTnLst>
                                    <p:set>
                                      <p:cBhvr>
                                        <p:cTn id="69" dur="1" fill="hold">
                                          <p:stCondLst>
                                            <p:cond delay="0"/>
                                          </p:stCondLst>
                                        </p:cTn>
                                        <p:tgtEl>
                                          <p:spTgt spid="33"/>
                                        </p:tgtEl>
                                        <p:attrNameLst>
                                          <p:attrName>style.visibility</p:attrName>
                                        </p:attrNameLst>
                                      </p:cBhvr>
                                      <p:to>
                                        <p:strVal val="visible"/>
                                      </p:to>
                                    </p:set>
                                  </p:childTnLst>
                                </p:cTn>
                              </p:par>
                              <p:par>
                                <p:cTn id="70" presetID="1" presetClass="entr" presetSubtype="0" fill="hold" grpId="1" nodeType="withEffect">
                                  <p:stCondLst>
                                    <p:cond delay="0"/>
                                  </p:stCondLst>
                                  <p:childTnLst>
                                    <p:set>
                                      <p:cBhvr>
                                        <p:cTn id="71" dur="1" fill="hold">
                                          <p:stCondLst>
                                            <p:cond delay="0"/>
                                          </p:stCondLst>
                                        </p:cTn>
                                        <p:tgtEl>
                                          <p:spTgt spid="34"/>
                                        </p:tgtEl>
                                        <p:attrNameLst>
                                          <p:attrName>style.visibility</p:attrName>
                                        </p:attrNameLst>
                                      </p:cBhvr>
                                      <p:to>
                                        <p:strVal val="visible"/>
                                      </p:to>
                                    </p:set>
                                  </p:childTnLst>
                                </p:cTn>
                              </p:par>
                              <p:par>
                                <p:cTn id="72" presetID="1" presetClass="entr" presetSubtype="0" fill="hold" grpId="1" nodeType="withEffect">
                                  <p:stCondLst>
                                    <p:cond delay="0"/>
                                  </p:stCondLst>
                                  <p:childTnLst>
                                    <p:set>
                                      <p:cBhvr>
                                        <p:cTn id="73" dur="1" fill="hold">
                                          <p:stCondLst>
                                            <p:cond delay="0"/>
                                          </p:stCondLst>
                                        </p:cTn>
                                        <p:tgtEl>
                                          <p:spTgt spid="35"/>
                                        </p:tgtEl>
                                        <p:attrNameLst>
                                          <p:attrName>style.visibility</p:attrName>
                                        </p:attrNameLst>
                                      </p:cBhvr>
                                      <p:to>
                                        <p:strVal val="visible"/>
                                      </p:to>
                                    </p:set>
                                  </p:childTnLst>
                                </p:cTn>
                              </p:par>
                              <p:par>
                                <p:cTn id="74" presetID="1" presetClass="entr" presetSubtype="0" fill="hold" grpId="1" nodeType="withEffect">
                                  <p:stCondLst>
                                    <p:cond delay="0"/>
                                  </p:stCondLst>
                                  <p:childTnLst>
                                    <p:set>
                                      <p:cBhvr>
                                        <p:cTn id="75" dur="1" fill="hold">
                                          <p:stCondLst>
                                            <p:cond delay="0"/>
                                          </p:stCondLst>
                                        </p:cTn>
                                        <p:tgtEl>
                                          <p:spTgt spid="36"/>
                                        </p:tgtEl>
                                        <p:attrNameLst>
                                          <p:attrName>style.visibility</p:attrName>
                                        </p:attrNameLst>
                                      </p:cBhvr>
                                      <p:to>
                                        <p:strVal val="visible"/>
                                      </p:to>
                                    </p:set>
                                  </p:childTnLst>
                                </p:cTn>
                              </p:par>
                              <p:par>
                                <p:cTn id="76" presetID="1" presetClass="entr" presetSubtype="0" fill="hold" grpId="1" nodeType="withEffect">
                                  <p:stCondLst>
                                    <p:cond delay="0"/>
                                  </p:stCondLst>
                                  <p:childTnLst>
                                    <p:set>
                                      <p:cBhvr>
                                        <p:cTn id="77" dur="1" fill="hold">
                                          <p:stCondLst>
                                            <p:cond delay="0"/>
                                          </p:stCondLst>
                                        </p:cTn>
                                        <p:tgtEl>
                                          <p:spTgt spid="37"/>
                                        </p:tgtEl>
                                        <p:attrNameLst>
                                          <p:attrName>style.visibility</p:attrName>
                                        </p:attrNameLst>
                                      </p:cBhvr>
                                      <p:to>
                                        <p:strVal val="visible"/>
                                      </p:to>
                                    </p:set>
                                  </p:childTnLst>
                                </p:cTn>
                              </p:par>
                              <p:par>
                                <p:cTn id="78" presetID="1" presetClass="entr" presetSubtype="0" fill="hold" grpId="1" nodeType="withEffect">
                                  <p:stCondLst>
                                    <p:cond delay="0"/>
                                  </p:stCondLst>
                                  <p:childTnLst>
                                    <p:set>
                                      <p:cBhvr>
                                        <p:cTn id="79"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40"/>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24" grpId="1" animBg="1"/>
      <p:bldP spid="25" grpId="1" animBg="1"/>
      <p:bldP spid="26" grpId="1" animBg="1"/>
      <p:bldP spid="27" grpId="1" animBg="1"/>
      <p:bldP spid="28" grpId="1" animBg="1"/>
      <p:bldP spid="29" grpId="1" animBg="1"/>
      <p:bldP spid="30" grpId="1" animBg="1"/>
      <p:bldP spid="31" grpId="1" animBg="1"/>
      <p:bldP spid="32" grpId="1" animBg="1"/>
      <p:bldP spid="33" grpId="1" animBg="1"/>
      <p:bldP spid="34" grpId="1" animBg="1"/>
      <p:bldP spid="35" grpId="1" animBg="1"/>
      <p:bldP spid="36" grpId="1" animBg="1"/>
      <p:bldP spid="37" grpId="1" animBg="1"/>
      <p:bldP spid="38"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320040"/>
            <a:ext cx="4572000" cy="320040"/>
          </a:xfrm>
          <a:prstGeom prst="rect">
            <a:avLst/>
          </a:prstGeom>
          <a:noFill/>
          <a:ln/>
        </p:spPr>
        <p:txBody>
          <a:bodyPr wrap="square" lIns="0" tIns="0" rIns="0" bIns="0" rtlCol="0" anchor="t"/>
          <a:lstStyle/>
          <a:p>
            <a:pPr indent="0" marL="0">
              <a:buNone/>
            </a:pPr>
            <a:r>
              <a:rPr lang="en-US" sz="1400" b="1" spc="300" kern="0" dirty="0">
                <a:solidFill>
                  <a:schemeClr val="accent1"/>
                </a:solidFill>
              </a:rPr>
              <a:t>ROUND 5 OF 6</a:t>
            </a:r>
            <a:endParaRPr lang="en-US" sz="140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3200" b="1" dirty="0">
                <a:solidFill>
                  <a:schemeClr val="bg1"/>
                </a:solidFill>
              </a:rPr>
              <a:t>Name a disadvantage of nuclear power</a:t>
            </a:r>
            <a:endParaRPr lang="en-US" sz="3200" dirty="0"/>
          </a:p>
        </p:txBody>
      </p:sp>
      <p:sp>
        <p:nvSpPr>
          <p:cNvPr id="4" name="chart panel"/>
          <p:cNvSpPr/>
          <p:nvPr/>
        </p:nvSpPr>
        <p:spPr>
          <a:xfrm>
            <a:off x="8092440" y="1691640"/>
            <a:ext cx="3550615" cy="4069080"/>
          </a:xfrm>
          <a:prstGeom prst="roundRect">
            <a:avLst>
              <a:gd name="adj" fmla="val 3090"/>
            </a:avLst>
          </a:prstGeom>
          <a:solidFill>
            <a:schemeClr val="accent4"/>
          </a:solidFill>
          <a:ln w="19050">
            <a:solidFill>
              <a:schemeClr val="accent5"/>
            </a:solidFill>
            <a:prstDash val="solid"/>
          </a:ln>
        </p:spPr>
      </p:sp>
      <p:sp>
        <p:nvSpPr>
          <p:cNvPr id="5" name="Text 3"/>
          <p:cNvSpPr txBox="1"/>
          <p:nvPr/>
        </p:nvSpPr>
        <p:spPr>
          <a:xfrm>
            <a:off x="8183880" y="187452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100</a:t>
            </a:r>
            <a:endParaRPr lang="en-US" sz="1200" dirty="0"/>
          </a:p>
        </p:txBody>
      </p:sp>
      <p:sp>
        <p:nvSpPr>
          <p:cNvPr id="6" name="Text 4"/>
          <p:cNvSpPr txBox="1"/>
          <p:nvPr/>
        </p:nvSpPr>
        <p:spPr>
          <a:xfrm>
            <a:off x="8183880" y="338328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50</a:t>
            </a:r>
            <a:endParaRPr lang="en-US" sz="1200" dirty="0"/>
          </a:p>
        </p:txBody>
      </p:sp>
      <p:sp>
        <p:nvSpPr>
          <p:cNvPr id="7" name="Text 5"/>
          <p:cNvSpPr txBox="1"/>
          <p:nvPr/>
        </p:nvSpPr>
        <p:spPr>
          <a:xfrm>
            <a:off x="8183880" y="489204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0</a:t>
            </a:r>
            <a:endParaRPr lang="en-US" sz="1200" dirty="0"/>
          </a:p>
        </p:txBody>
      </p:sp>
      <p:sp>
        <p:nvSpPr>
          <p:cNvPr id="8" name="slot 0"/>
          <p:cNvSpPr/>
          <p:nvPr/>
        </p:nvSpPr>
        <p:spPr>
          <a:xfrm>
            <a:off x="8799157" y="2011680"/>
            <a:ext cx="457200" cy="3017520"/>
          </a:xfrm>
          <a:prstGeom prst="rect">
            <a:avLst/>
          </a:prstGeom>
          <a:solidFill>
            <a:schemeClr val="accent5"/>
          </a:solidFill>
          <a:ln w="12700">
            <a:solidFill>
              <a:schemeClr val="accent5"/>
            </a:solidFill>
            <a:prstDash val="solid"/>
          </a:ln>
        </p:spPr>
      </p:sp>
      <p:sp>
        <p:nvSpPr>
          <p:cNvPr id="9" name="Text 7"/>
          <p:cNvSpPr txBox="1"/>
          <p:nvPr/>
        </p:nvSpPr>
        <p:spPr>
          <a:xfrm>
            <a:off x="8707717" y="5120640"/>
            <a:ext cx="640080" cy="274320"/>
          </a:xfrm>
          <a:prstGeom prst="rect">
            <a:avLst/>
          </a:prstGeom>
          <a:noFill/>
          <a:ln/>
        </p:spPr>
        <p:txBody>
          <a:bodyPr wrap="square" lIns="0" tIns="0" rIns="0" bIns="0" rtlCol="0" anchor="t"/>
          <a:lstStyle/>
          <a:p>
            <a:pPr algn="ctr" indent="0" marL="0">
              <a:buNone/>
            </a:pPr>
            <a:r>
              <a:rPr lang="en-US" sz="1300" b="1" dirty="0">
                <a:solidFill>
                  <a:schemeClr val="accent1"/>
                </a:solidFill>
              </a:rPr>
              <a:t>1</a:t>
            </a:r>
            <a:endParaRPr lang="en-US" sz="1300" dirty="0"/>
          </a:p>
        </p:txBody>
      </p:sp>
      <p:sp>
        <p:nvSpPr>
          <p:cNvPr id="10" name="slot 1"/>
          <p:cNvSpPr/>
          <p:nvPr/>
        </p:nvSpPr>
        <p:spPr>
          <a:xfrm>
            <a:off x="9481071" y="2011680"/>
            <a:ext cx="457200" cy="3017520"/>
          </a:xfrm>
          <a:prstGeom prst="rect">
            <a:avLst/>
          </a:prstGeom>
          <a:solidFill>
            <a:schemeClr val="accent5"/>
          </a:solidFill>
          <a:ln w="12700">
            <a:solidFill>
              <a:schemeClr val="accent5"/>
            </a:solidFill>
            <a:prstDash val="solid"/>
          </a:ln>
        </p:spPr>
      </p:sp>
      <p:sp>
        <p:nvSpPr>
          <p:cNvPr id="11" name="Text 9"/>
          <p:cNvSpPr txBox="1"/>
          <p:nvPr/>
        </p:nvSpPr>
        <p:spPr>
          <a:xfrm>
            <a:off x="9389631" y="5120640"/>
            <a:ext cx="640080" cy="274320"/>
          </a:xfrm>
          <a:prstGeom prst="rect">
            <a:avLst/>
          </a:prstGeom>
          <a:noFill/>
          <a:ln/>
        </p:spPr>
        <p:txBody>
          <a:bodyPr wrap="square" lIns="0" tIns="0" rIns="0" bIns="0" rtlCol="0" anchor="t"/>
          <a:lstStyle/>
          <a:p>
            <a:pPr algn="ctr" indent="0" marL="0">
              <a:buNone/>
            </a:pPr>
            <a:r>
              <a:rPr lang="en-US" sz="1300" b="1" dirty="0">
                <a:solidFill>
                  <a:schemeClr val="accent1"/>
                </a:solidFill>
              </a:rPr>
              <a:t>2</a:t>
            </a:r>
            <a:endParaRPr lang="en-US" sz="1300" dirty="0"/>
          </a:p>
        </p:txBody>
      </p:sp>
      <p:sp>
        <p:nvSpPr>
          <p:cNvPr id="12" name="slot 2"/>
          <p:cNvSpPr/>
          <p:nvPr/>
        </p:nvSpPr>
        <p:spPr>
          <a:xfrm>
            <a:off x="10162985" y="2011680"/>
            <a:ext cx="457200" cy="3017520"/>
          </a:xfrm>
          <a:prstGeom prst="rect">
            <a:avLst/>
          </a:prstGeom>
          <a:solidFill>
            <a:schemeClr val="accent5"/>
          </a:solidFill>
          <a:ln w="12700">
            <a:solidFill>
              <a:schemeClr val="accent5"/>
            </a:solidFill>
            <a:prstDash val="solid"/>
          </a:ln>
        </p:spPr>
      </p:sp>
      <p:sp>
        <p:nvSpPr>
          <p:cNvPr id="13" name="Text 11"/>
          <p:cNvSpPr txBox="1"/>
          <p:nvPr/>
        </p:nvSpPr>
        <p:spPr>
          <a:xfrm>
            <a:off x="10071545" y="5120640"/>
            <a:ext cx="640080" cy="274320"/>
          </a:xfrm>
          <a:prstGeom prst="rect">
            <a:avLst/>
          </a:prstGeom>
          <a:noFill/>
          <a:ln/>
        </p:spPr>
        <p:txBody>
          <a:bodyPr wrap="square" lIns="0" tIns="0" rIns="0" bIns="0" rtlCol="0" anchor="t"/>
          <a:lstStyle/>
          <a:p>
            <a:pPr algn="ctr" indent="0" marL="0">
              <a:buNone/>
            </a:pPr>
            <a:r>
              <a:rPr lang="en-US" sz="1300" b="1" dirty="0">
                <a:solidFill>
                  <a:schemeClr val="accent1"/>
                </a:solidFill>
              </a:rPr>
              <a:t>3</a:t>
            </a:r>
            <a:endParaRPr lang="en-US" sz="1300" dirty="0"/>
          </a:p>
        </p:txBody>
      </p:sp>
      <p:sp>
        <p:nvSpPr>
          <p:cNvPr id="14" name="slot 3"/>
          <p:cNvSpPr/>
          <p:nvPr/>
        </p:nvSpPr>
        <p:spPr>
          <a:xfrm>
            <a:off x="10844898" y="2011680"/>
            <a:ext cx="457200" cy="3017520"/>
          </a:xfrm>
          <a:prstGeom prst="rect">
            <a:avLst/>
          </a:prstGeom>
          <a:solidFill>
            <a:schemeClr val="accent5"/>
          </a:solidFill>
          <a:ln w="12700">
            <a:solidFill>
              <a:schemeClr val="accent5"/>
            </a:solidFill>
            <a:prstDash val="solid"/>
          </a:ln>
        </p:spPr>
      </p:sp>
      <p:sp>
        <p:nvSpPr>
          <p:cNvPr id="15" name="Text 13"/>
          <p:cNvSpPr txBox="1"/>
          <p:nvPr/>
        </p:nvSpPr>
        <p:spPr>
          <a:xfrm>
            <a:off x="10753458" y="5120640"/>
            <a:ext cx="640080" cy="274320"/>
          </a:xfrm>
          <a:prstGeom prst="rect">
            <a:avLst/>
          </a:prstGeom>
          <a:noFill/>
          <a:ln/>
        </p:spPr>
        <p:txBody>
          <a:bodyPr wrap="square" lIns="0" tIns="0" rIns="0" bIns="0" rtlCol="0" anchor="t"/>
          <a:lstStyle/>
          <a:p>
            <a:pPr algn="ctr" indent="0" marL="0">
              <a:buNone/>
            </a:pPr>
            <a:r>
              <a:rPr lang="en-US" sz="1300" b="1" dirty="0">
                <a:solidFill>
                  <a:schemeClr val="accent1"/>
                </a:solidFill>
              </a:rPr>
              <a:t>4</a:t>
            </a:r>
            <a:endParaRPr lang="en-US" sz="1300" dirty="0"/>
          </a:p>
        </p:txBody>
      </p:sp>
      <p:sp>
        <p:nvSpPr>
          <p:cNvPr id="16" name="Text 14"/>
          <p:cNvSpPr txBox="1"/>
          <p:nvPr/>
        </p:nvSpPr>
        <p:spPr>
          <a:xfrm>
            <a:off x="8275320" y="5440680"/>
            <a:ext cx="3184855" cy="274320"/>
          </a:xfrm>
          <a:prstGeom prst="rect">
            <a:avLst/>
          </a:prstGeom>
          <a:noFill/>
          <a:ln/>
        </p:spPr>
        <p:txBody>
          <a:bodyPr wrap="square" lIns="0" tIns="0" rIns="0" bIns="0" rtlCol="0" anchor="t"/>
          <a:lstStyle/>
          <a:p>
            <a:pPr algn="ctr" indent="0" marL="0">
              <a:buNone/>
            </a:pPr>
            <a:r>
              <a:rPr lang="en-US" sz="1200" i="1" dirty="0">
                <a:solidFill>
                  <a:schemeClr val="accent6"/>
                </a:solidFill>
              </a:rPr>
              <a:t>Score for each tile</a:t>
            </a:r>
            <a:endParaRPr lang="en-US" sz="1200" dirty="0"/>
          </a:p>
        </p:txBody>
      </p:sp>
      <p:sp>
        <p:nvSpPr>
          <p:cNvPr id="17" name="cover 0"/>
          <p:cNvSpPr/>
          <p:nvPr/>
        </p:nvSpPr>
        <p:spPr>
          <a:xfrm>
            <a:off x="54864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1</a:t>
            </a:r>
            <a:endParaRPr lang="en-US" sz="2600" dirty="0"/>
          </a:p>
        </p:txBody>
      </p:sp>
      <p:sp>
        <p:nvSpPr>
          <p:cNvPr id="18" name="cover 1"/>
          <p:cNvSpPr/>
          <p:nvPr/>
        </p:nvSpPr>
        <p:spPr>
          <a:xfrm>
            <a:off x="425196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2</a:t>
            </a:r>
            <a:endParaRPr lang="en-US" sz="2600" dirty="0"/>
          </a:p>
        </p:txBody>
      </p:sp>
      <p:sp>
        <p:nvSpPr>
          <p:cNvPr id="19" name="cover 2"/>
          <p:cNvSpPr/>
          <p:nvPr/>
        </p:nvSpPr>
        <p:spPr>
          <a:xfrm>
            <a:off x="54864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3</a:t>
            </a:r>
            <a:endParaRPr lang="en-US" sz="2600" dirty="0"/>
          </a:p>
        </p:txBody>
      </p:sp>
      <p:sp>
        <p:nvSpPr>
          <p:cNvPr id="20" name="cover 3"/>
          <p:cNvSpPr/>
          <p:nvPr/>
        </p:nvSpPr>
        <p:spPr>
          <a:xfrm>
            <a:off x="425196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4</a:t>
            </a:r>
            <a:endParaRPr lang="en-US" sz="2600" dirty="0"/>
          </a:p>
        </p:txBody>
      </p:sp>
      <p:sp>
        <p:nvSpPr>
          <p:cNvPr id="21" name="reveal 0"/>
          <p:cNvSpPr/>
          <p:nvPr/>
        </p:nvSpPr>
        <p:spPr>
          <a:xfrm>
            <a:off x="54864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Accidents</a:t>
            </a:r>
            <a:endParaRPr lang="en-US" sz="1900" dirty="0"/>
          </a:p>
        </p:txBody>
      </p:sp>
      <p:sp>
        <p:nvSpPr>
          <p:cNvPr id="22" name="score 0"/>
          <p:cNvSpPr/>
          <p:nvPr/>
        </p:nvSpPr>
        <p:spPr>
          <a:xfrm>
            <a:off x="322783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38</a:t>
            </a:r>
            <a:endParaRPr lang="en-US" sz="2000" dirty="0"/>
          </a:p>
        </p:txBody>
      </p:sp>
      <p:sp>
        <p:nvSpPr>
          <p:cNvPr id="23" name="bar 0"/>
          <p:cNvSpPr/>
          <p:nvPr/>
        </p:nvSpPr>
        <p:spPr>
          <a:xfrm>
            <a:off x="8799157" y="3882542"/>
            <a:ext cx="457200" cy="1146658"/>
          </a:xfrm>
          <a:prstGeom prst="rect">
            <a:avLst/>
          </a:prstGeom>
          <a:solidFill>
            <a:schemeClr val="accent1"/>
          </a:solidFill>
          <a:ln w="12700">
            <a:solidFill>
              <a:schemeClr val="accent1"/>
            </a:solidFill>
            <a:prstDash val="solid"/>
          </a:ln>
        </p:spPr>
      </p:sp>
      <p:sp>
        <p:nvSpPr>
          <p:cNvPr id="24" name="reveal 1"/>
          <p:cNvSpPr/>
          <p:nvPr/>
        </p:nvSpPr>
        <p:spPr>
          <a:xfrm>
            <a:off x="425196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Decommissioning</a:t>
            </a:r>
            <a:endParaRPr lang="en-US" sz="1900" dirty="0"/>
          </a:p>
        </p:txBody>
      </p:sp>
      <p:sp>
        <p:nvSpPr>
          <p:cNvPr id="25" name="score 1"/>
          <p:cNvSpPr/>
          <p:nvPr/>
        </p:nvSpPr>
        <p:spPr>
          <a:xfrm>
            <a:off x="693115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4</a:t>
            </a:r>
            <a:endParaRPr lang="en-US" sz="2000" dirty="0"/>
          </a:p>
        </p:txBody>
      </p:sp>
      <p:sp>
        <p:nvSpPr>
          <p:cNvPr id="26" name="bar 1"/>
          <p:cNvSpPr/>
          <p:nvPr/>
        </p:nvSpPr>
        <p:spPr>
          <a:xfrm>
            <a:off x="9481071" y="4908499"/>
            <a:ext cx="457200" cy="120701"/>
          </a:xfrm>
          <a:prstGeom prst="rect">
            <a:avLst/>
          </a:prstGeom>
          <a:solidFill>
            <a:schemeClr val="accent1"/>
          </a:solidFill>
          <a:ln w="12700">
            <a:solidFill>
              <a:schemeClr val="accent1"/>
            </a:solidFill>
            <a:prstDash val="solid"/>
          </a:ln>
        </p:spPr>
      </p:sp>
      <p:sp>
        <p:nvSpPr>
          <p:cNvPr id="27" name="reveal 2"/>
          <p:cNvSpPr/>
          <p:nvPr/>
        </p:nvSpPr>
        <p:spPr>
          <a:xfrm>
            <a:off x="54864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Non-renewable</a:t>
            </a:r>
            <a:endParaRPr lang="en-US" sz="1900" dirty="0"/>
          </a:p>
        </p:txBody>
      </p:sp>
      <p:sp>
        <p:nvSpPr>
          <p:cNvPr id="28" name="score 2"/>
          <p:cNvSpPr/>
          <p:nvPr/>
        </p:nvSpPr>
        <p:spPr>
          <a:xfrm>
            <a:off x="322783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9</a:t>
            </a:r>
            <a:endParaRPr lang="en-US" sz="2000" dirty="0"/>
          </a:p>
        </p:txBody>
      </p:sp>
      <p:sp>
        <p:nvSpPr>
          <p:cNvPr id="29" name="bar 2"/>
          <p:cNvSpPr/>
          <p:nvPr/>
        </p:nvSpPr>
        <p:spPr>
          <a:xfrm>
            <a:off x="10162985" y="4757623"/>
            <a:ext cx="457200" cy="271577"/>
          </a:xfrm>
          <a:prstGeom prst="rect">
            <a:avLst/>
          </a:prstGeom>
          <a:solidFill>
            <a:schemeClr val="accent1"/>
          </a:solidFill>
          <a:ln w="12700">
            <a:solidFill>
              <a:schemeClr val="accent1"/>
            </a:solidFill>
            <a:prstDash val="solid"/>
          </a:ln>
        </p:spPr>
      </p:sp>
      <p:sp>
        <p:nvSpPr>
          <p:cNvPr id="30" name="reveal 3"/>
          <p:cNvSpPr/>
          <p:nvPr/>
        </p:nvSpPr>
        <p:spPr>
          <a:xfrm>
            <a:off x="425196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Radioactive waste</a:t>
            </a:r>
            <a:endParaRPr lang="en-US" sz="1900" dirty="0"/>
          </a:p>
        </p:txBody>
      </p:sp>
      <p:sp>
        <p:nvSpPr>
          <p:cNvPr id="31" name="score 3"/>
          <p:cNvSpPr/>
          <p:nvPr/>
        </p:nvSpPr>
        <p:spPr>
          <a:xfrm>
            <a:off x="693115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63</a:t>
            </a:r>
            <a:endParaRPr lang="en-US" sz="2000" dirty="0"/>
          </a:p>
        </p:txBody>
      </p:sp>
      <p:sp>
        <p:nvSpPr>
          <p:cNvPr id="32" name="bar 3"/>
          <p:cNvSpPr/>
          <p:nvPr/>
        </p:nvSpPr>
        <p:spPr>
          <a:xfrm>
            <a:off x="10844898" y="3128162"/>
            <a:ext cx="457200" cy="1901038"/>
          </a:xfrm>
          <a:prstGeom prst="rect">
            <a:avLst/>
          </a:prstGeom>
          <a:solidFill>
            <a:schemeClr val="accent1"/>
          </a:solidFill>
          <a:ln w="12700">
            <a:solidFill>
              <a:schemeClr val="accent1"/>
            </a:solidFill>
            <a:prstDash val="solid"/>
          </a:ln>
        </p:spPr>
      </p:sp>
      <p:sp>
        <p:nvSpPr>
          <p:cNvPr id="33" name="wrong label"/>
          <p:cNvSpPr/>
          <p:nvPr/>
        </p:nvSpPr>
        <p:spPr>
          <a:xfrm>
            <a:off x="548640" y="5989320"/>
            <a:ext cx="3108960" cy="548640"/>
          </a:xfrm>
          <a:prstGeom prst="roundRect">
            <a:avLst>
              <a:gd name="adj" fmla="val 41667"/>
            </a:avLst>
          </a:prstGeom>
          <a:solidFill>
            <a:schemeClr val="tx1"/>
          </a:solidFill>
          <a:ln w="25400">
            <a:solidFill>
              <a:schemeClr val="accent2"/>
            </a:solidFill>
          </a:ln>
        </p:spPr>
        <p:txBody>
          <a:bodyPr wrap="square" lIns="0" tIns="0" rIns="0" bIns="0" rtlCol="0" anchor="ctr"/>
          <a:lstStyle/>
          <a:p>
            <a:pPr algn="ctr" indent="0" marL="0">
              <a:buNone/>
            </a:pPr>
            <a:r>
              <a:rPr lang="en-US" sz="1600" b="1" dirty="0">
                <a:solidFill>
                  <a:schemeClr val="accent2"/>
                </a:solidFill>
              </a:rPr>
              <a:t>Not on the board? 100 points</a:t>
            </a:r>
            <a:endParaRPr lang="en-US" sz="1600" dirty="0"/>
          </a:p>
        </p:txBody>
      </p:sp>
      <p:sp>
        <p:nvSpPr>
          <p:cNvPr id="34" name="allbtn"/>
          <p:cNvSpPr/>
          <p:nvPr/>
        </p:nvSpPr>
        <p:spPr>
          <a:xfrm>
            <a:off x="3886200" y="5989320"/>
            <a:ext cx="2377440" cy="548640"/>
          </a:xfrm>
          <a:prstGeom prst="roundRect">
            <a:avLst>
              <a:gd name="adj" fmla="val 41667"/>
            </a:avLst>
          </a:prstGeom>
          <a:solidFill>
            <a:schemeClr val="accent4"/>
          </a:solidFill>
          <a:ln w="19050">
            <a:solidFill>
              <a:schemeClr val="accent1"/>
            </a:solidFill>
          </a:ln>
        </p:spPr>
        <p:txBody>
          <a:bodyPr wrap="square" lIns="0" tIns="0" rIns="0" bIns="0" rtlCol="0" anchor="ctr"/>
          <a:lstStyle/>
          <a:p>
            <a:pPr algn="ctr" indent="0" marL="0">
              <a:buNone/>
            </a:pPr>
            <a:r>
              <a:rPr lang="en-US" sz="1600" b="1" dirty="0">
                <a:solidFill>
                  <a:schemeClr val="bg1"/>
                </a:solidFill>
              </a:rPr>
              <a:t>Show all answers</a:t>
            </a:r>
            <a:endParaRPr lang="en-US" sz="1600" dirty="0"/>
          </a:p>
        </p:txBody>
      </p:sp>
      <p:sp>
        <p:nvSpPr>
          <p:cNvPr id="35" name="nextbtn">
            <a:hlinkClick r:id="rId1" tooltip="Next" action="ppaction://hlinksldjump"/>
          </p:cNvPr>
          <p:cNvSpPr/>
          <p:nvPr/>
        </p:nvSpPr>
        <p:spPr>
          <a:xfrm>
            <a:off x="9539935" y="5989320"/>
            <a:ext cx="2103120" cy="548640"/>
          </a:xfrm>
          <a:prstGeom prst="roundRect">
            <a:avLst>
              <a:gd name="adj" fmla="val 41667"/>
            </a:avLst>
          </a:prstGeom>
          <a:solidFill>
            <a:schemeClr val="accent1"/>
          </a:solidFill>
          <a:ln>
            <a:solidFill>
              <a:schemeClr val="accent1"/>
            </a:solidFill>
          </a:ln>
        </p:spPr>
        <p:txBody>
          <a:bodyPr wrap="square" lIns="0" tIns="0" rIns="0" bIns="0" rtlCol="0" anchor="ctr"/>
          <a:lstStyle/>
          <a:p>
            <a:pPr algn="ctr" indent="0" marL="0">
              <a:buNone/>
            </a:pPr>
            <a:r>
              <a:rPr lang="en-US" sz="1600" b="1" dirty="0">
                <a:solidFill>
                  <a:schemeClr val="tx1"/>
                </a:solidFill>
                <a:hlinkClick r:id="rId1" action="ppaction://hlinksldjump" tooltip="Next">
                  <a:extLst>
                    <a:ext uri="{A12FA001-AC4F-418D-AE19-62706E023703}">
                      <ahyp:hlinkClr xmlns:ahyp="http://schemas.microsoft.com/office/drawing/2018/hyperlinkcolor" val="tx"/>
                    </a:ext>
                  </a:extLst>
                </a:hlinkClick>
              </a:rPr>
              <a:t>Next round</a:t>
            </a:r>
            <a:endParaRPr lang="en-US" sz="16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11" restart="whenNotActive" fill="hold" evtFilter="cancelBubble" nodeType="interactiveSeq">
                <p:stCondLst>
                  <p:cond evt="onClick" delay="0">
                    <p:tgtEl>
                      <p:spTgt spid="18"/>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29" restart="whenNotActive" fill="hold" evtFilter="cancelBubble" nodeType="interactiveSeq">
                <p:stCondLst>
                  <p:cond evt="onClick" delay="0">
                    <p:tgtEl>
                      <p:spTgt spid="20"/>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38" restart="whenNotActive" fill="hold" evtFilter="cancelBubble" nodeType="interactiveSeq">
                <p:stCondLst>
                  <p:cond evt="onClick" delay="0">
                    <p:tgtEl>
                      <p:spTgt spid="34"/>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1"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par>
                                <p:cTn id="53" presetID="1" presetClass="entr" presetSubtype="0" fill="hold" grpId="1" nodeType="with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grpId="1"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par>
                                <p:cTn id="57" presetID="1" presetClass="entr" presetSubtype="0" fill="hold" grpId="1" nodeType="with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par>
                                <p:cTn id="59" presetID="1" presetClass="entr" presetSubtype="0" fill="hold" grpId="1" nodeType="withEffect">
                                  <p:stCondLst>
                                    <p:cond delay="0"/>
                                  </p:stCondLst>
                                  <p:childTnLst>
                                    <p:set>
                                      <p:cBhvr>
                                        <p:cTn id="60" dur="1" fill="hold">
                                          <p:stCondLst>
                                            <p:cond delay="0"/>
                                          </p:stCondLst>
                                        </p:cTn>
                                        <p:tgtEl>
                                          <p:spTgt spid="30"/>
                                        </p:tgtEl>
                                        <p:attrNameLst>
                                          <p:attrName>style.visibility</p:attrName>
                                        </p:attrNameLst>
                                      </p:cBhvr>
                                      <p:to>
                                        <p:strVal val="visible"/>
                                      </p:to>
                                    </p:set>
                                  </p:childTnLst>
                                </p:cTn>
                              </p:par>
                              <p:par>
                                <p:cTn id="61" presetID="1" presetClass="entr" presetSubtype="0" fill="hold" grpId="1" nodeType="with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par>
                                <p:cTn id="63" presetID="1" presetClass="entr" presetSubtype="0" fill="hold" grpId="1"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34"/>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21" grpId="1" animBg="1"/>
      <p:bldP spid="22" grpId="1" animBg="1"/>
      <p:bldP spid="23" grpId="1" animBg="1"/>
      <p:bldP spid="24" grpId="1" animBg="1"/>
      <p:bldP spid="25" grpId="1" animBg="1"/>
      <p:bldP spid="26" grpId="1" animBg="1"/>
      <p:bldP spid="27" grpId="1" animBg="1"/>
      <p:bldP spid="28" grpId="1" animBg="1"/>
      <p:bldP spid="29" grpId="1" animBg="1"/>
      <p:bldP spid="30" grpId="1" animBg="1"/>
      <p:bldP spid="31" grpId="1" animBg="1"/>
      <p:bldP spid="32"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320040"/>
            <a:ext cx="4572000" cy="320040"/>
          </a:xfrm>
          <a:prstGeom prst="rect">
            <a:avLst/>
          </a:prstGeom>
          <a:noFill/>
          <a:ln/>
        </p:spPr>
        <p:txBody>
          <a:bodyPr wrap="square" lIns="0" tIns="0" rIns="0" bIns="0" rtlCol="0" anchor="t"/>
          <a:lstStyle/>
          <a:p>
            <a:pPr indent="0" marL="0">
              <a:buNone/>
            </a:pPr>
            <a:r>
              <a:rPr lang="en-US" sz="1400" b="1" spc="300" kern="0" dirty="0">
                <a:solidFill>
                  <a:schemeClr val="accent1"/>
                </a:solidFill>
              </a:rPr>
              <a:t>ROUND 6 OF 6</a:t>
            </a:r>
            <a:endParaRPr lang="en-US" sz="140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3200" b="1" dirty="0">
                <a:solidFill>
                  <a:schemeClr val="bg1"/>
                </a:solidFill>
              </a:rPr>
              <a:t>Name a RENEWABLE resource that is RELIABLE</a:t>
            </a:r>
            <a:endParaRPr lang="en-US" sz="3200" dirty="0"/>
          </a:p>
        </p:txBody>
      </p:sp>
      <p:sp>
        <p:nvSpPr>
          <p:cNvPr id="4" name="chart panel"/>
          <p:cNvSpPr/>
          <p:nvPr/>
        </p:nvSpPr>
        <p:spPr>
          <a:xfrm>
            <a:off x="8092440" y="1691640"/>
            <a:ext cx="3550615" cy="4069080"/>
          </a:xfrm>
          <a:prstGeom prst="roundRect">
            <a:avLst>
              <a:gd name="adj" fmla="val 3090"/>
            </a:avLst>
          </a:prstGeom>
          <a:solidFill>
            <a:schemeClr val="accent4"/>
          </a:solidFill>
          <a:ln w="19050">
            <a:solidFill>
              <a:schemeClr val="accent5"/>
            </a:solidFill>
            <a:prstDash val="solid"/>
          </a:ln>
        </p:spPr>
      </p:sp>
      <p:sp>
        <p:nvSpPr>
          <p:cNvPr id="5" name="Text 3"/>
          <p:cNvSpPr txBox="1"/>
          <p:nvPr/>
        </p:nvSpPr>
        <p:spPr>
          <a:xfrm>
            <a:off x="8183880" y="187452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100</a:t>
            </a:r>
            <a:endParaRPr lang="en-US" sz="1200" dirty="0"/>
          </a:p>
        </p:txBody>
      </p:sp>
      <p:sp>
        <p:nvSpPr>
          <p:cNvPr id="6" name="Text 4"/>
          <p:cNvSpPr txBox="1"/>
          <p:nvPr/>
        </p:nvSpPr>
        <p:spPr>
          <a:xfrm>
            <a:off x="8183880" y="338328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50</a:t>
            </a:r>
            <a:endParaRPr lang="en-US" sz="1200" dirty="0"/>
          </a:p>
        </p:txBody>
      </p:sp>
      <p:sp>
        <p:nvSpPr>
          <p:cNvPr id="7" name="Text 5"/>
          <p:cNvSpPr txBox="1"/>
          <p:nvPr/>
        </p:nvSpPr>
        <p:spPr>
          <a:xfrm>
            <a:off x="8183880" y="4892040"/>
            <a:ext cx="411480" cy="274320"/>
          </a:xfrm>
          <a:prstGeom prst="rect">
            <a:avLst/>
          </a:prstGeom>
          <a:noFill/>
          <a:ln/>
        </p:spPr>
        <p:txBody>
          <a:bodyPr wrap="square" lIns="0" tIns="0" rIns="0" bIns="0" rtlCol="0" anchor="ctr"/>
          <a:lstStyle/>
          <a:p>
            <a:pPr algn="r" indent="0" marL="0">
              <a:buNone/>
            </a:pPr>
            <a:r>
              <a:rPr lang="en-US" sz="1200" dirty="0">
                <a:solidFill>
                  <a:schemeClr val="accent6"/>
                </a:solidFill>
              </a:rPr>
              <a:t>0</a:t>
            </a:r>
            <a:endParaRPr lang="en-US" sz="1200" dirty="0"/>
          </a:p>
        </p:txBody>
      </p:sp>
      <p:sp>
        <p:nvSpPr>
          <p:cNvPr id="8" name="slot 0"/>
          <p:cNvSpPr/>
          <p:nvPr/>
        </p:nvSpPr>
        <p:spPr>
          <a:xfrm>
            <a:off x="8799157" y="2011680"/>
            <a:ext cx="457200" cy="3017520"/>
          </a:xfrm>
          <a:prstGeom prst="rect">
            <a:avLst/>
          </a:prstGeom>
          <a:solidFill>
            <a:schemeClr val="accent5"/>
          </a:solidFill>
          <a:ln w="12700">
            <a:solidFill>
              <a:schemeClr val="accent5"/>
            </a:solidFill>
            <a:prstDash val="solid"/>
          </a:ln>
        </p:spPr>
      </p:sp>
      <p:sp>
        <p:nvSpPr>
          <p:cNvPr id="9" name="Text 7"/>
          <p:cNvSpPr txBox="1"/>
          <p:nvPr/>
        </p:nvSpPr>
        <p:spPr>
          <a:xfrm>
            <a:off x="8707717" y="5120640"/>
            <a:ext cx="640080" cy="274320"/>
          </a:xfrm>
          <a:prstGeom prst="rect">
            <a:avLst/>
          </a:prstGeom>
          <a:noFill/>
          <a:ln/>
        </p:spPr>
        <p:txBody>
          <a:bodyPr wrap="square" lIns="0" tIns="0" rIns="0" bIns="0" rtlCol="0" anchor="t"/>
          <a:lstStyle/>
          <a:p>
            <a:pPr algn="ctr" indent="0" marL="0">
              <a:buNone/>
            </a:pPr>
            <a:r>
              <a:rPr lang="en-US" sz="1300" b="1" dirty="0">
                <a:solidFill>
                  <a:schemeClr val="accent1"/>
                </a:solidFill>
              </a:rPr>
              <a:t>1</a:t>
            </a:r>
            <a:endParaRPr lang="en-US" sz="1300" dirty="0"/>
          </a:p>
        </p:txBody>
      </p:sp>
      <p:sp>
        <p:nvSpPr>
          <p:cNvPr id="10" name="slot 1"/>
          <p:cNvSpPr/>
          <p:nvPr/>
        </p:nvSpPr>
        <p:spPr>
          <a:xfrm>
            <a:off x="9481071" y="2011680"/>
            <a:ext cx="457200" cy="3017520"/>
          </a:xfrm>
          <a:prstGeom prst="rect">
            <a:avLst/>
          </a:prstGeom>
          <a:solidFill>
            <a:schemeClr val="accent5"/>
          </a:solidFill>
          <a:ln w="12700">
            <a:solidFill>
              <a:schemeClr val="accent5"/>
            </a:solidFill>
            <a:prstDash val="solid"/>
          </a:ln>
        </p:spPr>
      </p:sp>
      <p:sp>
        <p:nvSpPr>
          <p:cNvPr id="11" name="Text 9"/>
          <p:cNvSpPr txBox="1"/>
          <p:nvPr/>
        </p:nvSpPr>
        <p:spPr>
          <a:xfrm>
            <a:off x="9389631" y="5120640"/>
            <a:ext cx="640080" cy="274320"/>
          </a:xfrm>
          <a:prstGeom prst="rect">
            <a:avLst/>
          </a:prstGeom>
          <a:noFill/>
          <a:ln/>
        </p:spPr>
        <p:txBody>
          <a:bodyPr wrap="square" lIns="0" tIns="0" rIns="0" bIns="0" rtlCol="0" anchor="t"/>
          <a:lstStyle/>
          <a:p>
            <a:pPr algn="ctr" indent="0" marL="0">
              <a:buNone/>
            </a:pPr>
            <a:r>
              <a:rPr lang="en-US" sz="1300" b="1" dirty="0">
                <a:solidFill>
                  <a:schemeClr val="accent1"/>
                </a:solidFill>
              </a:rPr>
              <a:t>2</a:t>
            </a:r>
            <a:endParaRPr lang="en-US" sz="1300" dirty="0"/>
          </a:p>
        </p:txBody>
      </p:sp>
      <p:sp>
        <p:nvSpPr>
          <p:cNvPr id="12" name="slot 2"/>
          <p:cNvSpPr/>
          <p:nvPr/>
        </p:nvSpPr>
        <p:spPr>
          <a:xfrm>
            <a:off x="10162985" y="2011680"/>
            <a:ext cx="457200" cy="3017520"/>
          </a:xfrm>
          <a:prstGeom prst="rect">
            <a:avLst/>
          </a:prstGeom>
          <a:solidFill>
            <a:schemeClr val="accent5"/>
          </a:solidFill>
          <a:ln w="12700">
            <a:solidFill>
              <a:schemeClr val="accent5"/>
            </a:solidFill>
            <a:prstDash val="solid"/>
          </a:ln>
        </p:spPr>
      </p:sp>
      <p:sp>
        <p:nvSpPr>
          <p:cNvPr id="13" name="Text 11"/>
          <p:cNvSpPr txBox="1"/>
          <p:nvPr/>
        </p:nvSpPr>
        <p:spPr>
          <a:xfrm>
            <a:off x="10071545" y="5120640"/>
            <a:ext cx="640080" cy="274320"/>
          </a:xfrm>
          <a:prstGeom prst="rect">
            <a:avLst/>
          </a:prstGeom>
          <a:noFill/>
          <a:ln/>
        </p:spPr>
        <p:txBody>
          <a:bodyPr wrap="square" lIns="0" tIns="0" rIns="0" bIns="0" rtlCol="0" anchor="t"/>
          <a:lstStyle/>
          <a:p>
            <a:pPr algn="ctr" indent="0" marL="0">
              <a:buNone/>
            </a:pPr>
            <a:r>
              <a:rPr lang="en-US" sz="1300" b="1" dirty="0">
                <a:solidFill>
                  <a:schemeClr val="accent1"/>
                </a:solidFill>
              </a:rPr>
              <a:t>3</a:t>
            </a:r>
            <a:endParaRPr lang="en-US" sz="1300" dirty="0"/>
          </a:p>
        </p:txBody>
      </p:sp>
      <p:sp>
        <p:nvSpPr>
          <p:cNvPr id="14" name="slot 3"/>
          <p:cNvSpPr/>
          <p:nvPr/>
        </p:nvSpPr>
        <p:spPr>
          <a:xfrm>
            <a:off x="10844898" y="2011680"/>
            <a:ext cx="457200" cy="3017520"/>
          </a:xfrm>
          <a:prstGeom prst="rect">
            <a:avLst/>
          </a:prstGeom>
          <a:solidFill>
            <a:schemeClr val="accent5"/>
          </a:solidFill>
          <a:ln w="12700">
            <a:solidFill>
              <a:schemeClr val="accent5"/>
            </a:solidFill>
            <a:prstDash val="solid"/>
          </a:ln>
        </p:spPr>
      </p:sp>
      <p:sp>
        <p:nvSpPr>
          <p:cNvPr id="15" name="Text 13"/>
          <p:cNvSpPr txBox="1"/>
          <p:nvPr/>
        </p:nvSpPr>
        <p:spPr>
          <a:xfrm>
            <a:off x="10753458" y="5120640"/>
            <a:ext cx="640080" cy="274320"/>
          </a:xfrm>
          <a:prstGeom prst="rect">
            <a:avLst/>
          </a:prstGeom>
          <a:noFill/>
          <a:ln/>
        </p:spPr>
        <p:txBody>
          <a:bodyPr wrap="square" lIns="0" tIns="0" rIns="0" bIns="0" rtlCol="0" anchor="t"/>
          <a:lstStyle/>
          <a:p>
            <a:pPr algn="ctr" indent="0" marL="0">
              <a:buNone/>
            </a:pPr>
            <a:r>
              <a:rPr lang="en-US" sz="1300" b="1" dirty="0">
                <a:solidFill>
                  <a:schemeClr val="accent1"/>
                </a:solidFill>
              </a:rPr>
              <a:t>4</a:t>
            </a:r>
            <a:endParaRPr lang="en-US" sz="1300" dirty="0"/>
          </a:p>
        </p:txBody>
      </p:sp>
      <p:sp>
        <p:nvSpPr>
          <p:cNvPr id="16" name="Text 14"/>
          <p:cNvSpPr txBox="1"/>
          <p:nvPr/>
        </p:nvSpPr>
        <p:spPr>
          <a:xfrm>
            <a:off x="8275320" y="5440680"/>
            <a:ext cx="3184855" cy="274320"/>
          </a:xfrm>
          <a:prstGeom prst="rect">
            <a:avLst/>
          </a:prstGeom>
          <a:noFill/>
          <a:ln/>
        </p:spPr>
        <p:txBody>
          <a:bodyPr wrap="square" lIns="0" tIns="0" rIns="0" bIns="0" rtlCol="0" anchor="t"/>
          <a:lstStyle/>
          <a:p>
            <a:pPr algn="ctr" indent="0" marL="0">
              <a:buNone/>
            </a:pPr>
            <a:r>
              <a:rPr lang="en-US" sz="1200" i="1" dirty="0">
                <a:solidFill>
                  <a:schemeClr val="accent6"/>
                </a:solidFill>
              </a:rPr>
              <a:t>Score for each tile</a:t>
            </a:r>
            <a:endParaRPr lang="en-US" sz="1200" dirty="0"/>
          </a:p>
        </p:txBody>
      </p:sp>
      <p:sp>
        <p:nvSpPr>
          <p:cNvPr id="17" name="cover 0"/>
          <p:cNvSpPr/>
          <p:nvPr/>
        </p:nvSpPr>
        <p:spPr>
          <a:xfrm>
            <a:off x="54864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1</a:t>
            </a:r>
            <a:endParaRPr lang="en-US" sz="2600" dirty="0"/>
          </a:p>
        </p:txBody>
      </p:sp>
      <p:sp>
        <p:nvSpPr>
          <p:cNvPr id="18" name="cover 1"/>
          <p:cNvSpPr/>
          <p:nvPr/>
        </p:nvSpPr>
        <p:spPr>
          <a:xfrm>
            <a:off x="4251960" y="169164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2</a:t>
            </a:r>
            <a:endParaRPr lang="en-US" sz="2600" dirty="0"/>
          </a:p>
        </p:txBody>
      </p:sp>
      <p:sp>
        <p:nvSpPr>
          <p:cNvPr id="19" name="cover 2"/>
          <p:cNvSpPr/>
          <p:nvPr/>
        </p:nvSpPr>
        <p:spPr>
          <a:xfrm>
            <a:off x="54864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3</a:t>
            </a:r>
            <a:endParaRPr lang="en-US" sz="2600" dirty="0"/>
          </a:p>
        </p:txBody>
      </p:sp>
      <p:sp>
        <p:nvSpPr>
          <p:cNvPr id="20" name="cover 3"/>
          <p:cNvSpPr/>
          <p:nvPr/>
        </p:nvSpPr>
        <p:spPr>
          <a:xfrm>
            <a:off x="4251960" y="2743200"/>
            <a:ext cx="3429000" cy="822960"/>
          </a:xfrm>
          <a:prstGeom prst="roundRect">
            <a:avLst>
              <a:gd name="adj" fmla="val 16667"/>
            </a:avLst>
          </a:prstGeom>
          <a:solidFill>
            <a:schemeClr val="accent5"/>
          </a:solidFill>
          <a:ln w="19050">
            <a:solidFill>
              <a:schemeClr val="accent1"/>
            </a:solidFill>
          </a:ln>
        </p:spPr>
        <p:txBody>
          <a:bodyPr wrap="square" lIns="0" tIns="0" rIns="0" bIns="0" rtlCol="0" anchor="ctr"/>
          <a:lstStyle/>
          <a:p>
            <a:pPr algn="ctr" indent="0" marL="0">
              <a:buNone/>
            </a:pPr>
            <a:r>
              <a:rPr lang="en-US" sz="2600" b="1" dirty="0">
                <a:solidFill>
                  <a:schemeClr val="accent1"/>
                </a:solidFill>
              </a:rPr>
              <a:t>4</a:t>
            </a:r>
            <a:endParaRPr lang="en-US" sz="2600" dirty="0"/>
          </a:p>
        </p:txBody>
      </p:sp>
      <p:sp>
        <p:nvSpPr>
          <p:cNvPr id="21" name="reveal 0"/>
          <p:cNvSpPr/>
          <p:nvPr/>
        </p:nvSpPr>
        <p:spPr>
          <a:xfrm>
            <a:off x="54864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Biofuel</a:t>
            </a:r>
            <a:endParaRPr lang="en-US" sz="1900" dirty="0"/>
          </a:p>
        </p:txBody>
      </p:sp>
      <p:sp>
        <p:nvSpPr>
          <p:cNvPr id="22" name="score 0"/>
          <p:cNvSpPr/>
          <p:nvPr/>
        </p:nvSpPr>
        <p:spPr>
          <a:xfrm>
            <a:off x="322783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3</a:t>
            </a:r>
            <a:endParaRPr lang="en-US" sz="2000" dirty="0"/>
          </a:p>
        </p:txBody>
      </p:sp>
      <p:sp>
        <p:nvSpPr>
          <p:cNvPr id="23" name="bar 0"/>
          <p:cNvSpPr/>
          <p:nvPr/>
        </p:nvSpPr>
        <p:spPr>
          <a:xfrm>
            <a:off x="8799157" y="4938674"/>
            <a:ext cx="457200" cy="90526"/>
          </a:xfrm>
          <a:prstGeom prst="rect">
            <a:avLst/>
          </a:prstGeom>
          <a:solidFill>
            <a:schemeClr val="accent1"/>
          </a:solidFill>
          <a:ln w="12700">
            <a:solidFill>
              <a:schemeClr val="accent1"/>
            </a:solidFill>
            <a:prstDash val="solid"/>
          </a:ln>
        </p:spPr>
      </p:sp>
      <p:sp>
        <p:nvSpPr>
          <p:cNvPr id="24" name="reveal 1"/>
          <p:cNvSpPr/>
          <p:nvPr/>
        </p:nvSpPr>
        <p:spPr>
          <a:xfrm>
            <a:off x="4251960" y="169164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Geothermal</a:t>
            </a:r>
            <a:endParaRPr lang="en-US" sz="1900" dirty="0"/>
          </a:p>
        </p:txBody>
      </p:sp>
      <p:sp>
        <p:nvSpPr>
          <p:cNvPr id="25" name="score 1"/>
          <p:cNvSpPr/>
          <p:nvPr/>
        </p:nvSpPr>
        <p:spPr>
          <a:xfrm>
            <a:off x="6931152" y="178308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11</a:t>
            </a:r>
            <a:endParaRPr lang="en-US" sz="2000" dirty="0"/>
          </a:p>
        </p:txBody>
      </p:sp>
      <p:sp>
        <p:nvSpPr>
          <p:cNvPr id="26" name="bar 1"/>
          <p:cNvSpPr/>
          <p:nvPr/>
        </p:nvSpPr>
        <p:spPr>
          <a:xfrm>
            <a:off x="9481071" y="4697273"/>
            <a:ext cx="457200" cy="331927"/>
          </a:xfrm>
          <a:prstGeom prst="rect">
            <a:avLst/>
          </a:prstGeom>
          <a:solidFill>
            <a:schemeClr val="accent1"/>
          </a:solidFill>
          <a:ln w="12700">
            <a:solidFill>
              <a:schemeClr val="accent1"/>
            </a:solidFill>
            <a:prstDash val="solid"/>
          </a:ln>
        </p:spPr>
      </p:sp>
      <p:sp>
        <p:nvSpPr>
          <p:cNvPr id="27" name="reveal 2"/>
          <p:cNvSpPr/>
          <p:nvPr/>
        </p:nvSpPr>
        <p:spPr>
          <a:xfrm>
            <a:off x="54864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Hydro-electric</a:t>
            </a:r>
            <a:endParaRPr lang="en-US" sz="1900" dirty="0"/>
          </a:p>
        </p:txBody>
      </p:sp>
      <p:sp>
        <p:nvSpPr>
          <p:cNvPr id="28" name="score 2"/>
          <p:cNvSpPr/>
          <p:nvPr/>
        </p:nvSpPr>
        <p:spPr>
          <a:xfrm>
            <a:off x="322783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34</a:t>
            </a:r>
            <a:endParaRPr lang="en-US" sz="2000" dirty="0"/>
          </a:p>
        </p:txBody>
      </p:sp>
      <p:sp>
        <p:nvSpPr>
          <p:cNvPr id="29" name="bar 2"/>
          <p:cNvSpPr/>
          <p:nvPr/>
        </p:nvSpPr>
        <p:spPr>
          <a:xfrm>
            <a:off x="10162985" y="4003243"/>
            <a:ext cx="457200" cy="1025957"/>
          </a:xfrm>
          <a:prstGeom prst="rect">
            <a:avLst/>
          </a:prstGeom>
          <a:solidFill>
            <a:schemeClr val="accent1"/>
          </a:solidFill>
          <a:ln w="12700">
            <a:solidFill>
              <a:schemeClr val="accent1"/>
            </a:solidFill>
            <a:prstDash val="solid"/>
          </a:ln>
        </p:spPr>
      </p:sp>
      <p:sp>
        <p:nvSpPr>
          <p:cNvPr id="30" name="reveal 3"/>
          <p:cNvSpPr/>
          <p:nvPr/>
        </p:nvSpPr>
        <p:spPr>
          <a:xfrm>
            <a:off x="4251960" y="2743200"/>
            <a:ext cx="3429000" cy="822960"/>
          </a:xfrm>
          <a:prstGeom prst="roundRect">
            <a:avLst>
              <a:gd name="adj" fmla="val 16667"/>
            </a:avLst>
          </a:prstGeom>
          <a:solidFill>
            <a:schemeClr val="accent1"/>
          </a:solidFill>
          <a:ln w="19050">
            <a:solidFill>
              <a:schemeClr val="accent1"/>
            </a:solidFill>
          </a:ln>
        </p:spPr>
        <p:txBody>
          <a:bodyPr wrap="square" lIns="25400" tIns="203200" rIns="76200" bIns="25400" rtlCol="0" anchor="ctr"/>
          <a:lstStyle/>
          <a:p>
            <a:pPr algn="l" indent="0" marL="0">
              <a:buNone/>
            </a:pPr>
            <a:r>
              <a:rPr lang="en-US" sz="1900" b="1" dirty="0">
                <a:solidFill>
                  <a:schemeClr val="tx1"/>
                </a:solidFill>
              </a:rPr>
              <a:t>Tidal</a:t>
            </a:r>
            <a:endParaRPr lang="en-US" sz="1900" dirty="0"/>
          </a:p>
        </p:txBody>
      </p:sp>
      <p:sp>
        <p:nvSpPr>
          <p:cNvPr id="31" name="score 3"/>
          <p:cNvSpPr/>
          <p:nvPr/>
        </p:nvSpPr>
        <p:spPr>
          <a:xfrm>
            <a:off x="6931152" y="2834640"/>
            <a:ext cx="640080" cy="640080"/>
          </a:xfrm>
          <a:prstGeom prst="ellipse">
            <a:avLst/>
          </a:prstGeom>
          <a:solidFill>
            <a:schemeClr val="tx1"/>
          </a:solidFill>
          <a:ln>
            <a:solidFill>
              <a:schemeClr val="tx1"/>
            </a:solidFill>
          </a:ln>
        </p:spPr>
        <p:txBody>
          <a:bodyPr wrap="square" lIns="0" tIns="0" rIns="0" bIns="0" rtlCol="0" anchor="ctr"/>
          <a:lstStyle/>
          <a:p>
            <a:pPr algn="ctr" indent="0" marL="0">
              <a:buNone/>
            </a:pPr>
            <a:r>
              <a:rPr lang="en-US" sz="2000" b="1" dirty="0">
                <a:solidFill>
                  <a:schemeClr val="bg1"/>
                </a:solidFill>
              </a:rPr>
              <a:t>27</a:t>
            </a:r>
            <a:endParaRPr lang="en-US" sz="2000" dirty="0"/>
          </a:p>
        </p:txBody>
      </p:sp>
      <p:sp>
        <p:nvSpPr>
          <p:cNvPr id="32" name="bar 3"/>
          <p:cNvSpPr/>
          <p:nvPr/>
        </p:nvSpPr>
        <p:spPr>
          <a:xfrm>
            <a:off x="10844898" y="4214470"/>
            <a:ext cx="457200" cy="814730"/>
          </a:xfrm>
          <a:prstGeom prst="rect">
            <a:avLst/>
          </a:prstGeom>
          <a:solidFill>
            <a:schemeClr val="accent1"/>
          </a:solidFill>
          <a:ln w="12700">
            <a:solidFill>
              <a:schemeClr val="accent1"/>
            </a:solidFill>
            <a:prstDash val="solid"/>
          </a:ln>
        </p:spPr>
      </p:sp>
      <p:sp>
        <p:nvSpPr>
          <p:cNvPr id="33" name="wrong label"/>
          <p:cNvSpPr/>
          <p:nvPr/>
        </p:nvSpPr>
        <p:spPr>
          <a:xfrm>
            <a:off x="548640" y="5989320"/>
            <a:ext cx="3108960" cy="548640"/>
          </a:xfrm>
          <a:prstGeom prst="roundRect">
            <a:avLst>
              <a:gd name="adj" fmla="val 41667"/>
            </a:avLst>
          </a:prstGeom>
          <a:solidFill>
            <a:schemeClr val="tx1"/>
          </a:solidFill>
          <a:ln w="25400">
            <a:solidFill>
              <a:schemeClr val="accent2"/>
            </a:solidFill>
          </a:ln>
        </p:spPr>
        <p:txBody>
          <a:bodyPr wrap="square" lIns="0" tIns="0" rIns="0" bIns="0" rtlCol="0" anchor="ctr"/>
          <a:lstStyle/>
          <a:p>
            <a:pPr algn="ctr" indent="0" marL="0">
              <a:buNone/>
            </a:pPr>
            <a:r>
              <a:rPr lang="en-US" sz="1600" b="1" dirty="0">
                <a:solidFill>
                  <a:schemeClr val="accent2"/>
                </a:solidFill>
              </a:rPr>
              <a:t>Not on the board? 100 points</a:t>
            </a:r>
            <a:endParaRPr lang="en-US" sz="1600" dirty="0"/>
          </a:p>
        </p:txBody>
      </p:sp>
      <p:sp>
        <p:nvSpPr>
          <p:cNvPr id="34" name="allbtn"/>
          <p:cNvSpPr/>
          <p:nvPr/>
        </p:nvSpPr>
        <p:spPr>
          <a:xfrm>
            <a:off x="3886200" y="5989320"/>
            <a:ext cx="2377440" cy="548640"/>
          </a:xfrm>
          <a:prstGeom prst="roundRect">
            <a:avLst>
              <a:gd name="adj" fmla="val 41667"/>
            </a:avLst>
          </a:prstGeom>
          <a:solidFill>
            <a:schemeClr val="accent4"/>
          </a:solidFill>
          <a:ln w="19050">
            <a:solidFill>
              <a:schemeClr val="accent1"/>
            </a:solidFill>
          </a:ln>
        </p:spPr>
        <p:txBody>
          <a:bodyPr wrap="square" lIns="0" tIns="0" rIns="0" bIns="0" rtlCol="0" anchor="ctr"/>
          <a:lstStyle/>
          <a:p>
            <a:pPr algn="ctr" indent="0" marL="0">
              <a:buNone/>
            </a:pPr>
            <a:r>
              <a:rPr lang="en-US" sz="1600" b="1" dirty="0">
                <a:solidFill>
                  <a:schemeClr val="bg1"/>
                </a:solidFill>
              </a:rPr>
              <a:t>Show all answers</a:t>
            </a:r>
            <a:endParaRPr lang="en-US" sz="1600" dirty="0"/>
          </a:p>
        </p:txBody>
      </p:sp>
      <p:sp>
        <p:nvSpPr>
          <p:cNvPr id="35" name="nextbtn">
            <a:hlinkClick r:id="rId1" tooltip="Next" action="ppaction://hlinksldjump"/>
          </p:cNvPr>
          <p:cNvSpPr/>
          <p:nvPr/>
        </p:nvSpPr>
        <p:spPr>
          <a:xfrm>
            <a:off x="9539935" y="5989320"/>
            <a:ext cx="2103120" cy="548640"/>
          </a:xfrm>
          <a:prstGeom prst="roundRect">
            <a:avLst>
              <a:gd name="adj" fmla="val 41667"/>
            </a:avLst>
          </a:prstGeom>
          <a:solidFill>
            <a:schemeClr val="accent1"/>
          </a:solidFill>
          <a:ln>
            <a:solidFill>
              <a:schemeClr val="accent1"/>
            </a:solidFill>
          </a:ln>
        </p:spPr>
        <p:txBody>
          <a:bodyPr wrap="square" lIns="0" tIns="0" rIns="0" bIns="0" rtlCol="0" anchor="ctr"/>
          <a:lstStyle/>
          <a:p>
            <a:pPr algn="ctr" indent="0" marL="0">
              <a:buNone/>
            </a:pPr>
            <a:r>
              <a:rPr lang="en-US" sz="1600" b="1" dirty="0">
                <a:solidFill>
                  <a:schemeClr val="tx1"/>
                </a:solidFill>
                <a:hlinkClick r:id="rId1" action="ppaction://hlinksldjump" tooltip="Next">
                  <a:extLst>
                    <a:ext uri="{A12FA001-AC4F-418D-AE19-62706E023703}">
                      <ahyp:hlinkClr xmlns:ahyp="http://schemas.microsoft.com/office/drawing/2018/hyperlinkcolor" val="tx"/>
                    </a:ext>
                  </a:extLst>
                </a:hlinkClick>
              </a:rPr>
              <a:t>Final scores</a:t>
            </a:r>
            <a:endParaRPr lang="en-US" sz="16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11" restart="whenNotActive" fill="hold" evtFilter="cancelBubble" nodeType="interactiveSeq">
                <p:stCondLst>
                  <p:cond evt="onClick" delay="0">
                    <p:tgtEl>
                      <p:spTgt spid="18"/>
                    </p:tgtEl>
                  </p:cond>
                </p:stCondLst>
                <p:endSync evt="end" delay="0">
                  <p:rtn val="all"/>
                </p:endSync>
                <p:childTnLst>
                  <p:par>
                    <p:cTn id="12" fill="hold">
                      <p:stCondLst>
                        <p:cond delay="0"/>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20" restart="whenNotActive" fill="hold" evtFilter="cancelBubble" nodeType="interactiveSeq">
                <p:stCondLst>
                  <p:cond evt="onClick" delay="0">
                    <p:tgtEl>
                      <p:spTgt spid="19"/>
                    </p:tgtEl>
                  </p:cond>
                </p:stCondLst>
                <p:endSync evt="end" delay="0">
                  <p:rtn val="all"/>
                </p:endSync>
                <p:childTnLst>
                  <p:par>
                    <p:cTn id="21" fill="hold">
                      <p:stCondLst>
                        <p:cond delay="0"/>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29" restart="whenNotActive" fill="hold" evtFilter="cancelBubble" nodeType="interactiveSeq">
                <p:stCondLst>
                  <p:cond evt="onClick" delay="0">
                    <p:tgtEl>
                      <p:spTgt spid="20"/>
                    </p:tgtEl>
                  </p:cond>
                </p:stCondLst>
                <p:endSync evt="end" delay="0">
                  <p:rtn val="all"/>
                </p:endSync>
                <p:childTnLst>
                  <p:par>
                    <p:cTn id="30" fill="hold">
                      <p:stCondLst>
                        <p:cond delay="0"/>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38" restart="whenNotActive" fill="hold" evtFilter="cancelBubble" nodeType="interactiveSeq">
                <p:stCondLst>
                  <p:cond evt="onClick" delay="0">
                    <p:tgtEl>
                      <p:spTgt spid="34"/>
                    </p:tgtEl>
                  </p:cond>
                </p:stCondLst>
                <p:endSync evt="end" delay="0">
                  <p:rtn val="all"/>
                </p:endSync>
                <p:childTnLst>
                  <p:par>
                    <p:cTn id="39" fill="hold">
                      <p:stCondLst>
                        <p:cond delay="0"/>
                      </p:stCondLst>
                      <p:childTnLst>
                        <p:par>
                          <p:cTn id="40" fill="hold">
                            <p:stCondLst>
                              <p:cond delay="0"/>
                            </p:stCondLst>
                            <p:childTnLst>
                              <p:par>
                                <p:cTn id="41" presetID="1" presetClass="entr" presetSubtype="0" fill="hold" grpId="1" nodeType="clickEffect">
                                  <p:stCondLst>
                                    <p:cond delay="0"/>
                                  </p:stCondLst>
                                  <p:childTnLst>
                                    <p:set>
                                      <p:cBhvr>
                                        <p:cTn id="42" dur="1" fill="hold">
                                          <p:stCondLst>
                                            <p:cond delay="0"/>
                                          </p:stCondLst>
                                        </p:cTn>
                                        <p:tgtEl>
                                          <p:spTgt spid="21"/>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par>
                                <p:cTn id="47" presetID="1" presetClass="entr" presetSubtype="0" fill="hold" grpId="1" nodeType="withEffect">
                                  <p:stCondLst>
                                    <p:cond delay="0"/>
                                  </p:stCondLst>
                                  <p:childTnLst>
                                    <p:set>
                                      <p:cBhvr>
                                        <p:cTn id="48" dur="1" fill="hold">
                                          <p:stCondLst>
                                            <p:cond delay="0"/>
                                          </p:stCondLst>
                                        </p:cTn>
                                        <p:tgtEl>
                                          <p:spTgt spid="24"/>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par>
                                <p:cTn id="53" presetID="1" presetClass="entr" presetSubtype="0" fill="hold" grpId="1" nodeType="withEffect">
                                  <p:stCondLst>
                                    <p:cond delay="0"/>
                                  </p:stCondLst>
                                  <p:childTnLst>
                                    <p:set>
                                      <p:cBhvr>
                                        <p:cTn id="54" dur="1" fill="hold">
                                          <p:stCondLst>
                                            <p:cond delay="0"/>
                                          </p:stCondLst>
                                        </p:cTn>
                                        <p:tgtEl>
                                          <p:spTgt spid="27"/>
                                        </p:tgtEl>
                                        <p:attrNameLst>
                                          <p:attrName>style.visibility</p:attrName>
                                        </p:attrNameLst>
                                      </p:cBhvr>
                                      <p:to>
                                        <p:strVal val="visible"/>
                                      </p:to>
                                    </p:set>
                                  </p:childTnLst>
                                </p:cTn>
                              </p:par>
                              <p:par>
                                <p:cTn id="55" presetID="1" presetClass="entr" presetSubtype="0" fill="hold" grpId="1" nodeType="withEffect">
                                  <p:stCondLst>
                                    <p:cond delay="0"/>
                                  </p:stCondLst>
                                  <p:childTnLst>
                                    <p:set>
                                      <p:cBhvr>
                                        <p:cTn id="56" dur="1" fill="hold">
                                          <p:stCondLst>
                                            <p:cond delay="0"/>
                                          </p:stCondLst>
                                        </p:cTn>
                                        <p:tgtEl>
                                          <p:spTgt spid="28"/>
                                        </p:tgtEl>
                                        <p:attrNameLst>
                                          <p:attrName>style.visibility</p:attrName>
                                        </p:attrNameLst>
                                      </p:cBhvr>
                                      <p:to>
                                        <p:strVal val="visible"/>
                                      </p:to>
                                    </p:set>
                                  </p:childTnLst>
                                </p:cTn>
                              </p:par>
                              <p:par>
                                <p:cTn id="57" presetID="1" presetClass="entr" presetSubtype="0" fill="hold" grpId="1" nodeType="withEffect">
                                  <p:stCondLst>
                                    <p:cond delay="0"/>
                                  </p:stCondLst>
                                  <p:childTnLst>
                                    <p:set>
                                      <p:cBhvr>
                                        <p:cTn id="58" dur="1" fill="hold">
                                          <p:stCondLst>
                                            <p:cond delay="0"/>
                                          </p:stCondLst>
                                        </p:cTn>
                                        <p:tgtEl>
                                          <p:spTgt spid="29"/>
                                        </p:tgtEl>
                                        <p:attrNameLst>
                                          <p:attrName>style.visibility</p:attrName>
                                        </p:attrNameLst>
                                      </p:cBhvr>
                                      <p:to>
                                        <p:strVal val="visible"/>
                                      </p:to>
                                    </p:set>
                                  </p:childTnLst>
                                </p:cTn>
                              </p:par>
                              <p:par>
                                <p:cTn id="59" presetID="1" presetClass="entr" presetSubtype="0" fill="hold" grpId="1" nodeType="withEffect">
                                  <p:stCondLst>
                                    <p:cond delay="0"/>
                                  </p:stCondLst>
                                  <p:childTnLst>
                                    <p:set>
                                      <p:cBhvr>
                                        <p:cTn id="60" dur="1" fill="hold">
                                          <p:stCondLst>
                                            <p:cond delay="0"/>
                                          </p:stCondLst>
                                        </p:cTn>
                                        <p:tgtEl>
                                          <p:spTgt spid="30"/>
                                        </p:tgtEl>
                                        <p:attrNameLst>
                                          <p:attrName>style.visibility</p:attrName>
                                        </p:attrNameLst>
                                      </p:cBhvr>
                                      <p:to>
                                        <p:strVal val="visible"/>
                                      </p:to>
                                    </p:set>
                                  </p:childTnLst>
                                </p:cTn>
                              </p:par>
                              <p:par>
                                <p:cTn id="61" presetID="1" presetClass="entr" presetSubtype="0" fill="hold" grpId="1" nodeType="with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par>
                                <p:cTn id="63" presetID="1" presetClass="entr" presetSubtype="0" fill="hold" grpId="1" nodeType="withEffect">
                                  <p:stCondLst>
                                    <p:cond delay="0"/>
                                  </p:stCondLst>
                                  <p:childTnLst>
                                    <p:set>
                                      <p:cBhvr>
                                        <p:cTn id="64" dur="1" fill="hold">
                                          <p:stCondLst>
                                            <p:cond delay="0"/>
                                          </p:stCondLst>
                                        </p:cTn>
                                        <p:tgtEl>
                                          <p:spTgt spid="32"/>
                                        </p:tgtEl>
                                        <p:attrNameLst>
                                          <p:attrName>style.visibility</p:attrName>
                                        </p:attrNameLst>
                                      </p:cBhvr>
                                      <p:to>
                                        <p:strVal val="visible"/>
                                      </p:to>
                                    </p:set>
                                  </p:childTnLst>
                                </p:cTn>
                              </p:par>
                            </p:childTnLst>
                          </p:cTn>
                        </p:par>
                      </p:childTnLst>
                    </p:cTn>
                  </p:par>
                </p:childTnLst>
              </p:cTn>
              <p:nextCondLst>
                <p:cond evt="onClick" delay="0">
                  <p:tgtEl>
                    <p:spTgt spid="34"/>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21" grpId="1" animBg="1"/>
      <p:bldP spid="22" grpId="1" animBg="1"/>
      <p:bldP spid="23" grpId="1" animBg="1"/>
      <p:bldP spid="24" grpId="1" animBg="1"/>
      <p:bldP spid="25" grpId="1" animBg="1"/>
      <p:bldP spid="26" grpId="1" animBg="1"/>
      <p:bldP spid="27" grpId="1" animBg="1"/>
      <p:bldP spid="28" grpId="1" animBg="1"/>
      <p:bldP spid="29" grpId="1" animBg="1"/>
      <p:bldP spid="30" grpId="1" animBg="1"/>
      <p:bldP spid="31" grpId="1" animBg="1"/>
      <p:bldP spid="32"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1463040"/>
            <a:ext cx="11094415" cy="914400"/>
          </a:xfrm>
          <a:prstGeom prst="rect">
            <a:avLst/>
          </a:prstGeom>
          <a:noFill/>
          <a:ln/>
        </p:spPr>
        <p:txBody>
          <a:bodyPr wrap="square" lIns="0" tIns="0" rIns="0" bIns="0" rtlCol="0" anchor="t"/>
          <a:lstStyle/>
          <a:p>
            <a:pPr algn="ctr" indent="0" marL="0">
              <a:buNone/>
            </a:pPr>
            <a:r>
              <a:rPr lang="en-US" sz="4800" b="1" dirty="0">
                <a:solidFill>
                  <a:schemeClr val="bg1"/>
                </a:solidFill>
              </a:rPr>
              <a:t>And the winner is…</a:t>
            </a:r>
            <a:endParaRPr lang="en-US" sz="4800" dirty="0"/>
          </a:p>
        </p:txBody>
      </p:sp>
      <p:sp>
        <p:nvSpPr>
          <p:cNvPr id="3" name="Text 1"/>
          <p:cNvSpPr txBox="1"/>
          <p:nvPr/>
        </p:nvSpPr>
        <p:spPr>
          <a:xfrm>
            <a:off x="548640" y="2468880"/>
            <a:ext cx="11094415" cy="640080"/>
          </a:xfrm>
          <a:prstGeom prst="rect">
            <a:avLst/>
          </a:prstGeom>
          <a:noFill/>
          <a:ln/>
        </p:spPr>
        <p:txBody>
          <a:bodyPr wrap="square" lIns="0" tIns="0" rIns="0" bIns="0" rtlCol="0" anchor="t"/>
          <a:lstStyle/>
          <a:p>
            <a:pPr algn="ctr" indent="0" marL="0">
              <a:buNone/>
            </a:pPr>
            <a:r>
              <a:rPr lang="en-US" sz="2800" b="1" dirty="0">
                <a:solidFill>
                  <a:schemeClr val="accent2"/>
                </a:solidFill>
              </a:rPr>
              <a:t>the team with the LOWEST total score!</a:t>
            </a:r>
            <a:endParaRPr lang="en-US" sz="2800" dirty="0"/>
          </a:p>
        </p:txBody>
      </p:sp>
      <p:sp>
        <p:nvSpPr>
          <p:cNvPr id="4" name="Text 2"/>
          <p:cNvSpPr txBox="1"/>
          <p:nvPr/>
        </p:nvSpPr>
        <p:spPr>
          <a:xfrm>
            <a:off x="2011680" y="3474720"/>
            <a:ext cx="8168335" cy="822960"/>
          </a:xfrm>
          <a:prstGeom prst="rect">
            <a:avLst/>
          </a:prstGeom>
          <a:noFill/>
          <a:ln/>
        </p:spPr>
        <p:txBody>
          <a:bodyPr wrap="square" lIns="0" tIns="0" rIns="0" bIns="0" rtlCol="0" anchor="t"/>
          <a:lstStyle/>
          <a:p>
            <a:pPr algn="ctr" indent="0" marL="0">
              <a:buNone/>
            </a:pPr>
            <a:r>
              <a:rPr lang="en-US" sz="2000" dirty="0">
                <a:solidFill>
                  <a:schemeClr val="bg2"/>
                </a:solidFill>
              </a:rPr>
              <a:t>Which pointless answers did your class find? Which answers did everyone think of?</a:t>
            </a:r>
            <a:endParaRPr lang="en-US" sz="2000" dirty="0"/>
          </a:p>
        </p:txBody>
      </p:sp>
      <p:sp>
        <p:nvSpPr>
          <p:cNvPr id="5" name="again">
            <a:hlinkClick r:id="rId1" tooltip="Round 1" action="ppaction://hlinksldjump"/>
          </p:cNvPr>
          <p:cNvSpPr/>
          <p:nvPr/>
        </p:nvSpPr>
        <p:spPr>
          <a:xfrm>
            <a:off x="4952848" y="4663440"/>
            <a:ext cx="2286000" cy="685800"/>
          </a:xfrm>
          <a:prstGeom prst="roundRect">
            <a:avLst>
              <a:gd name="adj" fmla="val 33333"/>
            </a:avLst>
          </a:prstGeom>
          <a:solidFill>
            <a:schemeClr val="accent1"/>
          </a:solidFill>
          <a:ln>
            <a:solidFill>
              <a:schemeClr val="accent1"/>
            </a:solidFill>
          </a:ln>
        </p:spPr>
        <p:txBody>
          <a:bodyPr wrap="square" lIns="0" tIns="0" rIns="0" bIns="0" rtlCol="0" anchor="ctr"/>
          <a:lstStyle/>
          <a:p>
            <a:pPr algn="ctr" indent="0" marL="0">
              <a:buNone/>
            </a:pPr>
            <a:r>
              <a:rPr lang="en-US" sz="1800" b="1" dirty="0">
                <a:solidFill>
                  <a:schemeClr val="tx1"/>
                </a:solidFill>
                <a:hlinkClick r:id="rId1" action="ppaction://hlinksldjump" tooltip="Round 1">
                  <a:extLst>
                    <a:ext uri="{A12FA001-AC4F-418D-AE19-62706E023703}">
                      <ahyp:hlinkClr xmlns:ahyp="http://schemas.microsoft.com/office/drawing/2018/hyperlinkcolor" val="tx"/>
                    </a:ext>
                  </a:extLst>
                </a:hlinkClick>
              </a:rPr>
              <a:t>Play again</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320040"/>
            <a:ext cx="7315200" cy="640080"/>
          </a:xfrm>
          <a:prstGeom prst="rect">
            <a:avLst/>
          </a:prstGeom>
          <a:noFill/>
          <a:ln/>
        </p:spPr>
        <p:txBody>
          <a:bodyPr wrap="square" lIns="0" tIns="0" rIns="0" bIns="0" rtlCol="0" anchor="t"/>
          <a:lstStyle/>
          <a:p>
            <a:pPr indent="0" marL="0">
              <a:buNone/>
            </a:pPr>
            <a:r>
              <a:rPr lang="en-US" sz="3000" b="1" dirty="0">
                <a:solidFill>
                  <a:schemeClr val="bg1"/>
                </a:solidFill>
              </a:rPr>
              <a:t>All answers</a:t>
            </a:r>
            <a:endParaRPr lang="en-US" sz="3000" dirty="0"/>
          </a:p>
        </p:txBody>
      </p:sp>
      <p:sp>
        <p:nvSpPr>
          <p:cNvPr id="3" name="ans card 0"/>
          <p:cNvSpPr/>
          <p:nvPr/>
        </p:nvSpPr>
        <p:spPr>
          <a:xfrm>
            <a:off x="548640" y="1097280"/>
            <a:ext cx="3545738" cy="2606040"/>
          </a:xfrm>
          <a:prstGeom prst="roundRect">
            <a:avLst>
              <a:gd name="adj" fmla="val 3509"/>
            </a:avLst>
          </a:prstGeom>
          <a:solidFill>
            <a:schemeClr val="accent4"/>
          </a:solidFill>
          <a:ln w="12700">
            <a:solidFill>
              <a:schemeClr val="accent5"/>
            </a:solidFill>
            <a:prstDash val="solid"/>
          </a:ln>
        </p:spPr>
      </p:sp>
      <p:sp>
        <p:nvSpPr>
          <p:cNvPr id="4" name="Text 2"/>
          <p:cNvSpPr txBox="1"/>
          <p:nvPr/>
        </p:nvSpPr>
        <p:spPr>
          <a:xfrm>
            <a:off x="777240" y="1280160"/>
            <a:ext cx="3088538" cy="502920"/>
          </a:xfrm>
          <a:prstGeom prst="rect">
            <a:avLst/>
          </a:prstGeom>
          <a:noFill/>
          <a:ln/>
        </p:spPr>
        <p:txBody>
          <a:bodyPr wrap="square" lIns="0" tIns="0" rIns="0" bIns="0" rtlCol="0" anchor="t"/>
          <a:lstStyle/>
          <a:p>
            <a:pPr indent="0" marL="0">
              <a:buNone/>
            </a:pPr>
            <a:r>
              <a:rPr lang="en-US" sz="1300" b="1" dirty="0">
                <a:solidFill>
                  <a:schemeClr val="accent1"/>
                </a:solidFill>
              </a:rPr>
              <a:t>1. Name a renewable energy resource</a:t>
            </a:r>
            <a:endParaRPr lang="en-US" sz="1300" dirty="0"/>
          </a:p>
        </p:txBody>
      </p:sp>
      <p:sp>
        <p:nvSpPr>
          <p:cNvPr id="5" name="Text 3"/>
          <p:cNvSpPr txBox="1"/>
          <p:nvPr/>
        </p:nvSpPr>
        <p:spPr>
          <a:xfrm>
            <a:off x="777240" y="1874520"/>
            <a:ext cx="3088538" cy="1691640"/>
          </a:xfrm>
          <a:prstGeom prst="rect">
            <a:avLst/>
          </a:prstGeom>
          <a:noFill/>
          <a:ln/>
        </p:spPr>
        <p:txBody>
          <a:bodyPr wrap="square" lIns="0" tIns="0" rIns="0" bIns="0" rtlCol="0" anchor="t"/>
          <a:lstStyle/>
          <a:p>
            <a:pPr indent="0" marL="0">
              <a:spcAft>
                <a:spcPts val="100"/>
              </a:spcAft>
              <a:buNone/>
            </a:pPr>
            <a:r>
              <a:rPr lang="en-US" sz="1250" dirty="0">
                <a:solidFill>
                  <a:schemeClr val="bg1"/>
                </a:solidFill>
              </a:rPr>
              <a:t>1  Biofuel  –  4</a:t>
            </a:r>
            <a:endParaRPr lang="en-US" sz="1250" dirty="0"/>
          </a:p>
          <a:p>
            <a:pPr indent="0" marL="0">
              <a:spcAft>
                <a:spcPts val="100"/>
              </a:spcAft>
              <a:buNone/>
            </a:pPr>
            <a:r>
              <a:rPr lang="en-US" sz="1250" dirty="0">
                <a:solidFill>
                  <a:schemeClr val="bg1"/>
                </a:solidFill>
              </a:rPr>
              <a:t>2  Geothermal  –  9</a:t>
            </a:r>
            <a:endParaRPr lang="en-US" sz="1250" dirty="0"/>
          </a:p>
          <a:p>
            <a:pPr indent="0" marL="0">
              <a:spcAft>
                <a:spcPts val="100"/>
              </a:spcAft>
              <a:buNone/>
            </a:pPr>
            <a:r>
              <a:rPr lang="en-US" sz="1250" dirty="0">
                <a:solidFill>
                  <a:schemeClr val="bg1"/>
                </a:solidFill>
              </a:rPr>
              <a:t>3  Hydro-electric  –  41</a:t>
            </a:r>
            <a:endParaRPr lang="en-US" sz="1250" dirty="0"/>
          </a:p>
          <a:p>
            <a:pPr indent="0" marL="0">
              <a:spcAft>
                <a:spcPts val="100"/>
              </a:spcAft>
              <a:buNone/>
            </a:pPr>
            <a:r>
              <a:rPr lang="en-US" sz="1250" dirty="0">
                <a:solidFill>
                  <a:schemeClr val="bg1"/>
                </a:solidFill>
              </a:rPr>
              <a:t>4  Solar  –  76</a:t>
            </a:r>
            <a:endParaRPr lang="en-US" sz="1250" dirty="0"/>
          </a:p>
          <a:p>
            <a:pPr indent="0" marL="0">
              <a:spcAft>
                <a:spcPts val="100"/>
              </a:spcAft>
              <a:buNone/>
            </a:pPr>
            <a:r>
              <a:rPr lang="en-US" sz="1250" dirty="0">
                <a:solidFill>
                  <a:schemeClr val="bg1"/>
                </a:solidFill>
              </a:rPr>
              <a:t>5  Tidal  –  33</a:t>
            </a:r>
            <a:endParaRPr lang="en-US" sz="1250" dirty="0"/>
          </a:p>
          <a:p>
            <a:pPr indent="0" marL="0">
              <a:spcAft>
                <a:spcPts val="100"/>
              </a:spcAft>
              <a:buNone/>
            </a:pPr>
            <a:r>
              <a:rPr lang="en-US" sz="1250" dirty="0">
                <a:solidFill>
                  <a:schemeClr val="bg1"/>
                </a:solidFill>
              </a:rPr>
              <a:t>6  Wave  –  18</a:t>
            </a:r>
            <a:endParaRPr lang="en-US" sz="1250" dirty="0"/>
          </a:p>
          <a:p>
            <a:pPr indent="0" marL="0">
              <a:spcAft>
                <a:spcPts val="100"/>
              </a:spcAft>
              <a:buNone/>
            </a:pPr>
            <a:r>
              <a:rPr lang="en-US" sz="1250" dirty="0">
                <a:solidFill>
                  <a:schemeClr val="bg1"/>
                </a:solidFill>
              </a:rPr>
              <a:t>7  Wind  –  85</a:t>
            </a:r>
            <a:endParaRPr lang="en-US" sz="1250" dirty="0"/>
          </a:p>
        </p:txBody>
      </p:sp>
      <p:sp>
        <p:nvSpPr>
          <p:cNvPr id="6" name="ans card 1"/>
          <p:cNvSpPr/>
          <p:nvPr/>
        </p:nvSpPr>
        <p:spPr>
          <a:xfrm>
            <a:off x="4322978" y="1097280"/>
            <a:ext cx="3545738" cy="2606040"/>
          </a:xfrm>
          <a:prstGeom prst="roundRect">
            <a:avLst>
              <a:gd name="adj" fmla="val 3509"/>
            </a:avLst>
          </a:prstGeom>
          <a:solidFill>
            <a:schemeClr val="accent4"/>
          </a:solidFill>
          <a:ln w="12700">
            <a:solidFill>
              <a:schemeClr val="accent5"/>
            </a:solidFill>
            <a:prstDash val="solid"/>
          </a:ln>
        </p:spPr>
      </p:sp>
      <p:sp>
        <p:nvSpPr>
          <p:cNvPr id="7" name="Text 5"/>
          <p:cNvSpPr txBox="1"/>
          <p:nvPr/>
        </p:nvSpPr>
        <p:spPr>
          <a:xfrm>
            <a:off x="4551578" y="1280160"/>
            <a:ext cx="3088538" cy="502920"/>
          </a:xfrm>
          <a:prstGeom prst="rect">
            <a:avLst/>
          </a:prstGeom>
          <a:noFill/>
          <a:ln/>
        </p:spPr>
        <p:txBody>
          <a:bodyPr wrap="square" lIns="0" tIns="0" rIns="0" bIns="0" rtlCol="0" anchor="t"/>
          <a:lstStyle/>
          <a:p>
            <a:pPr indent="0" marL="0">
              <a:buNone/>
            </a:pPr>
            <a:r>
              <a:rPr lang="en-US" sz="1300" b="1" dirty="0">
                <a:solidFill>
                  <a:schemeClr val="accent1"/>
                </a:solidFill>
              </a:rPr>
              <a:t>2. Name a non-renewable energy resource</a:t>
            </a:r>
            <a:endParaRPr lang="en-US" sz="1300" dirty="0"/>
          </a:p>
        </p:txBody>
      </p:sp>
      <p:sp>
        <p:nvSpPr>
          <p:cNvPr id="8" name="Text 6"/>
          <p:cNvSpPr txBox="1"/>
          <p:nvPr/>
        </p:nvSpPr>
        <p:spPr>
          <a:xfrm>
            <a:off x="4551578" y="1874520"/>
            <a:ext cx="3088538" cy="1691640"/>
          </a:xfrm>
          <a:prstGeom prst="rect">
            <a:avLst/>
          </a:prstGeom>
          <a:noFill/>
          <a:ln/>
        </p:spPr>
        <p:txBody>
          <a:bodyPr wrap="square" lIns="0" tIns="0" rIns="0" bIns="0" rtlCol="0" anchor="t"/>
          <a:lstStyle/>
          <a:p>
            <a:pPr indent="0" marL="0">
              <a:spcAft>
                <a:spcPts val="100"/>
              </a:spcAft>
              <a:buNone/>
            </a:pPr>
            <a:r>
              <a:rPr lang="en-US" sz="1250" dirty="0">
                <a:solidFill>
                  <a:schemeClr val="bg1"/>
                </a:solidFill>
              </a:rPr>
              <a:t>1  Coal  –  74</a:t>
            </a:r>
            <a:endParaRPr lang="en-US" sz="1250" dirty="0"/>
          </a:p>
          <a:p>
            <a:pPr indent="0" marL="0">
              <a:spcAft>
                <a:spcPts val="100"/>
              </a:spcAft>
              <a:buNone/>
            </a:pPr>
            <a:r>
              <a:rPr lang="en-US" sz="1250" dirty="0">
                <a:solidFill>
                  <a:schemeClr val="bg1"/>
                </a:solidFill>
              </a:rPr>
              <a:t>2  Natural gas  –  52</a:t>
            </a:r>
            <a:endParaRPr lang="en-US" sz="1250" dirty="0"/>
          </a:p>
          <a:p>
            <a:pPr indent="0" marL="0">
              <a:spcAft>
                <a:spcPts val="100"/>
              </a:spcAft>
              <a:buNone/>
            </a:pPr>
            <a:r>
              <a:rPr lang="en-US" sz="1250" dirty="0">
                <a:solidFill>
                  <a:schemeClr val="bg1"/>
                </a:solidFill>
              </a:rPr>
              <a:t>3  Nuclear fuel  –  27</a:t>
            </a:r>
            <a:endParaRPr lang="en-US" sz="1250" dirty="0"/>
          </a:p>
          <a:p>
            <a:pPr indent="0" marL="0">
              <a:spcAft>
                <a:spcPts val="100"/>
              </a:spcAft>
              <a:buNone/>
            </a:pPr>
            <a:r>
              <a:rPr lang="en-US" sz="1250" dirty="0">
                <a:solidFill>
                  <a:schemeClr val="bg1"/>
                </a:solidFill>
              </a:rPr>
              <a:t>4  Oil  –  61</a:t>
            </a:r>
            <a:endParaRPr lang="en-US" sz="1250" dirty="0"/>
          </a:p>
          <a:p>
            <a:pPr indent="0" marL="0">
              <a:spcAft>
                <a:spcPts val="100"/>
              </a:spcAft>
              <a:buNone/>
            </a:pPr>
            <a:r>
              <a:rPr lang="en-US" sz="1250" dirty="0">
                <a:solidFill>
                  <a:schemeClr val="accent3"/>
                </a:solidFill>
              </a:rPr>
              <a:t>5  Plutonium  –  0</a:t>
            </a:r>
            <a:endParaRPr lang="en-US" sz="1250" dirty="0"/>
          </a:p>
          <a:p>
            <a:pPr indent="0" marL="0">
              <a:spcAft>
                <a:spcPts val="100"/>
              </a:spcAft>
              <a:buNone/>
            </a:pPr>
            <a:r>
              <a:rPr lang="en-US" sz="1250" dirty="0">
                <a:solidFill>
                  <a:schemeClr val="bg1"/>
                </a:solidFill>
              </a:rPr>
              <a:t>6  Uranium  –  9</a:t>
            </a:r>
            <a:endParaRPr lang="en-US" sz="1250" dirty="0"/>
          </a:p>
        </p:txBody>
      </p:sp>
      <p:sp>
        <p:nvSpPr>
          <p:cNvPr id="9" name="ans card 2"/>
          <p:cNvSpPr/>
          <p:nvPr/>
        </p:nvSpPr>
        <p:spPr>
          <a:xfrm>
            <a:off x="8097317" y="1097280"/>
            <a:ext cx="3545738" cy="2606040"/>
          </a:xfrm>
          <a:prstGeom prst="roundRect">
            <a:avLst>
              <a:gd name="adj" fmla="val 3509"/>
            </a:avLst>
          </a:prstGeom>
          <a:solidFill>
            <a:schemeClr val="accent4"/>
          </a:solidFill>
          <a:ln w="12700">
            <a:solidFill>
              <a:schemeClr val="accent5"/>
            </a:solidFill>
            <a:prstDash val="solid"/>
          </a:ln>
        </p:spPr>
      </p:sp>
      <p:sp>
        <p:nvSpPr>
          <p:cNvPr id="10" name="Text 8"/>
          <p:cNvSpPr txBox="1"/>
          <p:nvPr/>
        </p:nvSpPr>
        <p:spPr>
          <a:xfrm>
            <a:off x="8325917" y="1280160"/>
            <a:ext cx="3088538" cy="502920"/>
          </a:xfrm>
          <a:prstGeom prst="rect">
            <a:avLst/>
          </a:prstGeom>
          <a:noFill/>
          <a:ln/>
        </p:spPr>
        <p:txBody>
          <a:bodyPr wrap="square" lIns="0" tIns="0" rIns="0" bIns="0" rtlCol="0" anchor="t"/>
          <a:lstStyle/>
          <a:p>
            <a:pPr indent="0" marL="0">
              <a:buNone/>
            </a:pPr>
            <a:r>
              <a:rPr lang="en-US" sz="1300" b="1" dirty="0">
                <a:solidFill>
                  <a:schemeClr val="accent1"/>
                </a:solidFill>
              </a:rPr>
              <a:t>3. Name an advantage of using fossil fuels</a:t>
            </a:r>
            <a:endParaRPr lang="en-US" sz="1300" dirty="0"/>
          </a:p>
        </p:txBody>
      </p:sp>
      <p:sp>
        <p:nvSpPr>
          <p:cNvPr id="11" name="Text 9"/>
          <p:cNvSpPr txBox="1"/>
          <p:nvPr/>
        </p:nvSpPr>
        <p:spPr>
          <a:xfrm>
            <a:off x="8325917" y="1874520"/>
            <a:ext cx="3088538" cy="1691640"/>
          </a:xfrm>
          <a:prstGeom prst="rect">
            <a:avLst/>
          </a:prstGeom>
          <a:noFill/>
          <a:ln/>
        </p:spPr>
        <p:txBody>
          <a:bodyPr wrap="square" lIns="0" tIns="0" rIns="0" bIns="0" rtlCol="0" anchor="t"/>
          <a:lstStyle/>
          <a:p>
            <a:pPr indent="0" marL="0">
              <a:spcAft>
                <a:spcPts val="100"/>
              </a:spcAft>
              <a:buNone/>
            </a:pPr>
            <a:r>
              <a:rPr lang="en-US" sz="1250" dirty="0">
                <a:solidFill>
                  <a:schemeClr val="bg1"/>
                </a:solidFill>
              </a:rPr>
              <a:t>1  Abundant  –  7</a:t>
            </a:r>
            <a:endParaRPr lang="en-US" sz="1250" dirty="0"/>
          </a:p>
          <a:p>
            <a:pPr indent="0" marL="0">
              <a:spcAft>
                <a:spcPts val="100"/>
              </a:spcAft>
              <a:buNone/>
            </a:pPr>
            <a:r>
              <a:rPr lang="en-US" sz="1250" dirty="0">
                <a:solidFill>
                  <a:schemeClr val="bg1"/>
                </a:solidFill>
              </a:rPr>
              <a:t>2  Cheap  –  31</a:t>
            </a:r>
            <a:endParaRPr lang="en-US" sz="1250" dirty="0"/>
          </a:p>
          <a:p>
            <a:pPr indent="0" marL="0">
              <a:spcAft>
                <a:spcPts val="100"/>
              </a:spcAft>
              <a:buNone/>
            </a:pPr>
            <a:r>
              <a:rPr lang="en-US" sz="1250" dirty="0">
                <a:solidFill>
                  <a:schemeClr val="bg1"/>
                </a:solidFill>
              </a:rPr>
              <a:t>3  Lots of energy released  –  22</a:t>
            </a:r>
            <a:endParaRPr lang="en-US" sz="1250" dirty="0"/>
          </a:p>
          <a:p>
            <a:pPr indent="0" marL="0">
              <a:spcAft>
                <a:spcPts val="100"/>
              </a:spcAft>
              <a:buNone/>
            </a:pPr>
            <a:r>
              <a:rPr lang="en-US" sz="1250" dirty="0">
                <a:solidFill>
                  <a:schemeClr val="accent3"/>
                </a:solidFill>
              </a:rPr>
              <a:t>4  Portable  –  0</a:t>
            </a:r>
            <a:endParaRPr lang="en-US" sz="1250" dirty="0"/>
          </a:p>
          <a:p>
            <a:pPr indent="0" marL="0">
              <a:spcAft>
                <a:spcPts val="100"/>
              </a:spcAft>
              <a:buNone/>
            </a:pPr>
            <a:r>
              <a:rPr lang="en-US" sz="1250" dirty="0">
                <a:solidFill>
                  <a:schemeClr val="bg1"/>
                </a:solidFill>
              </a:rPr>
              <a:t>5  Reliable  –  46</a:t>
            </a:r>
            <a:endParaRPr lang="en-US" sz="1250" dirty="0"/>
          </a:p>
          <a:p>
            <a:pPr indent="0" marL="0">
              <a:spcAft>
                <a:spcPts val="100"/>
              </a:spcAft>
              <a:buNone/>
            </a:pPr>
            <a:r>
              <a:rPr lang="en-US" sz="1250" dirty="0">
                <a:solidFill>
                  <a:schemeClr val="bg1"/>
                </a:solidFill>
              </a:rPr>
              <a:t>6  Versatile  –  2</a:t>
            </a:r>
            <a:endParaRPr lang="en-US" sz="1250" dirty="0"/>
          </a:p>
        </p:txBody>
      </p:sp>
      <p:sp>
        <p:nvSpPr>
          <p:cNvPr id="12" name="ans card 3"/>
          <p:cNvSpPr/>
          <p:nvPr/>
        </p:nvSpPr>
        <p:spPr>
          <a:xfrm>
            <a:off x="548640" y="3886200"/>
            <a:ext cx="3545738" cy="2606040"/>
          </a:xfrm>
          <a:prstGeom prst="roundRect">
            <a:avLst>
              <a:gd name="adj" fmla="val 3509"/>
            </a:avLst>
          </a:prstGeom>
          <a:solidFill>
            <a:schemeClr val="accent4"/>
          </a:solidFill>
          <a:ln w="12700">
            <a:solidFill>
              <a:schemeClr val="accent5"/>
            </a:solidFill>
            <a:prstDash val="solid"/>
          </a:ln>
        </p:spPr>
      </p:sp>
      <p:sp>
        <p:nvSpPr>
          <p:cNvPr id="13" name="Text 11"/>
          <p:cNvSpPr txBox="1"/>
          <p:nvPr/>
        </p:nvSpPr>
        <p:spPr>
          <a:xfrm>
            <a:off x="777240" y="4069080"/>
            <a:ext cx="3088538" cy="502920"/>
          </a:xfrm>
          <a:prstGeom prst="rect">
            <a:avLst/>
          </a:prstGeom>
          <a:noFill/>
          <a:ln/>
        </p:spPr>
        <p:txBody>
          <a:bodyPr wrap="square" lIns="0" tIns="0" rIns="0" bIns="0" rtlCol="0" anchor="t"/>
          <a:lstStyle/>
          <a:p>
            <a:pPr indent="0" marL="0">
              <a:buNone/>
            </a:pPr>
            <a:r>
              <a:rPr lang="en-US" sz="1300" b="1" dirty="0">
                <a:solidFill>
                  <a:schemeClr val="accent1"/>
                </a:solidFill>
              </a:rPr>
              <a:t>4. Name a problem caused by burning fossil fuels</a:t>
            </a:r>
            <a:endParaRPr lang="en-US" sz="1300" dirty="0"/>
          </a:p>
        </p:txBody>
      </p:sp>
      <p:sp>
        <p:nvSpPr>
          <p:cNvPr id="14" name="Text 12"/>
          <p:cNvSpPr txBox="1"/>
          <p:nvPr/>
        </p:nvSpPr>
        <p:spPr>
          <a:xfrm>
            <a:off x="777240" y="4663440"/>
            <a:ext cx="3088538" cy="1691640"/>
          </a:xfrm>
          <a:prstGeom prst="rect">
            <a:avLst/>
          </a:prstGeom>
          <a:noFill/>
          <a:ln/>
        </p:spPr>
        <p:txBody>
          <a:bodyPr wrap="square" lIns="0" tIns="0" rIns="0" bIns="0" rtlCol="0" anchor="t"/>
          <a:lstStyle/>
          <a:p>
            <a:pPr indent="0" marL="0">
              <a:spcAft>
                <a:spcPts val="100"/>
              </a:spcAft>
              <a:buNone/>
            </a:pPr>
            <a:r>
              <a:rPr lang="en-US" sz="1250" dirty="0">
                <a:solidFill>
                  <a:schemeClr val="bg1"/>
                </a:solidFill>
              </a:rPr>
              <a:t>1  Acid rain  –  34</a:t>
            </a:r>
            <a:endParaRPr lang="en-US" sz="1250" dirty="0"/>
          </a:p>
          <a:p>
            <a:pPr indent="0" marL="0">
              <a:spcAft>
                <a:spcPts val="100"/>
              </a:spcAft>
              <a:buNone/>
            </a:pPr>
            <a:r>
              <a:rPr lang="en-US" sz="1250" dirty="0">
                <a:solidFill>
                  <a:schemeClr val="bg1"/>
                </a:solidFill>
              </a:rPr>
              <a:t>2  Carbon particles  –  3</a:t>
            </a:r>
            <a:endParaRPr lang="en-US" sz="1250" dirty="0"/>
          </a:p>
          <a:p>
            <a:pPr indent="0" marL="0">
              <a:spcAft>
                <a:spcPts val="100"/>
              </a:spcAft>
              <a:buNone/>
            </a:pPr>
            <a:r>
              <a:rPr lang="en-US" sz="1250" dirty="0">
                <a:solidFill>
                  <a:schemeClr val="bg1"/>
                </a:solidFill>
              </a:rPr>
              <a:t>3  Climate change  –  71</a:t>
            </a:r>
            <a:endParaRPr lang="en-US" sz="1250" dirty="0"/>
          </a:p>
          <a:p>
            <a:pPr indent="0" marL="0">
              <a:spcAft>
                <a:spcPts val="100"/>
              </a:spcAft>
              <a:buNone/>
            </a:pPr>
            <a:r>
              <a:rPr lang="en-US" sz="1250" dirty="0">
                <a:solidFill>
                  <a:schemeClr val="accent3"/>
                </a:solidFill>
              </a:rPr>
              <a:t>4  Nitrogen oxides  –  0</a:t>
            </a:r>
            <a:endParaRPr lang="en-US" sz="1250" dirty="0"/>
          </a:p>
          <a:p>
            <a:pPr indent="0" marL="0">
              <a:spcAft>
                <a:spcPts val="100"/>
              </a:spcAft>
              <a:buNone/>
            </a:pPr>
            <a:r>
              <a:rPr lang="en-US" sz="1250" dirty="0">
                <a:solidFill>
                  <a:schemeClr val="bg1"/>
                </a:solidFill>
              </a:rPr>
              <a:t>5  They will run out  –  22</a:t>
            </a:r>
            <a:endParaRPr lang="en-US" sz="1250" dirty="0"/>
          </a:p>
        </p:txBody>
      </p:sp>
      <p:sp>
        <p:nvSpPr>
          <p:cNvPr id="15" name="ans card 4"/>
          <p:cNvSpPr/>
          <p:nvPr/>
        </p:nvSpPr>
        <p:spPr>
          <a:xfrm>
            <a:off x="4322978" y="3886200"/>
            <a:ext cx="3545738" cy="2606040"/>
          </a:xfrm>
          <a:prstGeom prst="roundRect">
            <a:avLst>
              <a:gd name="adj" fmla="val 3509"/>
            </a:avLst>
          </a:prstGeom>
          <a:solidFill>
            <a:schemeClr val="accent4"/>
          </a:solidFill>
          <a:ln w="12700">
            <a:solidFill>
              <a:schemeClr val="accent5"/>
            </a:solidFill>
            <a:prstDash val="solid"/>
          </a:ln>
        </p:spPr>
      </p:sp>
      <p:sp>
        <p:nvSpPr>
          <p:cNvPr id="16" name="Text 14"/>
          <p:cNvSpPr txBox="1"/>
          <p:nvPr/>
        </p:nvSpPr>
        <p:spPr>
          <a:xfrm>
            <a:off x="4551578" y="4069080"/>
            <a:ext cx="3088538" cy="502920"/>
          </a:xfrm>
          <a:prstGeom prst="rect">
            <a:avLst/>
          </a:prstGeom>
          <a:noFill/>
          <a:ln/>
        </p:spPr>
        <p:txBody>
          <a:bodyPr wrap="square" lIns="0" tIns="0" rIns="0" bIns="0" rtlCol="0" anchor="t"/>
          <a:lstStyle/>
          <a:p>
            <a:pPr indent="0" marL="0">
              <a:buNone/>
            </a:pPr>
            <a:r>
              <a:rPr lang="en-US" sz="1300" b="1" dirty="0">
                <a:solidFill>
                  <a:schemeClr val="accent1"/>
                </a:solidFill>
              </a:rPr>
              <a:t>5. Name a disadvantage of nuclear power</a:t>
            </a:r>
            <a:endParaRPr lang="en-US" sz="1300" dirty="0"/>
          </a:p>
        </p:txBody>
      </p:sp>
      <p:sp>
        <p:nvSpPr>
          <p:cNvPr id="17" name="Text 15"/>
          <p:cNvSpPr txBox="1"/>
          <p:nvPr/>
        </p:nvSpPr>
        <p:spPr>
          <a:xfrm>
            <a:off x="4551578" y="4663440"/>
            <a:ext cx="3088538" cy="1691640"/>
          </a:xfrm>
          <a:prstGeom prst="rect">
            <a:avLst/>
          </a:prstGeom>
          <a:noFill/>
          <a:ln/>
        </p:spPr>
        <p:txBody>
          <a:bodyPr wrap="square" lIns="0" tIns="0" rIns="0" bIns="0" rtlCol="0" anchor="t"/>
          <a:lstStyle/>
          <a:p>
            <a:pPr indent="0" marL="0">
              <a:spcAft>
                <a:spcPts val="100"/>
              </a:spcAft>
              <a:buNone/>
            </a:pPr>
            <a:r>
              <a:rPr lang="en-US" sz="1250" dirty="0">
                <a:solidFill>
                  <a:schemeClr val="bg1"/>
                </a:solidFill>
              </a:rPr>
              <a:t>1  Accidents  –  38</a:t>
            </a:r>
            <a:endParaRPr lang="en-US" sz="1250" dirty="0"/>
          </a:p>
          <a:p>
            <a:pPr indent="0" marL="0">
              <a:spcAft>
                <a:spcPts val="100"/>
              </a:spcAft>
              <a:buNone/>
            </a:pPr>
            <a:r>
              <a:rPr lang="en-US" sz="1250" dirty="0">
                <a:solidFill>
                  <a:schemeClr val="bg1"/>
                </a:solidFill>
              </a:rPr>
              <a:t>2  Decommissioning  –  4</a:t>
            </a:r>
            <a:endParaRPr lang="en-US" sz="1250" dirty="0"/>
          </a:p>
          <a:p>
            <a:pPr indent="0" marL="0">
              <a:spcAft>
                <a:spcPts val="100"/>
              </a:spcAft>
              <a:buNone/>
            </a:pPr>
            <a:r>
              <a:rPr lang="en-US" sz="1250" dirty="0">
                <a:solidFill>
                  <a:schemeClr val="bg1"/>
                </a:solidFill>
              </a:rPr>
              <a:t>3  Non-renewable  –  9</a:t>
            </a:r>
            <a:endParaRPr lang="en-US" sz="1250" dirty="0"/>
          </a:p>
          <a:p>
            <a:pPr indent="0" marL="0">
              <a:spcAft>
                <a:spcPts val="100"/>
              </a:spcAft>
              <a:buNone/>
            </a:pPr>
            <a:r>
              <a:rPr lang="en-US" sz="1250" dirty="0">
                <a:solidFill>
                  <a:schemeClr val="bg1"/>
                </a:solidFill>
              </a:rPr>
              <a:t>4  Radioactive waste  –  63</a:t>
            </a:r>
            <a:endParaRPr lang="en-US" sz="1250" dirty="0"/>
          </a:p>
        </p:txBody>
      </p:sp>
      <p:sp>
        <p:nvSpPr>
          <p:cNvPr id="18" name="ans card 5"/>
          <p:cNvSpPr/>
          <p:nvPr/>
        </p:nvSpPr>
        <p:spPr>
          <a:xfrm>
            <a:off x="8097317" y="3886200"/>
            <a:ext cx="3545738" cy="2606040"/>
          </a:xfrm>
          <a:prstGeom prst="roundRect">
            <a:avLst>
              <a:gd name="adj" fmla="val 3509"/>
            </a:avLst>
          </a:prstGeom>
          <a:solidFill>
            <a:schemeClr val="accent4"/>
          </a:solidFill>
          <a:ln w="12700">
            <a:solidFill>
              <a:schemeClr val="accent5"/>
            </a:solidFill>
            <a:prstDash val="solid"/>
          </a:ln>
        </p:spPr>
      </p:sp>
      <p:sp>
        <p:nvSpPr>
          <p:cNvPr id="19" name="Text 17"/>
          <p:cNvSpPr txBox="1"/>
          <p:nvPr/>
        </p:nvSpPr>
        <p:spPr>
          <a:xfrm>
            <a:off x="8325917" y="4069080"/>
            <a:ext cx="3088538" cy="502920"/>
          </a:xfrm>
          <a:prstGeom prst="rect">
            <a:avLst/>
          </a:prstGeom>
          <a:noFill/>
          <a:ln/>
        </p:spPr>
        <p:txBody>
          <a:bodyPr wrap="square" lIns="0" tIns="0" rIns="0" bIns="0" rtlCol="0" anchor="t"/>
          <a:lstStyle/>
          <a:p>
            <a:pPr indent="0" marL="0">
              <a:buNone/>
            </a:pPr>
            <a:r>
              <a:rPr lang="en-US" sz="1300" b="1" dirty="0">
                <a:solidFill>
                  <a:schemeClr val="accent1"/>
                </a:solidFill>
              </a:rPr>
              <a:t>6. Name a RENEWABLE resource that is RELIABLE</a:t>
            </a:r>
            <a:endParaRPr lang="en-US" sz="1300" dirty="0"/>
          </a:p>
        </p:txBody>
      </p:sp>
      <p:sp>
        <p:nvSpPr>
          <p:cNvPr id="20" name="Text 18"/>
          <p:cNvSpPr txBox="1"/>
          <p:nvPr/>
        </p:nvSpPr>
        <p:spPr>
          <a:xfrm>
            <a:off x="8325917" y="4663440"/>
            <a:ext cx="3088538" cy="1691640"/>
          </a:xfrm>
          <a:prstGeom prst="rect">
            <a:avLst/>
          </a:prstGeom>
          <a:noFill/>
          <a:ln/>
        </p:spPr>
        <p:txBody>
          <a:bodyPr wrap="square" lIns="0" tIns="0" rIns="0" bIns="0" rtlCol="0" anchor="t"/>
          <a:lstStyle/>
          <a:p>
            <a:pPr indent="0" marL="0">
              <a:spcAft>
                <a:spcPts val="100"/>
              </a:spcAft>
              <a:buNone/>
            </a:pPr>
            <a:r>
              <a:rPr lang="en-US" sz="1250" dirty="0">
                <a:solidFill>
                  <a:schemeClr val="bg1"/>
                </a:solidFill>
              </a:rPr>
              <a:t>1  Biofuel  –  3</a:t>
            </a:r>
            <a:endParaRPr lang="en-US" sz="1250" dirty="0"/>
          </a:p>
          <a:p>
            <a:pPr indent="0" marL="0">
              <a:spcAft>
                <a:spcPts val="100"/>
              </a:spcAft>
              <a:buNone/>
            </a:pPr>
            <a:r>
              <a:rPr lang="en-US" sz="1250" dirty="0">
                <a:solidFill>
                  <a:schemeClr val="bg1"/>
                </a:solidFill>
              </a:rPr>
              <a:t>2  Geothermal  –  11</a:t>
            </a:r>
            <a:endParaRPr lang="en-US" sz="1250" dirty="0"/>
          </a:p>
          <a:p>
            <a:pPr indent="0" marL="0">
              <a:spcAft>
                <a:spcPts val="100"/>
              </a:spcAft>
              <a:buNone/>
            </a:pPr>
            <a:r>
              <a:rPr lang="en-US" sz="1250" dirty="0">
                <a:solidFill>
                  <a:schemeClr val="bg1"/>
                </a:solidFill>
              </a:rPr>
              <a:t>3  Hydro-electric  –  34</a:t>
            </a:r>
            <a:endParaRPr lang="en-US" sz="1250" dirty="0"/>
          </a:p>
          <a:p>
            <a:pPr indent="0" marL="0">
              <a:spcAft>
                <a:spcPts val="100"/>
              </a:spcAft>
              <a:buNone/>
            </a:pPr>
            <a:r>
              <a:rPr lang="en-US" sz="1250" dirty="0">
                <a:solidFill>
                  <a:schemeClr val="bg1"/>
                </a:solidFill>
              </a:rPr>
              <a:t>4  Tidal  –  27</a:t>
            </a:r>
            <a:endParaRPr lang="en-US" sz="1250" dirty="0"/>
          </a:p>
        </p:txBody>
      </p:sp>
    </p:spTree>
  </p:cSld>
  <p:clrMapOvr>
    <a:masterClrMapping/>
  </p:clrMapOvr>
</p:sld>
</file>

<file path=ppt/theme/theme1.xml><?xml version="1.0" encoding="utf-8"?>
<a:theme xmlns:a="http://schemas.openxmlformats.org/drawingml/2006/main" name="Energy Pointless">
  <a:themeElements>
    <a:clrScheme name="Energy Pointless">
      <a:dk1>
        <a:srgbClr val="1E0F2E"/>
      </a:dk1>
      <a:lt1>
        <a:srgbClr val="FFFFFF"/>
      </a:lt1>
      <a:dk2>
        <a:srgbClr val="5B4A70"/>
      </a:dk2>
      <a:lt2>
        <a:srgbClr val="F4EEFA"/>
      </a:lt2>
      <a:accent1>
        <a:srgbClr val="3DDBB4"/>
      </a:accent1>
      <a:accent2>
        <a:srgbClr val="FF4F8B"/>
      </a:accent2>
      <a:accent3>
        <a:srgbClr val="FFD23F"/>
      </a:accent3>
      <a:accent4>
        <a:srgbClr val="2E1A45"/>
      </a:accent4>
      <a:accent5>
        <a:srgbClr val="3C2559"/>
      </a:accent5>
      <a:accent6>
        <a:srgbClr val="B9A8D0"/>
      </a:accent6>
      <a:hlink>
        <a:srgbClr val="3DDBB4"/>
      </a:hlink>
      <a:folHlink>
        <a:srgbClr val="B9A8D0"/>
      </a:folHlink>
    </a:clrScheme>
    <a:fontScheme name="Energy Pointles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 Pointless — AQA GCSE Physics energy resources</dc:title>
  <dc:subject>PptxGenJS Presentation</dc:subject>
  <dc:creator>PptxGenJS</dc:creator>
  <cp:lastModifiedBy>PptxGenJS</cp:lastModifiedBy>
  <cp:revision>1</cp:revision>
  <dcterms:created xsi:type="dcterms:W3CDTF">2026-10-07T07:06:48Z</dcterms:created>
  <dcterms:modified xsi:type="dcterms:W3CDTF">2026-10-07T07:06:48Z</dcterms:modified>
</cp:coreProperties>
</file>