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slideMasters/slideMaster92.xml" ContentType="application/vnd.openxmlformats-officedocument.presentationml.slideMaster+xml"/>
  <Override PartName="/ppt/slides/slide92.xml" ContentType="application/vnd.openxmlformats-officedocument.presentationml.slide+xml"/>
  <Override PartName="/ppt/slideMasters/slideMaster93.xml" ContentType="application/vnd.openxmlformats-officedocument.presentationml.slideMaster+xml"/>
  <Override PartName="/ppt/slides/slide93.xml" ContentType="application/vnd.openxmlformats-officedocument.presentationml.slide+xml"/>
  <Override PartName="/ppt/slideMasters/slideMaster94.xml" ContentType="application/vnd.openxmlformats-officedocument.presentationml.slideMaster+xml"/>
  <Override PartName="/ppt/slides/slide94.xml" ContentType="application/vnd.openxmlformats-officedocument.presentationml.slide+xml"/>
  <Override PartName="/ppt/slideMasters/slideMaster95.xml" ContentType="application/vnd.openxmlformats-officedocument.presentationml.slideMaster+xml"/>
  <Override PartName="/ppt/slides/slide95.xml" ContentType="application/vnd.openxmlformats-officedocument.presentationml.slide+xml"/>
  <Override PartName="/ppt/slideMasters/slideMaster96.xml" ContentType="application/vnd.openxmlformats-officedocument.presentationml.slideMaster+xml"/>
  <Override PartName="/ppt/slides/slide96.xml" ContentType="application/vnd.openxmlformats-officedocument.presentationml.slide+xml"/>
  <Override PartName="/ppt/slideMasters/slideMaster97.xml" ContentType="application/vnd.openxmlformats-officedocument.presentationml.slideMaster+xml"/>
  <Override PartName="/ppt/slides/slide97.xml" ContentType="application/vnd.openxmlformats-officedocument.presentationml.slide+xml"/>
  <Override PartName="/ppt/slideMasters/slideMaster98.xml" ContentType="application/vnd.openxmlformats-officedocument.presentationml.slideMaster+xml"/>
  <Override PartName="/ppt/slides/slide98.xml" ContentType="application/vnd.openxmlformats-officedocument.presentationml.slide+xml"/>
  <Override PartName="/ppt/slideMasters/slideMaster99.xml" ContentType="application/vnd.openxmlformats-officedocument.presentationml.slideMaster+xml"/>
  <Override PartName="/ppt/slides/slide99.xml" ContentType="application/vnd.openxmlformats-officedocument.presentationml.slide+xml"/>
  <Override PartName="/ppt/slideMasters/slideMaster100.xml" ContentType="application/vnd.openxmlformats-officedocument.presentationml.slideMaster+xml"/>
  <Override PartName="/ppt/slides/slide100.xml" ContentType="application/vnd.openxmlformats-officedocument.presentationml.slide+xml"/>
  <Override PartName="/ppt/slideMasters/slideMaster101.xml" ContentType="application/vnd.openxmlformats-officedocument.presentationml.slideMaster+xml"/>
  <Override PartName="/ppt/slides/slide101.xml" ContentType="application/vnd.openxmlformats-officedocument.presentationml.slide+xml"/>
  <Override PartName="/ppt/slideMasters/slideMaster102.xml" ContentType="application/vnd.openxmlformats-officedocument.presentationml.slideMaster+xml"/>
  <Override PartName="/ppt/slides/slide102.xml" ContentType="application/vnd.openxmlformats-officedocument.presentationml.slide+xml"/>
  <Override PartName="/ppt/slideMasters/slideMaster103.xml" ContentType="application/vnd.openxmlformats-officedocument.presentationml.slideMaster+xml"/>
  <Override PartName="/ppt/slides/slide103.xml" ContentType="application/vnd.openxmlformats-officedocument.presentationml.slide+xml"/>
  <Override PartName="/ppt/slideMasters/slideMaster104.xml" ContentType="application/vnd.openxmlformats-officedocument.presentationml.slideMaster+xml"/>
  <Override PartName="/ppt/slides/slide104.xml" ContentType="application/vnd.openxmlformats-officedocument.presentationml.slide+xml"/>
  <Override PartName="/ppt/slideMasters/slideMaster105.xml" ContentType="application/vnd.openxmlformats-officedocument.presentationml.slideMaster+xml"/>
  <Override PartName="/ppt/slides/slide105.xml" ContentType="application/vnd.openxmlformats-officedocument.presentationml.slide+xml"/>
  <Override PartName="/ppt/slideMasters/slideMaster106.xml" ContentType="application/vnd.openxmlformats-officedocument.presentationml.slideMaster+xml"/>
  <Override PartName="/ppt/slides/slide106.xml" ContentType="application/vnd.openxmlformats-officedocument.presentationml.slide+xml"/>
  <Override PartName="/ppt/slideMasters/slideMaster107.xml" ContentType="application/vnd.openxmlformats-officedocument.presentationml.slideMaster+xml"/>
  <Override PartName="/ppt/slides/slide107.xml" ContentType="application/vnd.openxmlformats-officedocument.presentationml.slide+xml"/>
  <Override PartName="/ppt/slideMasters/slideMaster108.xml" ContentType="application/vnd.openxmlformats-officedocument.presentationml.slideMaster+xml"/>
  <Override PartName="/ppt/slides/slide108.xml" ContentType="application/vnd.openxmlformats-officedocument.presentationml.slide+xml"/>
  <Override PartName="/ppt/slideMasters/slideMaster109.xml" ContentType="application/vnd.openxmlformats-officedocument.presentationml.slideMaster+xml"/>
  <Override PartName="/ppt/slides/slide109.xml" ContentType="application/vnd.openxmlformats-officedocument.presentationml.slide+xml"/>
  <Override PartName="/ppt/slideMasters/slideMaster110.xml" ContentType="application/vnd.openxmlformats-officedocument.presentationml.slideMaster+xml"/>
  <Override PartName="/ppt/slides/slide110.xml" ContentType="application/vnd.openxmlformats-officedocument.presentationml.slide+xml"/>
  <Override PartName="/ppt/slideMasters/slideMaster111.xml" ContentType="application/vnd.openxmlformats-officedocument.presentationml.slideMaster+xml"/>
  <Override PartName="/ppt/slides/slide111.xml" ContentType="application/vnd.openxmlformats-officedocument.presentationml.slide+xml"/>
  <Override PartName="/ppt/slideMasters/slideMaster112.xml" ContentType="application/vnd.openxmlformats-officedocument.presentationml.slideMaster+xml"/>
  <Override PartName="/ppt/slides/slide112.xml" ContentType="application/vnd.openxmlformats-officedocument.presentationml.slide+xml"/>
  <Override PartName="/ppt/slideMasters/slideMaster113.xml" ContentType="application/vnd.openxmlformats-officedocument.presentationml.slideMaster+xml"/>
  <Override PartName="/ppt/slides/slide113.xml" ContentType="application/vnd.openxmlformats-officedocument.presentationml.slide+xml"/>
  <Override PartName="/ppt/slideMasters/slideMaster114.xml" ContentType="application/vnd.openxmlformats-officedocument.presentationml.slideMaster+xml"/>
  <Override PartName="/ppt/slides/slide114.xml" ContentType="application/vnd.openxmlformats-officedocument.presentationml.slide+xml"/>
  <Override PartName="/ppt/slideMasters/slideMaster115.xml" ContentType="application/vnd.openxmlformats-officedocument.presentationml.slideMaster+xml"/>
  <Override PartName="/ppt/slides/slide115.xml" ContentType="application/vnd.openxmlformats-officedocument.presentationml.slide+xml"/>
  <Override PartName="/ppt/slideMasters/slideMaster116.xml" ContentType="application/vnd.openxmlformats-officedocument.presentationml.slideMaster+xml"/>
  <Override PartName="/ppt/slides/slide116.xml" ContentType="application/vnd.openxmlformats-officedocument.presentationml.slide+xml"/>
  <Override PartName="/ppt/slideMasters/slideMaster117.xml" ContentType="application/vnd.openxmlformats-officedocument.presentationml.slideMaster+xml"/>
  <Override PartName="/ppt/slides/slide117.xml" ContentType="application/vnd.openxmlformats-officedocument.presentationml.slide+xml"/>
  <Override PartName="/ppt/slideMasters/slideMaster118.xml" ContentType="application/vnd.openxmlformats-officedocument.presentationml.slideMaster+xml"/>
  <Override PartName="/ppt/slides/slide118.xml" ContentType="application/vnd.openxmlformats-officedocument.presentationml.slide+xml"/>
  <Override PartName="/ppt/slideMasters/slideMaster119.xml" ContentType="application/vnd.openxmlformats-officedocument.presentationml.slideMaster+xml"/>
  <Override PartName="/ppt/slides/slide119.xml" ContentType="application/vnd.openxmlformats-officedocument.presentationml.slide+xml"/>
  <Override PartName="/ppt/slideMasters/slideMaster120.xml" ContentType="application/vnd.openxmlformats-officedocument.presentationml.slideMaster+xml"/>
  <Override PartName="/ppt/slides/slide120.xml" ContentType="application/vnd.openxmlformats-officedocument.presentationml.slide+xml"/>
  <Override PartName="/ppt/slideMasters/slideMaster121.xml" ContentType="application/vnd.openxmlformats-officedocument.presentationml.slideMaster+xml"/>
  <Override PartName="/ppt/slides/slide121.xml" ContentType="application/vnd.openxmlformats-officedocument.presentationml.slide+xml"/>
  <Override PartName="/ppt/slideMasters/slideMaster122.xml" ContentType="application/vnd.openxmlformats-officedocument.presentationml.slideMaster+xml"/>
  <Override PartName="/ppt/slides/slide122.xml" ContentType="application/vnd.openxmlformats-officedocument.presentationml.slide+xml"/>
  <Override PartName="/ppt/slideMasters/slideMaster123.xml" ContentType="application/vnd.openxmlformats-officedocument.presentationml.slideMaster+xml"/>
  <Override PartName="/ppt/slides/slide123.xml" ContentType="application/vnd.openxmlformats-officedocument.presentationml.slide+xml"/>
  <Override PartName="/ppt/slideMasters/slideMaster124.xml" ContentType="application/vnd.openxmlformats-officedocument.presentationml.slideMaster+xml"/>
  <Override PartName="/ppt/slides/slide124.xml" ContentType="application/vnd.openxmlformats-officedocument.presentationml.slide+xml"/>
  <Override PartName="/ppt/slideMasters/slideMaster125.xml" ContentType="application/vnd.openxmlformats-officedocument.presentationml.slideMaster+xml"/>
  <Override PartName="/ppt/slides/slide125.xml" ContentType="application/vnd.openxmlformats-officedocument.presentationml.slide+xml"/>
  <Override PartName="/ppt/slideMasters/slideMaster126.xml" ContentType="application/vnd.openxmlformats-officedocument.presentationml.slideMaster+xml"/>
  <Override PartName="/ppt/slides/slide126.xml" ContentType="application/vnd.openxmlformats-officedocument.presentationml.slide+xml"/>
  <Override PartName="/ppt/slideMasters/slideMaster127.xml" ContentType="application/vnd.openxmlformats-officedocument.presentationml.slideMaster+xml"/>
  <Override PartName="/ppt/slides/slide127.xml" ContentType="application/vnd.openxmlformats-officedocument.presentationml.slide+xml"/>
  <Override PartName="/ppt/slideMasters/slideMaster128.xml" ContentType="application/vnd.openxmlformats-officedocument.presentationml.slideMaster+xml"/>
  <Override PartName="/ppt/slides/slide128.xml" ContentType="application/vnd.openxmlformats-officedocument.presentationml.slide+xml"/>
  <Override PartName="/ppt/slideMasters/slideMaster129.xml" ContentType="application/vnd.openxmlformats-officedocument.presentationml.slideMaster+xml"/>
  <Override PartName="/ppt/slides/slide129.xml" ContentType="application/vnd.openxmlformats-officedocument.presentationml.slide+xml"/>
  <Override PartName="/ppt/slideMasters/slideMaster130.xml" ContentType="application/vnd.openxmlformats-officedocument.presentationml.slideMaster+xml"/>
  <Override PartName="/ppt/slides/slide130.xml" ContentType="application/vnd.openxmlformats-officedocument.presentationml.slide+xml"/>
  <Override PartName="/ppt/slideMasters/slideMaster131.xml" ContentType="application/vnd.openxmlformats-officedocument.presentationml.slideMaster+xml"/>
  <Override PartName="/ppt/slides/slide131.xml" ContentType="application/vnd.openxmlformats-officedocument.presentationml.slide+xml"/>
  <Override PartName="/ppt/slideMasters/slideMaster132.xml" ContentType="application/vnd.openxmlformats-officedocument.presentationml.slideMaster+xml"/>
  <Override PartName="/ppt/slides/slide132.xml" ContentType="application/vnd.openxmlformats-officedocument.presentationml.slide+xml"/>
  <Override PartName="/ppt/slideMasters/slideMaster133.xml" ContentType="application/vnd.openxmlformats-officedocument.presentationml.slideMaster+xml"/>
  <Override PartName="/ppt/slides/slide133.xml" ContentType="application/vnd.openxmlformats-officedocument.presentationml.slide+xml"/>
  <Override PartName="/ppt/slideMasters/slideMaster134.xml" ContentType="application/vnd.openxmlformats-officedocument.presentationml.slideMaster+xml"/>
  <Override PartName="/ppt/slides/slide134.xml" ContentType="application/vnd.openxmlformats-officedocument.presentationml.slide+xml"/>
  <Override PartName="/ppt/slideMasters/slideMaster135.xml" ContentType="application/vnd.openxmlformats-officedocument.presentationml.slideMaster+xml"/>
  <Override PartName="/ppt/slides/slide135.xml" ContentType="application/vnd.openxmlformats-officedocument.presentationml.slide+xml"/>
  <Override PartName="/ppt/slideMasters/slideMaster136.xml" ContentType="application/vnd.openxmlformats-officedocument.presentationml.slideMaster+xml"/>
  <Override PartName="/ppt/slides/slide136.xml" ContentType="application/vnd.openxmlformats-officedocument.presentationml.slide+xml"/>
  <Override PartName="/ppt/slideMasters/slideMaster137.xml" ContentType="application/vnd.openxmlformats-officedocument.presentationml.slideMaster+xml"/>
  <Override PartName="/ppt/slides/slide137.xml" ContentType="application/vnd.openxmlformats-officedocument.presentationml.slide+xml"/>
  <Override PartName="/ppt/slideMasters/slideMaster138.xml" ContentType="application/vnd.openxmlformats-officedocument.presentationml.slideMaster+xml"/>
  <Override PartName="/ppt/slides/slide138.xml" ContentType="application/vnd.openxmlformats-officedocument.presentationml.slide+xml"/>
  <Override PartName="/ppt/slideMasters/slideMaster139.xml" ContentType="application/vnd.openxmlformats-officedocument.presentationml.slideMaster+xml"/>
  <Override PartName="/ppt/slides/slide139.xml" ContentType="application/vnd.openxmlformats-officedocument.presentationml.slide+xml"/>
  <Override PartName="/ppt/slideMasters/slideMaster140.xml" ContentType="application/vnd.openxmlformats-officedocument.presentationml.slideMaster+xml"/>
  <Override PartName="/ppt/slides/slide140.xml" ContentType="application/vnd.openxmlformats-officedocument.presentationml.slide+xml"/>
  <Override PartName="/ppt/slideMasters/slideMaster141.xml" ContentType="application/vnd.openxmlformats-officedocument.presentationml.slideMaster+xml"/>
  <Override PartName="/ppt/slides/slide141.xml" ContentType="application/vnd.openxmlformats-officedocument.presentationml.slide+xml"/>
  <Override PartName="/ppt/slideMasters/slideMaster142.xml" ContentType="application/vnd.openxmlformats-officedocument.presentationml.slideMaster+xml"/>
  <Override PartName="/ppt/slides/slide142.xml" ContentType="application/vnd.openxmlformats-officedocument.presentationml.slide+xml"/>
  <Override PartName="/ppt/slideMasters/slideMaster143.xml" ContentType="application/vnd.openxmlformats-officedocument.presentationml.slideMaster+xml"/>
  <Override PartName="/ppt/slides/slide143.xml" ContentType="application/vnd.openxmlformats-officedocument.presentationml.slide+xml"/>
  <Override PartName="/ppt/slideMasters/slideMaster144.xml" ContentType="application/vnd.openxmlformats-officedocument.presentationml.slideMaster+xml"/>
  <Override PartName="/ppt/slides/slide144.xml" ContentType="application/vnd.openxmlformats-officedocument.presentationml.slide+xml"/>
  <Override PartName="/ppt/slideMasters/slideMaster145.xml" ContentType="application/vnd.openxmlformats-officedocument.presentationml.slideMaster+xml"/>
  <Override PartName="/ppt/slides/slide145.xml" ContentType="application/vnd.openxmlformats-officedocument.presentationml.slide+xml"/>
  <Override PartName="/ppt/slideMasters/slideMaster146.xml" ContentType="application/vnd.openxmlformats-officedocument.presentationml.slideMaster+xml"/>
  <Override PartName="/ppt/slides/slide146.xml" ContentType="application/vnd.openxmlformats-officedocument.presentationml.slide+xml"/>
  <Override PartName="/ppt/slideMasters/slideMaster147.xml" ContentType="application/vnd.openxmlformats-officedocument.presentationml.slideMaster+xml"/>
  <Override PartName="/ppt/slides/slide147.xml" ContentType="application/vnd.openxmlformats-officedocument.presentationml.slide+xml"/>
  <Override PartName="/ppt/slideMasters/slideMaster148.xml" ContentType="application/vnd.openxmlformats-officedocument.presentationml.slideMaster+xml"/>
  <Override PartName="/ppt/slides/slide148.xml" ContentType="application/vnd.openxmlformats-officedocument.presentationml.slide+xml"/>
  <Override PartName="/ppt/slideMasters/slideMaster149.xml" ContentType="application/vnd.openxmlformats-officedocument.presentationml.slideMaster+xml"/>
  <Override PartName="/ppt/slides/slide149.xml" ContentType="application/vnd.openxmlformats-officedocument.presentationml.slide+xml"/>
  <Override PartName="/ppt/slideMasters/slideMaster150.xml" ContentType="application/vnd.openxmlformats-officedocument.presentationml.slideMaster+xml"/>
  <Override PartName="/ppt/slides/slide150.xml" ContentType="application/vnd.openxmlformats-officedocument.presentationml.slide+xml"/>
  <Override PartName="/ppt/slideMasters/slideMaster151.xml" ContentType="application/vnd.openxmlformats-officedocument.presentationml.slideMaster+xml"/>
  <Override PartName="/ppt/slides/slide151.xml" ContentType="application/vnd.openxmlformats-officedocument.presentationml.slide+xml"/>
  <Override PartName="/ppt/slideMasters/slideMaster152.xml" ContentType="application/vnd.openxmlformats-officedocument.presentationml.slideMaster+xml"/>
  <Override PartName="/ppt/slides/slide152.xml" ContentType="application/vnd.openxmlformats-officedocument.presentationml.slide+xml"/>
  <Override PartName="/ppt/slideMasters/slideMaster153.xml" ContentType="application/vnd.openxmlformats-officedocument.presentationml.slideMaster+xml"/>
  <Override PartName="/ppt/slides/slide153.xml" ContentType="application/vnd.openxmlformats-officedocument.presentationml.slide+xml"/>
  <Override PartName="/ppt/slideMasters/slideMaster154.xml" ContentType="application/vnd.openxmlformats-officedocument.presentationml.slideMaster+xml"/>
  <Override PartName="/ppt/slides/slide154.xml" ContentType="application/vnd.openxmlformats-officedocument.presentationml.slide+xml"/>
  <Override PartName="/ppt/slideMasters/slideMaster155.xml" ContentType="application/vnd.openxmlformats-officedocument.presentationml.slideMaster+xml"/>
  <Override PartName="/ppt/slides/slide155.xml" ContentType="application/vnd.openxmlformats-officedocument.presentationml.slide+xml"/>
  <Override PartName="/ppt/slideMasters/slideMaster156.xml" ContentType="application/vnd.openxmlformats-officedocument.presentationml.slideMaster+xml"/>
  <Override PartName="/ppt/slides/slide156.xml" ContentType="application/vnd.openxmlformats-officedocument.presentationml.slide+xml"/>
  <Override PartName="/ppt/slideMasters/slideMaster157.xml" ContentType="application/vnd.openxmlformats-officedocument.presentationml.slideMaster+xml"/>
  <Override PartName="/ppt/slides/slide157.xml" ContentType="application/vnd.openxmlformats-officedocument.presentationml.slide+xml"/>
  <Override PartName="/ppt/slideMasters/slideMaster158.xml" ContentType="application/vnd.openxmlformats-officedocument.presentationml.slideMaster+xml"/>
  <Override PartName="/ppt/slides/slide158.xml" ContentType="application/vnd.openxmlformats-officedocument.presentationml.slide+xml"/>
  <Override PartName="/ppt/slideMasters/slideMaster159.xml" ContentType="application/vnd.openxmlformats-officedocument.presentationml.slideMaster+xml"/>
  <Override PartName="/ppt/slides/slide159.xml" ContentType="application/vnd.openxmlformats-officedocument.presentationml.slide+xml"/>
  <Override PartName="/ppt/slideMasters/slideMaster160.xml" ContentType="application/vnd.openxmlformats-officedocument.presentationml.slideMaster+xml"/>
  <Override PartName="/ppt/slides/slide160.xml" ContentType="application/vnd.openxmlformats-officedocument.presentationml.slide+xml"/>
  <Override PartName="/ppt/slideMasters/slideMaster161.xml" ContentType="application/vnd.openxmlformats-officedocument.presentationml.slideMaster+xml"/>
  <Override PartName="/ppt/slides/slide161.xml" ContentType="application/vnd.openxmlformats-officedocument.presentationml.slide+xml"/>
  <Override PartName="/ppt/slideMasters/slideMaster162.xml" ContentType="application/vnd.openxmlformats-officedocument.presentationml.slideMaster+xml"/>
  <Override PartName="/ppt/slides/slide162.xml" ContentType="application/vnd.openxmlformats-officedocument.presentationml.slide+xml"/>
  <Override PartName="/ppt/slideMasters/slideMaster163.xml" ContentType="application/vnd.openxmlformats-officedocument.presentationml.slideMaster+xml"/>
  <Override PartName="/ppt/slides/slide163.xml" ContentType="application/vnd.openxmlformats-officedocument.presentationml.slide+xml"/>
  <Override PartName="/ppt/slideMasters/slideMaster164.xml" ContentType="application/vnd.openxmlformats-officedocument.presentationml.slideMaster+xml"/>
  <Override PartName="/ppt/slides/slide164.xml" ContentType="application/vnd.openxmlformats-officedocument.presentationml.slide+xml"/>
  <Override PartName="/ppt/slideMasters/slideMaster165.xml" ContentType="application/vnd.openxmlformats-officedocument.presentationml.slideMaster+xml"/>
  <Override PartName="/ppt/slides/slide165.xml" ContentType="application/vnd.openxmlformats-officedocument.presentationml.slide+xml"/>
  <Override PartName="/ppt/slideMasters/slideMaster166.xml" ContentType="application/vnd.openxmlformats-officedocument.presentationml.slideMaster+xml"/>
  <Override PartName="/ppt/slides/slide166.xml" ContentType="application/vnd.openxmlformats-officedocument.presentationml.slide+xml"/>
  <Override PartName="/ppt/slideMasters/slideMaster167.xml" ContentType="application/vnd.openxmlformats-officedocument.presentationml.slideMaster+xml"/>
  <Override PartName="/ppt/slides/slide167.xml" ContentType="application/vnd.openxmlformats-officedocument.presentationml.slide+xml"/>
  <Override PartName="/ppt/slideMasters/slideMaster168.xml" ContentType="application/vnd.openxmlformats-officedocument.presentationml.slideMaster+xml"/>
  <Override PartName="/ppt/slides/slide168.xml" ContentType="application/vnd.openxmlformats-officedocument.presentationml.slide+xml"/>
  <Override PartName="/ppt/slideMasters/slideMaster169.xml" ContentType="application/vnd.openxmlformats-officedocument.presentationml.slideMaster+xml"/>
  <Override PartName="/ppt/slides/slide169.xml" ContentType="application/vnd.openxmlformats-officedocument.presentationml.slide+xml"/>
  <Override PartName="/ppt/slideMasters/slideMaster170.xml" ContentType="application/vnd.openxmlformats-officedocument.presentationml.slideMaster+xml"/>
  <Override PartName="/ppt/slides/slide170.xml" ContentType="application/vnd.openxmlformats-officedocument.presentationml.slide+xml"/>
  <Override PartName="/ppt/slideMasters/slideMaster171.xml" ContentType="application/vnd.openxmlformats-officedocument.presentationml.slideMaster+xml"/>
  <Override PartName="/ppt/slides/slide171.xml" ContentType="application/vnd.openxmlformats-officedocument.presentationml.slide+xml"/>
  <Override PartName="/ppt/slideMasters/slideMaster172.xml" ContentType="application/vnd.openxmlformats-officedocument.presentationml.slideMaster+xml"/>
  <Override PartName="/ppt/slides/slide172.xml" ContentType="application/vnd.openxmlformats-officedocument.presentationml.slide+xml"/>
  <Override PartName="/ppt/slideMasters/slideMaster173.xml" ContentType="application/vnd.openxmlformats-officedocument.presentationml.slideMaster+xml"/>
  <Override PartName="/ppt/slides/slide173.xml" ContentType="application/vnd.openxmlformats-officedocument.presentationml.slide+xml"/>
  <Override PartName="/ppt/slideMasters/slideMaster174.xml" ContentType="application/vnd.openxmlformats-officedocument.presentationml.slideMaster+xml"/>
  <Override PartName="/ppt/slides/slide174.xml" ContentType="application/vnd.openxmlformats-officedocument.presentationml.slide+xml"/>
  <Override PartName="/ppt/slideMasters/slideMaster175.xml" ContentType="application/vnd.openxmlformats-officedocument.presentationml.slideMaster+xml"/>
  <Override PartName="/ppt/slides/slide175.xml" ContentType="application/vnd.openxmlformats-officedocument.presentationml.slide+xml"/>
  <Override PartName="/ppt/slideMasters/slideMaster176.xml" ContentType="application/vnd.openxmlformats-officedocument.presentationml.slideMaster+xml"/>
  <Override PartName="/ppt/slides/slide176.xml" ContentType="application/vnd.openxmlformats-officedocument.presentationml.slide+xml"/>
  <Override PartName="/ppt/slideMasters/slideMaster177.xml" ContentType="application/vnd.openxmlformats-officedocument.presentationml.slideMaster+xml"/>
  <Override PartName="/ppt/slides/slide177.xml" ContentType="application/vnd.openxmlformats-officedocument.presentationml.slide+xml"/>
  <Override PartName="/ppt/slideMasters/slideMaster178.xml" ContentType="application/vnd.openxmlformats-officedocument.presentationml.slideMaster+xml"/>
  <Override PartName="/ppt/slides/slide178.xml" ContentType="application/vnd.openxmlformats-officedocument.presentationml.slide+xml"/>
  <Override PartName="/ppt/slideMasters/slideMaster179.xml" ContentType="application/vnd.openxmlformats-officedocument.presentationml.slideMaster+xml"/>
  <Override PartName="/ppt/slides/slide179.xml" ContentType="application/vnd.openxmlformats-officedocument.presentationml.slide+xml"/>
  <Override PartName="/ppt/slideMasters/slideMaster180.xml" ContentType="application/vnd.openxmlformats-officedocument.presentationml.slideMaster+xml"/>
  <Override PartName="/ppt/slides/slide180.xml" ContentType="application/vnd.openxmlformats-officedocument.presentationml.slide+xml"/>
  <Override PartName="/ppt/slideMasters/slideMaster181.xml" ContentType="application/vnd.openxmlformats-officedocument.presentationml.slideMaster+xml"/>
  <Override PartName="/ppt/slides/slide181.xml" ContentType="application/vnd.openxmlformats-officedocument.presentationml.slide+xml"/>
  <Override PartName="/ppt/slideMasters/slideMaster182.xml" ContentType="application/vnd.openxmlformats-officedocument.presentationml.slideMaster+xml"/>
  <Override PartName="/ppt/slides/slide182.xml" ContentType="application/vnd.openxmlformats-officedocument.presentationml.slide+xml"/>
  <Override PartName="/ppt/slideMasters/slideMaster183.xml" ContentType="application/vnd.openxmlformats-officedocument.presentationml.slideMaster+xml"/>
  <Override PartName="/ppt/slides/slide183.xml" ContentType="application/vnd.openxmlformats-officedocument.presentationml.slide+xml"/>
  <Override PartName="/ppt/slideMasters/slideMaster184.xml" ContentType="application/vnd.openxmlformats-officedocument.presentationml.slideMaster+xml"/>
  <Override PartName="/ppt/slides/slide184.xml" ContentType="application/vnd.openxmlformats-officedocument.presentationml.slide+xml"/>
  <Override PartName="/ppt/slideMasters/slideMaster185.xml" ContentType="application/vnd.openxmlformats-officedocument.presentationml.slideMaster+xml"/>
  <Override PartName="/ppt/slides/slide185.xml" ContentType="application/vnd.openxmlformats-officedocument.presentationml.slide+xml"/>
  <Override PartName="/ppt/slideMasters/slideMaster186.xml" ContentType="application/vnd.openxmlformats-officedocument.presentationml.slideMaster+xml"/>
  <Override PartName="/ppt/slides/slide186.xml" ContentType="application/vnd.openxmlformats-officedocument.presentationml.slide+xml"/>
  <Override PartName="/ppt/slideMasters/slideMaster187.xml" ContentType="application/vnd.openxmlformats-officedocument.presentationml.slideMaster+xml"/>
  <Override PartName="/ppt/slides/slide187.xml" ContentType="application/vnd.openxmlformats-officedocument.presentationml.slide+xml"/>
  <Override PartName="/ppt/slideMasters/slideMaster188.xml" ContentType="application/vnd.openxmlformats-officedocument.presentationml.slideMaster+xml"/>
  <Override PartName="/ppt/slides/slide188.xml" ContentType="application/vnd.openxmlformats-officedocument.presentationml.slide+xml"/>
  <Override PartName="/ppt/slideMasters/slideMaster189.xml" ContentType="application/vnd.openxmlformats-officedocument.presentationml.slideMaster+xml"/>
  <Override PartName="/ppt/slides/slide189.xml" ContentType="application/vnd.openxmlformats-officedocument.presentationml.slide+xml"/>
  <Override PartName="/ppt/slideMasters/slideMaster190.xml" ContentType="application/vnd.openxmlformats-officedocument.presentationml.slideMaster+xml"/>
  <Override PartName="/ppt/slides/slide190.xml" ContentType="application/vnd.openxmlformats-officedocument.presentationml.slide+xml"/>
  <Override PartName="/ppt/slideMasters/slideMaster191.xml" ContentType="application/vnd.openxmlformats-officedocument.presentationml.slideMaster+xml"/>
  <Override PartName="/ppt/slides/slide191.xml" ContentType="application/vnd.openxmlformats-officedocument.presentationml.slide+xml"/>
  <Override PartName="/ppt/slideMasters/slideMaster192.xml" ContentType="application/vnd.openxmlformats-officedocument.presentationml.slideMaster+xml"/>
  <Override PartName="/ppt/slides/slide192.xml" ContentType="application/vnd.openxmlformats-officedocument.presentationml.slide+xml"/>
  <Override PartName="/ppt/slideMasters/slideMaster193.xml" ContentType="application/vnd.openxmlformats-officedocument.presentationml.slideMaster+xml"/>
  <Override PartName="/ppt/slides/slide193.xml" ContentType="application/vnd.openxmlformats-officedocument.presentationml.slide+xml"/>
  <Override PartName="/ppt/slideMasters/slideMaster194.xml" ContentType="application/vnd.openxmlformats-officedocument.presentationml.slideMaster+xml"/>
  <Override PartName="/ppt/slides/slide194.xml" ContentType="application/vnd.openxmlformats-officedocument.presentationml.slide+xml"/>
  <Override PartName="/ppt/slideMasters/slideMaster195.xml" ContentType="application/vnd.openxmlformats-officedocument.presentationml.slideMaster+xml"/>
  <Override PartName="/ppt/slides/slide195.xml" ContentType="application/vnd.openxmlformats-officedocument.presentationml.slide+xml"/>
  <Override PartName="/ppt/slideMasters/slideMaster196.xml" ContentType="application/vnd.openxmlformats-officedocument.presentationml.slideMaster+xml"/>
  <Override PartName="/ppt/slides/slide196.xml" ContentType="application/vnd.openxmlformats-officedocument.presentationml.slide+xml"/>
  <Override PartName="/ppt/slideMasters/slideMaster197.xml" ContentType="application/vnd.openxmlformats-officedocument.presentationml.slideMaster+xml"/>
  <Override PartName="/ppt/slides/slide197.xml" ContentType="application/vnd.openxmlformats-officedocument.presentationml.slide+xml"/>
  <Override PartName="/ppt/slideMasters/slideMaster198.xml" ContentType="application/vnd.openxmlformats-officedocument.presentationml.slideMaster+xml"/>
  <Override PartName="/ppt/slides/slide198.xml" ContentType="application/vnd.openxmlformats-officedocument.presentationml.slide+xml"/>
  <Override PartName="/ppt/slideMasters/slideMaster199.xml" ContentType="application/vnd.openxmlformats-officedocument.presentationml.slideMaster+xml"/>
  <Override PartName="/ppt/slides/slide199.xml" ContentType="application/vnd.openxmlformats-officedocument.presentationml.slide+xml"/>
  <Override PartName="/ppt/slideMasters/slideMaster200.xml" ContentType="application/vnd.openxmlformats-officedocument.presentationml.slideMaster+xml"/>
  <Override PartName="/ppt/slides/slide200.xml" ContentType="application/vnd.openxmlformats-officedocument.presentationml.slide+xml"/>
  <Override PartName="/ppt/slideMasters/slideMaster201.xml" ContentType="application/vnd.openxmlformats-officedocument.presentationml.slideMaster+xml"/>
  <Override PartName="/ppt/slides/slide201.xml" ContentType="application/vnd.openxmlformats-officedocument.presentationml.slide+xml"/>
  <Override PartName="/ppt/slideMasters/slideMaster202.xml" ContentType="application/vnd.openxmlformats-officedocument.presentationml.slideMaster+xml"/>
  <Override PartName="/ppt/slides/slide202.xml" ContentType="application/vnd.openxmlformats-officedocument.presentationml.slide+xml"/>
  <Override PartName="/ppt/slideMasters/slideMaster203.xml" ContentType="application/vnd.openxmlformats-officedocument.presentationml.slideMaster+xml"/>
  <Override PartName="/ppt/slides/slide203.xml" ContentType="application/vnd.openxmlformats-officedocument.presentationml.slide+xml"/>
  <Override PartName="/ppt/slideMasters/slideMaster204.xml" ContentType="application/vnd.openxmlformats-officedocument.presentationml.slideMaster+xml"/>
  <Override PartName="/ppt/slides/slide204.xml" ContentType="application/vnd.openxmlformats-officedocument.presentationml.slide+xml"/>
  <Override PartName="/ppt/slideMasters/slideMaster205.xml" ContentType="application/vnd.openxmlformats-officedocument.presentationml.slideMaster+xml"/>
  <Override PartName="/ppt/slides/slide205.xml" ContentType="application/vnd.openxmlformats-officedocument.presentationml.slide+xml"/>
  <Override PartName="/ppt/slideMasters/slideMaster206.xml" ContentType="application/vnd.openxmlformats-officedocument.presentationml.slideMaster+xml"/>
  <Override PartName="/ppt/slides/slide206.xml" ContentType="application/vnd.openxmlformats-officedocument.presentationml.slide+xml"/>
  <Override PartName="/ppt/slideMasters/slideMaster207.xml" ContentType="application/vnd.openxmlformats-officedocument.presentationml.slideMaster+xml"/>
  <Override PartName="/ppt/slides/slide207.xml" ContentType="application/vnd.openxmlformats-officedocument.presentationml.slide+xml"/>
  <Override PartName="/ppt/slideMasters/slideMaster208.xml" ContentType="application/vnd.openxmlformats-officedocument.presentationml.slideMaster+xml"/>
  <Override PartName="/ppt/slides/slide208.xml" ContentType="application/vnd.openxmlformats-officedocument.presentationml.slide+xml"/>
  <Override PartName="/ppt/slideMasters/slideMaster209.xml" ContentType="application/vnd.openxmlformats-officedocument.presentationml.slideMaster+xml"/>
  <Override PartName="/ppt/slides/slide209.xml" ContentType="application/vnd.openxmlformats-officedocument.presentationml.slide+xml"/>
  <Override PartName="/ppt/slideMasters/slideMaster210.xml" ContentType="application/vnd.openxmlformats-officedocument.presentationml.slideMaster+xml"/>
  <Override PartName="/ppt/slides/slide210.xml" ContentType="application/vnd.openxmlformats-officedocument.presentationml.slide+xml"/>
  <Override PartName="/ppt/slideMasters/slideMaster211.xml" ContentType="application/vnd.openxmlformats-officedocument.presentationml.slideMaster+xml"/>
  <Override PartName="/ppt/slides/slide211.xml" ContentType="application/vnd.openxmlformats-officedocument.presentationml.slide+xml"/>
  <Override PartName="/ppt/slideMasters/slideMaster212.xml" ContentType="application/vnd.openxmlformats-officedocument.presentationml.slideMaster+xml"/>
  <Override PartName="/ppt/slides/slide212.xml" ContentType="application/vnd.openxmlformats-officedocument.presentationml.slide+xml"/>
  <Override PartName="/ppt/slideMasters/slideMaster213.xml" ContentType="application/vnd.openxmlformats-officedocument.presentationml.slideMaster+xml"/>
  <Override PartName="/ppt/slides/slide213.xml" ContentType="application/vnd.openxmlformats-officedocument.presentationml.slide+xml"/>
  <Override PartName="/ppt/slideMasters/slideMaster214.xml" ContentType="application/vnd.openxmlformats-officedocument.presentationml.slideMaster+xml"/>
  <Override PartName="/ppt/slides/slide214.xml" ContentType="application/vnd.openxmlformats-officedocument.presentationml.slide+xml"/>
  <Override PartName="/ppt/slideMasters/slideMaster215.xml" ContentType="application/vnd.openxmlformats-officedocument.presentationml.slideMaster+xml"/>
  <Override PartName="/ppt/slides/slide215.xml" ContentType="application/vnd.openxmlformats-officedocument.presentationml.slide+xml"/>
  <Override PartName="/ppt/slideMasters/slideMaster216.xml" ContentType="application/vnd.openxmlformats-officedocument.presentationml.slideMaster+xml"/>
  <Override PartName="/ppt/slides/slide216.xml" ContentType="application/vnd.openxmlformats-officedocument.presentationml.slide+xml"/>
  <Override PartName="/ppt/slideMasters/slideMaster217.xml" ContentType="application/vnd.openxmlformats-officedocument.presentationml.slideMaster+xml"/>
  <Override PartName="/ppt/slides/slide217.xml" ContentType="application/vnd.openxmlformats-officedocument.presentationml.slide+xml"/>
  <Override PartName="/ppt/slideMasters/slideMaster218.xml" ContentType="application/vnd.openxmlformats-officedocument.presentationml.slideMaster+xml"/>
  <Override PartName="/ppt/slides/slide218.xml" ContentType="application/vnd.openxmlformats-officedocument.presentationml.slide+xml"/>
  <Override PartName="/ppt/slideMasters/slideMaster219.xml" ContentType="application/vnd.openxmlformats-officedocument.presentationml.slideMaster+xml"/>
  <Override PartName="/ppt/slides/slide219.xml" ContentType="application/vnd.openxmlformats-officedocument.presentationml.slide+xml"/>
  <Override PartName="/ppt/slideMasters/slideMaster220.xml" ContentType="application/vnd.openxmlformats-officedocument.presentationml.slideMaster+xml"/>
  <Override PartName="/ppt/slides/slide220.xml" ContentType="application/vnd.openxmlformats-officedocument.presentationml.slide+xml"/>
  <Override PartName="/ppt/slideMasters/slideMaster221.xml" ContentType="application/vnd.openxmlformats-officedocument.presentationml.slideMaster+xml"/>
  <Override PartName="/ppt/slides/slide221.xml" ContentType="application/vnd.openxmlformats-officedocument.presentationml.slide+xml"/>
  <Override PartName="/ppt/slideMasters/slideMaster222.xml" ContentType="application/vnd.openxmlformats-officedocument.presentationml.slideMaster+xml"/>
  <Override PartName="/ppt/slides/slide222.xml" ContentType="application/vnd.openxmlformats-officedocument.presentationml.slide+xml"/>
  <Override PartName="/ppt/slideMasters/slideMaster223.xml" ContentType="application/vnd.openxmlformats-officedocument.presentationml.slideMaster+xml"/>
  <Override PartName="/ppt/slides/slide223.xml" ContentType="application/vnd.openxmlformats-officedocument.presentationml.slide+xml"/>
  <Override PartName="/ppt/slideMasters/slideMaster224.xml" ContentType="application/vnd.openxmlformats-officedocument.presentationml.slideMaster+xml"/>
  <Override PartName="/ppt/slides/slide224.xml" ContentType="application/vnd.openxmlformats-officedocument.presentationml.slide+xml"/>
  <Override PartName="/ppt/slideMasters/slideMaster225.xml" ContentType="application/vnd.openxmlformats-officedocument.presentationml.slideMaster+xml"/>
  <Override PartName="/ppt/slides/slide225.xml" ContentType="application/vnd.openxmlformats-officedocument.presentationml.slide+xml"/>
  <Override PartName="/ppt/slideMasters/slideMaster226.xml" ContentType="application/vnd.openxmlformats-officedocument.presentationml.slideMaster+xml"/>
  <Override PartName="/ppt/slides/slide226.xml" ContentType="application/vnd.openxmlformats-officedocument.presentationml.slide+xml"/>
  <Override PartName="/ppt/slideMasters/slideMaster227.xml" ContentType="application/vnd.openxmlformats-officedocument.presentationml.slideMaster+xml"/>
  <Override PartName="/ppt/slides/slide227.xml" ContentType="application/vnd.openxmlformats-officedocument.presentationml.slide+xml"/>
  <Override PartName="/ppt/slideMasters/slideMaster228.xml" ContentType="application/vnd.openxmlformats-officedocument.presentationml.slideMaster+xml"/>
  <Override PartName="/ppt/slides/slide228.xml" ContentType="application/vnd.openxmlformats-officedocument.presentationml.slide+xml"/>
  <Override PartName="/ppt/slideMasters/slideMaster229.xml" ContentType="application/vnd.openxmlformats-officedocument.presentationml.slideMaster+xml"/>
  <Override PartName="/ppt/slides/slide229.xml" ContentType="application/vnd.openxmlformats-officedocument.presentationml.slide+xml"/>
  <Override PartName="/ppt/slideMasters/slideMaster230.xml" ContentType="application/vnd.openxmlformats-officedocument.presentationml.slideMaster+xml"/>
  <Override PartName="/ppt/slides/slide230.xml" ContentType="application/vnd.openxmlformats-officedocument.presentationml.slide+xml"/>
  <Override PartName="/ppt/slideMasters/slideMaster231.xml" ContentType="application/vnd.openxmlformats-officedocument.presentationml.slideMaster+xml"/>
  <Override PartName="/ppt/slides/slide231.xml" ContentType="application/vnd.openxmlformats-officedocument.presentationml.slide+xml"/>
  <Override PartName="/ppt/slideMasters/slideMaster232.xml" ContentType="application/vnd.openxmlformats-officedocument.presentationml.slideMaster+xml"/>
  <Override PartName="/ppt/slides/slide232.xml" ContentType="application/vnd.openxmlformats-officedocument.presentationml.slide+xml"/>
  <Override PartName="/ppt/slideMasters/slideMaster233.xml" ContentType="application/vnd.openxmlformats-officedocument.presentationml.slideMaster+xml"/>
  <Override PartName="/ppt/slides/slide233.xml" ContentType="application/vnd.openxmlformats-officedocument.presentationml.slide+xml"/>
  <Override PartName="/ppt/slideMasters/slideMaster234.xml" ContentType="application/vnd.openxmlformats-officedocument.presentationml.slideMaster+xml"/>
  <Override PartName="/ppt/slides/slide234.xml" ContentType="application/vnd.openxmlformats-officedocument.presentationml.slide+xml"/>
  <Override PartName="/ppt/slideMasters/slideMaster235.xml" ContentType="application/vnd.openxmlformats-officedocument.presentationml.slideMaster+xml"/>
  <Override PartName="/ppt/slides/slide235.xml" ContentType="application/vnd.openxmlformats-officedocument.presentationml.slide+xml"/>
  <Override PartName="/ppt/slideMasters/slideMaster236.xml" ContentType="application/vnd.openxmlformats-officedocument.presentationml.slideMaster+xml"/>
  <Override PartName="/ppt/slides/slide236.xml" ContentType="application/vnd.openxmlformats-officedocument.presentationml.slide+xml"/>
  <Override PartName="/ppt/slideMasters/slideMaster237.xml" ContentType="application/vnd.openxmlformats-officedocument.presentationml.slideMaster+xml"/>
  <Override PartName="/ppt/slides/slide237.xml" ContentType="application/vnd.openxmlformats-officedocument.presentationml.slide+xml"/>
  <Override PartName="/ppt/slideMasters/slideMaster238.xml" ContentType="application/vnd.openxmlformats-officedocument.presentationml.slideMaster+xml"/>
  <Override PartName="/ppt/slides/slide238.xml" ContentType="application/vnd.openxmlformats-officedocument.presentationml.slide+xml"/>
  <Override PartName="/ppt/slideMasters/slideMaster239.xml" ContentType="application/vnd.openxmlformats-officedocument.presentationml.slideMaster+xml"/>
  <Override PartName="/ppt/slides/slide239.xml" ContentType="application/vnd.openxmlformats-officedocument.presentationml.slide+xml"/>
  <Override PartName="/ppt/slideMasters/slideMaster240.xml" ContentType="application/vnd.openxmlformats-officedocument.presentationml.slideMaster+xml"/>
  <Override PartName="/ppt/slides/slide240.xml" ContentType="application/vnd.openxmlformats-officedocument.presentationml.slide+xml"/>
  <Override PartName="/ppt/slideMasters/slideMaster241.xml" ContentType="application/vnd.openxmlformats-officedocument.presentationml.slideMaster+xml"/>
  <Override PartName="/ppt/slides/slide241.xml" ContentType="application/vnd.openxmlformats-officedocument.presentationml.slide+xml"/>
  <Override PartName="/ppt/slideMasters/slideMaster242.xml" ContentType="application/vnd.openxmlformats-officedocument.presentationml.slideMaster+xml"/>
  <Override PartName="/ppt/slides/slide242.xml" ContentType="application/vnd.openxmlformats-officedocument.presentationml.slide+xml"/>
  <Override PartName="/ppt/slideMasters/slideMaster243.xml" ContentType="application/vnd.openxmlformats-officedocument.presentationml.slideMaster+xml"/>
  <Override PartName="/ppt/slides/slide243.xml" ContentType="application/vnd.openxmlformats-officedocument.presentationml.slide+xml"/>
  <Override PartName="/ppt/slideMasters/slideMaster244.xml" ContentType="application/vnd.openxmlformats-officedocument.presentationml.slideMaster+xml"/>
  <Override PartName="/ppt/slides/slide244.xml" ContentType="application/vnd.openxmlformats-officedocument.presentationml.slide+xml"/>
  <Override PartName="/ppt/slideMasters/slideMaster245.xml" ContentType="application/vnd.openxmlformats-officedocument.presentationml.slideMaster+xml"/>
  <Override PartName="/ppt/slides/slide245.xml" ContentType="application/vnd.openxmlformats-officedocument.presentationml.slide+xml"/>
  <Override PartName="/ppt/slideMasters/slideMaster246.xml" ContentType="application/vnd.openxmlformats-officedocument.presentationml.slideMaster+xml"/>
  <Override PartName="/ppt/slides/slide246.xml" ContentType="application/vnd.openxmlformats-officedocument.presentationml.slide+xml"/>
  <Override PartName="/ppt/slideMasters/slideMaster247.xml" ContentType="application/vnd.openxmlformats-officedocument.presentationml.slideMaster+xml"/>
  <Override PartName="/ppt/slides/slide247.xml" ContentType="application/vnd.openxmlformats-officedocument.presentationml.slide+xml"/>
  <Override PartName="/ppt/slideMasters/slideMaster248.xml" ContentType="application/vnd.openxmlformats-officedocument.presentationml.slideMaster+xml"/>
  <Override PartName="/ppt/slides/slide248.xml" ContentType="application/vnd.openxmlformats-officedocument.presentationml.slide+xml"/>
  <Override PartName="/ppt/slideMasters/slideMaster249.xml" ContentType="application/vnd.openxmlformats-officedocument.presentationml.slideMaster+xml"/>
  <Override PartName="/ppt/slides/slide249.xml" ContentType="application/vnd.openxmlformats-officedocument.presentationml.slide+xml"/>
  <Override PartName="/ppt/slideMasters/slideMaster250.xml" ContentType="application/vnd.openxmlformats-officedocument.presentationml.slideMaster+xml"/>
  <Override PartName="/ppt/slides/slide250.xml" ContentType="application/vnd.openxmlformats-officedocument.presentationml.slide+xml"/>
  <Override PartName="/ppt/slideMasters/slideMaster251.xml" ContentType="application/vnd.openxmlformats-officedocument.presentationml.slideMaster+xml"/>
  <Override PartName="/ppt/slides/slide251.xml" ContentType="application/vnd.openxmlformats-officedocument.presentationml.slide+xml"/>
  <Override PartName="/ppt/slideMasters/slideMaster252.xml" ContentType="application/vnd.openxmlformats-officedocument.presentationml.slideMaster+xml"/>
  <Override PartName="/ppt/slides/slide252.xml" ContentType="application/vnd.openxmlformats-officedocument.presentationml.slide+xml"/>
  <Override PartName="/ppt/slideMasters/slideMaster253.xml" ContentType="application/vnd.openxmlformats-officedocument.presentationml.slideMaster+xml"/>
  <Override PartName="/ppt/slides/slide253.xml" ContentType="application/vnd.openxmlformats-officedocument.presentationml.slide+xml"/>
  <Override PartName="/ppt/slideMasters/slideMaster254.xml" ContentType="application/vnd.openxmlformats-officedocument.presentationml.slideMaster+xml"/>
  <Override PartName="/ppt/slides/slide254.xml" ContentType="application/vnd.openxmlformats-officedocument.presentationml.slide+xml"/>
  <Override PartName="/ppt/slideMasters/slideMaster255.xml" ContentType="application/vnd.openxmlformats-officedocument.presentationml.slideMaster+xml"/>
  <Override PartName="/ppt/slides/slide255.xml" ContentType="application/vnd.openxmlformats-officedocument.presentationml.slide+xml"/>
  <Override PartName="/ppt/slideMasters/slideMaster256.xml" ContentType="application/vnd.openxmlformats-officedocument.presentationml.slideMaster+xml"/>
  <Override PartName="/ppt/slides/slide256.xml" ContentType="application/vnd.openxmlformats-officedocument.presentationml.slide+xml"/>
  <Override PartName="/ppt/slideMasters/slideMaster257.xml" ContentType="application/vnd.openxmlformats-officedocument.presentationml.slideMaster+xml"/>
  <Override PartName="/ppt/slides/slide257.xml" ContentType="application/vnd.openxmlformats-officedocument.presentationml.slide+xml"/>
  <Override PartName="/ppt/slideMasters/slideMaster258.xml" ContentType="application/vnd.openxmlformats-officedocument.presentationml.slideMaster+xml"/>
  <Override PartName="/ppt/slides/slide258.xml" ContentType="application/vnd.openxmlformats-officedocument.presentationml.slide+xml"/>
  <Override PartName="/ppt/slideMasters/slideMaster259.xml" ContentType="application/vnd.openxmlformats-officedocument.presentationml.slideMaster+xml"/>
  <Override PartName="/ppt/slides/slide259.xml" ContentType="application/vnd.openxmlformats-officedocument.presentationml.slide+xml"/>
  <Override PartName="/ppt/slideMasters/slideMaster260.xml" ContentType="application/vnd.openxmlformats-officedocument.presentationml.slideMaster+xml"/>
  <Override PartName="/ppt/slides/slide260.xml" ContentType="application/vnd.openxmlformats-officedocument.presentationml.slide+xml"/>
  <Override PartName="/ppt/slideMasters/slideMaster261.xml" ContentType="application/vnd.openxmlformats-officedocument.presentationml.slideMaster+xml"/>
  <Override PartName="/ppt/slides/slide261.xml" ContentType="application/vnd.openxmlformats-officedocument.presentationml.slide+xml"/>
  <Override PartName="/ppt/slideMasters/slideMaster262.xml" ContentType="application/vnd.openxmlformats-officedocument.presentationml.slideMaster+xml"/>
  <Override PartName="/ppt/slides/slide262.xml" ContentType="application/vnd.openxmlformats-officedocument.presentationml.slide+xml"/>
  <Override PartName="/ppt/slideMasters/slideMaster263.xml" ContentType="application/vnd.openxmlformats-officedocument.presentationml.slideMaster+xml"/>
  <Override PartName="/ppt/slides/slide263.xml" ContentType="application/vnd.openxmlformats-officedocument.presentationml.slide+xml"/>
  <Override PartName="/ppt/slideMasters/slideMaster264.xml" ContentType="application/vnd.openxmlformats-officedocument.presentationml.slideMaster+xml"/>
  <Override PartName="/ppt/slides/slide264.xml" ContentType="application/vnd.openxmlformats-officedocument.presentationml.slide+xml"/>
  <Override PartName="/ppt/slideMasters/slideMaster265.xml" ContentType="application/vnd.openxmlformats-officedocument.presentationml.slideMaster+xml"/>
  <Override PartName="/ppt/slides/slide265.xml" ContentType="application/vnd.openxmlformats-officedocument.presentationml.slide+xml"/>
  <Override PartName="/ppt/slideMasters/slideMaster266.xml" ContentType="application/vnd.openxmlformats-officedocument.presentationml.slideMaster+xml"/>
  <Override PartName="/ppt/slides/slide266.xml" ContentType="application/vnd.openxmlformats-officedocument.presentationml.slide+xml"/>
  <Override PartName="/ppt/slideMasters/slideMaster267.xml" ContentType="application/vnd.openxmlformats-officedocument.presentationml.slideMaster+xml"/>
  <Override PartName="/ppt/slides/slide267.xml" ContentType="application/vnd.openxmlformats-officedocument.presentationml.slide+xml"/>
  <Override PartName="/ppt/slideMasters/slideMaster268.xml" ContentType="application/vnd.openxmlformats-officedocument.presentationml.slideMaster+xml"/>
  <Override PartName="/ppt/slides/slide268.xml" ContentType="application/vnd.openxmlformats-officedocument.presentationml.slide+xml"/>
  <Override PartName="/ppt/slideMasters/slideMaster269.xml" ContentType="application/vnd.openxmlformats-officedocument.presentationml.slideMaster+xml"/>
  <Override PartName="/ppt/slides/slide269.xml" ContentType="application/vnd.openxmlformats-officedocument.presentationml.slide+xml"/>
  <Override PartName="/ppt/slideMasters/slideMaster270.xml" ContentType="application/vnd.openxmlformats-officedocument.presentationml.slideMaster+xml"/>
  <Override PartName="/ppt/slides/slide270.xml" ContentType="application/vnd.openxmlformats-officedocument.presentationml.slide+xml"/>
  <Override PartName="/ppt/slideMasters/slideMaster271.xml" ContentType="application/vnd.openxmlformats-officedocument.presentationml.slideMaster+xml"/>
  <Override PartName="/ppt/slides/slide271.xml" ContentType="application/vnd.openxmlformats-officedocument.presentationml.slide+xml"/>
  <Override PartName="/ppt/slideMasters/slideMaster272.xml" ContentType="application/vnd.openxmlformats-officedocument.presentationml.slideMaster+xml"/>
  <Override PartName="/ppt/slides/slide272.xml" ContentType="application/vnd.openxmlformats-officedocument.presentationml.slide+xml"/>
  <Override PartName="/ppt/slideMasters/slideMaster273.xml" ContentType="application/vnd.openxmlformats-officedocument.presentationml.slideMaster+xml"/>
  <Override PartName="/ppt/slides/slide273.xml" ContentType="application/vnd.openxmlformats-officedocument.presentationml.slide+xml"/>
  <Override PartName="/ppt/slideMasters/slideMaster274.xml" ContentType="application/vnd.openxmlformats-officedocument.presentationml.slideMaster+xml"/>
  <Override PartName="/ppt/slides/slide274.xml" ContentType="application/vnd.openxmlformats-officedocument.presentationml.slide+xml"/>
  <Override PartName="/ppt/slideMasters/slideMaster275.xml" ContentType="application/vnd.openxmlformats-officedocument.presentationml.slideMaster+xml"/>
  <Override PartName="/ppt/slides/slide275.xml" ContentType="application/vnd.openxmlformats-officedocument.presentationml.slide+xml"/>
  <Override PartName="/ppt/slideMasters/slideMaster276.xml" ContentType="application/vnd.openxmlformats-officedocument.presentationml.slideMaster+xml"/>
  <Override PartName="/ppt/slides/slide276.xml" ContentType="application/vnd.openxmlformats-officedocument.presentationml.slide+xml"/>
  <Override PartName="/ppt/slideMasters/slideMaster277.xml" ContentType="application/vnd.openxmlformats-officedocument.presentationml.slideMaster+xml"/>
  <Override PartName="/ppt/slides/slide277.xml" ContentType="application/vnd.openxmlformats-officedocument.presentationml.slide+xml"/>
  <Override PartName="/ppt/slideMasters/slideMaster278.xml" ContentType="application/vnd.openxmlformats-officedocument.presentationml.slideMaster+xml"/>
  <Override PartName="/ppt/slides/slide278.xml" ContentType="application/vnd.openxmlformats-officedocument.presentationml.slide+xml"/>
  <Override PartName="/ppt/slideMasters/slideMaster279.xml" ContentType="application/vnd.openxmlformats-officedocument.presentationml.slideMaster+xml"/>
  <Override PartName="/ppt/slides/slide279.xml" ContentType="application/vnd.openxmlformats-officedocument.presentationml.slide+xml"/>
  <Override PartName="/ppt/slideMasters/slideMaster280.xml" ContentType="application/vnd.openxmlformats-officedocument.presentationml.slideMaster+xml"/>
  <Override PartName="/ppt/slides/slide280.xml" ContentType="application/vnd.openxmlformats-officedocument.presentationml.slide+xml"/>
  <Override PartName="/ppt/slideMasters/slideMaster281.xml" ContentType="application/vnd.openxmlformats-officedocument.presentationml.slideMaster+xml"/>
  <Override PartName="/ppt/slides/slide281.xml" ContentType="application/vnd.openxmlformats-officedocument.presentationml.slide+xml"/>
  <Override PartName="/ppt/slideMasters/slideMaster282.xml" ContentType="application/vnd.openxmlformats-officedocument.presentationml.slideMaster+xml"/>
  <Override PartName="/ppt/slides/slide282.xml" ContentType="application/vnd.openxmlformats-officedocument.presentationml.slide+xml"/>
  <Override PartName="/ppt/slideMasters/slideMaster283.xml" ContentType="application/vnd.openxmlformats-officedocument.presentationml.slideMaster+xml"/>
  <Override PartName="/ppt/slides/slide283.xml" ContentType="application/vnd.openxmlformats-officedocument.presentationml.slide+xml"/>
  <Override PartName="/ppt/slideMasters/slideMaster284.xml" ContentType="application/vnd.openxmlformats-officedocument.presentationml.slideMaster+xml"/>
  <Override PartName="/ppt/slides/slide284.xml" ContentType="application/vnd.openxmlformats-officedocument.presentationml.slide+xml"/>
  <Override PartName="/ppt/slideMasters/slideMaster285.xml" ContentType="application/vnd.openxmlformats-officedocument.presentationml.slideMaster+xml"/>
  <Override PartName="/ppt/slides/slide285.xml" ContentType="application/vnd.openxmlformats-officedocument.presentationml.slide+xml"/>
  <Override PartName="/ppt/slideMasters/slideMaster286.xml" ContentType="application/vnd.openxmlformats-officedocument.presentationml.slideMaster+xml"/>
  <Override PartName="/ppt/slides/slide286.xml" ContentType="application/vnd.openxmlformats-officedocument.presentationml.slide+xml"/>
  <Override PartName="/ppt/slideMasters/slideMaster287.xml" ContentType="application/vnd.openxmlformats-officedocument.presentationml.slideMaster+xml"/>
  <Override PartName="/ppt/slides/slide287.xml" ContentType="application/vnd.openxmlformats-officedocument.presentationml.slide+xml"/>
  <Override PartName="/ppt/slideMasters/slideMaster288.xml" ContentType="application/vnd.openxmlformats-officedocument.presentationml.slideMaster+xml"/>
  <Override PartName="/ppt/slides/slide288.xml" ContentType="application/vnd.openxmlformats-officedocument.presentationml.slide+xml"/>
  <Override PartName="/ppt/slideMasters/slideMaster289.xml" ContentType="application/vnd.openxmlformats-officedocument.presentationml.slideMaster+xml"/>
  <Override PartName="/ppt/slides/slide289.xml" ContentType="application/vnd.openxmlformats-officedocument.presentationml.slide+xml"/>
  <Override PartName="/ppt/slideMasters/slideMaster290.xml" ContentType="application/vnd.openxmlformats-officedocument.presentationml.slideMaster+xml"/>
  <Override PartName="/ppt/slides/slide290.xml" ContentType="application/vnd.openxmlformats-officedocument.presentationml.slide+xml"/>
  <Override PartName="/ppt/slideMasters/slideMaster291.xml" ContentType="application/vnd.openxmlformats-officedocument.presentationml.slideMaster+xml"/>
  <Override PartName="/ppt/slides/slide291.xml" ContentType="application/vnd.openxmlformats-officedocument.presentationml.slide+xml"/>
  <Override PartName="/ppt/slideMasters/slideMaster292.xml" ContentType="application/vnd.openxmlformats-officedocument.presentationml.slideMaster+xml"/>
  <Override PartName="/ppt/slides/slide292.xml" ContentType="application/vnd.openxmlformats-officedocument.presentationml.slide+xml"/>
  <Override PartName="/ppt/slideMasters/slideMaster293.xml" ContentType="application/vnd.openxmlformats-officedocument.presentationml.slideMaster+xml"/>
  <Override PartName="/ppt/slides/slide293.xml" ContentType="application/vnd.openxmlformats-officedocument.presentationml.slide+xml"/>
  <Override PartName="/ppt/slideMasters/slideMaster294.xml" ContentType="application/vnd.openxmlformats-officedocument.presentationml.slideMaster+xml"/>
  <Override PartName="/ppt/slides/slide294.xml" ContentType="application/vnd.openxmlformats-officedocument.presentationml.slide+xml"/>
  <Override PartName="/ppt/slideMasters/slideMaster295.xml" ContentType="application/vnd.openxmlformats-officedocument.presentationml.slideMaster+xml"/>
  <Override PartName="/ppt/slides/slide295.xml" ContentType="application/vnd.openxmlformats-officedocument.presentationml.slide+xml"/>
  <Override PartName="/ppt/slideMasters/slideMaster296.xml" ContentType="application/vnd.openxmlformats-officedocument.presentationml.slideMaster+xml"/>
  <Override PartName="/ppt/slides/slide296.xml" ContentType="application/vnd.openxmlformats-officedocument.presentationml.slide+xml"/>
  <Override PartName="/ppt/slideMasters/slideMaster297.xml" ContentType="application/vnd.openxmlformats-officedocument.presentationml.slideMaster+xml"/>
  <Override PartName="/ppt/slides/slide297.xml" ContentType="application/vnd.openxmlformats-officedocument.presentationml.slide+xml"/>
  <Override PartName="/ppt/slideMasters/slideMaster298.xml" ContentType="application/vnd.openxmlformats-officedocument.presentationml.slideMaster+xml"/>
  <Override PartName="/ppt/slides/slide298.xml" ContentType="application/vnd.openxmlformats-officedocument.presentationml.slide+xml"/>
  <Override PartName="/ppt/slideMasters/slideMaster299.xml" ContentType="application/vnd.openxmlformats-officedocument.presentationml.slideMaster+xml"/>
  <Override PartName="/ppt/slides/slide299.xml" ContentType="application/vnd.openxmlformats-officedocument.presentationml.slide+xml"/>
  <Override PartName="/ppt/slideMasters/slideMaster300.xml" ContentType="application/vnd.openxmlformats-officedocument.presentationml.slideMaster+xml"/>
  <Override PartName="/ppt/slides/slide300.xml" ContentType="application/vnd.openxmlformats-officedocument.presentationml.slide+xml"/>
  <Override PartName="/ppt/slideMasters/slideMaster301.xml" ContentType="application/vnd.openxmlformats-officedocument.presentationml.slideMaster+xml"/>
  <Override PartName="/ppt/slides/slide301.xml" ContentType="application/vnd.openxmlformats-officedocument.presentationml.slide+xml"/>
  <Override PartName="/ppt/slideMasters/slideMaster302.xml" ContentType="application/vnd.openxmlformats-officedocument.presentationml.slideMaster+xml"/>
  <Override PartName="/ppt/slides/slide302.xml" ContentType="application/vnd.openxmlformats-officedocument.presentationml.slide+xml"/>
  <Override PartName="/ppt/slideMasters/slideMaster303.xml" ContentType="application/vnd.openxmlformats-officedocument.presentationml.slideMaster+xml"/>
  <Override PartName="/ppt/slides/slide303.xml" ContentType="application/vnd.openxmlformats-officedocument.presentationml.slide+xml"/>
  <Override PartName="/ppt/slideMasters/slideMaster304.xml" ContentType="application/vnd.openxmlformats-officedocument.presentationml.slideMaster+xml"/>
  <Override PartName="/ppt/slides/slide304.xml" ContentType="application/vnd.openxmlformats-officedocument.presentationml.slide+xml"/>
  <Override PartName="/ppt/slideMasters/slideMaster305.xml" ContentType="application/vnd.openxmlformats-officedocument.presentationml.slideMaster+xml"/>
  <Override PartName="/ppt/slides/slide305.xml" ContentType="application/vnd.openxmlformats-officedocument.presentationml.slide+xml"/>
  <Override PartName="/ppt/slideMasters/slideMaster306.xml" ContentType="application/vnd.openxmlformats-officedocument.presentationml.slideMaster+xml"/>
  <Override PartName="/ppt/slides/slide306.xml" ContentType="application/vnd.openxmlformats-officedocument.presentationml.slide+xml"/>
  <Override PartName="/ppt/slideMasters/slideMaster307.xml" ContentType="application/vnd.openxmlformats-officedocument.presentationml.slideMaster+xml"/>
  <Override PartName="/ppt/slides/slide307.xml" ContentType="application/vnd.openxmlformats-officedocument.presentationml.slide+xml"/>
  <Override PartName="/ppt/slideMasters/slideMaster308.xml" ContentType="application/vnd.openxmlformats-officedocument.presentationml.slideMaster+xml"/>
  <Override PartName="/ppt/slides/slide308.xml" ContentType="application/vnd.openxmlformats-officedocument.presentationml.slide+xml"/>
  <Override PartName="/ppt/slideMasters/slideMaster309.xml" ContentType="application/vnd.openxmlformats-officedocument.presentationml.slideMaster+xml"/>
  <Override PartName="/ppt/slides/slide309.xml" ContentType="application/vnd.openxmlformats-officedocument.presentationml.slide+xml"/>
  <Override PartName="/ppt/slideMasters/slideMaster310.xml" ContentType="application/vnd.openxmlformats-officedocument.presentationml.slideMaster+xml"/>
  <Override PartName="/ppt/slides/slide310.xml" ContentType="application/vnd.openxmlformats-officedocument.presentationml.slide+xml"/>
  <Override PartName="/ppt/slideMasters/slideMaster311.xml" ContentType="application/vnd.openxmlformats-officedocument.presentationml.slideMaster+xml"/>
  <Override PartName="/ppt/slides/slide311.xml" ContentType="application/vnd.openxmlformats-officedocument.presentationml.slide+xml"/>
  <Override PartName="/ppt/slideMasters/slideMaster312.xml" ContentType="application/vnd.openxmlformats-officedocument.presentationml.slideMaster+xml"/>
  <Override PartName="/ppt/slides/slide312.xml" ContentType="application/vnd.openxmlformats-officedocument.presentationml.slide+xml"/>
  <Override PartName="/ppt/slideMasters/slideMaster313.xml" ContentType="application/vnd.openxmlformats-officedocument.presentationml.slideMaster+xml"/>
  <Override PartName="/ppt/slides/slide313.xml" ContentType="application/vnd.openxmlformats-officedocument.presentationml.slide+xml"/>
  <Override PartName="/ppt/slideMasters/slideMaster314.xml" ContentType="application/vnd.openxmlformats-officedocument.presentationml.slideMaster+xml"/>
  <Override PartName="/ppt/slides/slide314.xml" ContentType="application/vnd.openxmlformats-officedocument.presentationml.slide+xml"/>
  <Override PartName="/ppt/slideMasters/slideMaster315.xml" ContentType="application/vnd.openxmlformats-officedocument.presentationml.slideMaster+xml"/>
  <Override PartName="/ppt/slides/slide315.xml" ContentType="application/vnd.openxmlformats-officedocument.presentationml.slide+xml"/>
  <Override PartName="/ppt/slideMasters/slideMaster316.xml" ContentType="application/vnd.openxmlformats-officedocument.presentationml.slideMaster+xml"/>
  <Override PartName="/ppt/slides/slide316.xml" ContentType="application/vnd.openxmlformats-officedocument.presentationml.slide+xml"/>
  <Override PartName="/ppt/slideMasters/slideMaster317.xml" ContentType="application/vnd.openxmlformats-officedocument.presentationml.slideMaster+xml"/>
  <Override PartName="/ppt/slides/slide317.xml" ContentType="application/vnd.openxmlformats-officedocument.presentationml.slide+xml"/>
  <Override PartName="/ppt/slideMasters/slideMaster318.xml" ContentType="application/vnd.openxmlformats-officedocument.presentationml.slideMaster+xml"/>
  <Override PartName="/ppt/slides/slide318.xml" ContentType="application/vnd.openxmlformats-officedocument.presentationml.slide+xml"/>
  <Override PartName="/ppt/slideMasters/slideMaster319.xml" ContentType="application/vnd.openxmlformats-officedocument.presentationml.slideMaster+xml"/>
  <Override PartName="/ppt/slides/slide319.xml" ContentType="application/vnd.openxmlformats-officedocument.presentationml.slide+xml"/>
  <Override PartName="/ppt/slideMasters/slideMaster320.xml" ContentType="application/vnd.openxmlformats-officedocument.presentationml.slideMaster+xml"/>
  <Override PartName="/ppt/slides/slide320.xml" ContentType="application/vnd.openxmlformats-officedocument.presentationml.slide+xml"/>
  <Override PartName="/ppt/slideMasters/slideMaster321.xml" ContentType="application/vnd.openxmlformats-officedocument.presentationml.slideMaster+xml"/>
  <Override PartName="/ppt/slides/slide321.xml" ContentType="application/vnd.openxmlformats-officedocument.presentationml.slide+xml"/>
  <Override PartName="/ppt/slideMasters/slideMaster322.xml" ContentType="application/vnd.openxmlformats-officedocument.presentationml.slideMaster+xml"/>
  <Override PartName="/ppt/slides/slide322.xml" ContentType="application/vnd.openxmlformats-officedocument.presentationml.slide+xml"/>
  <Override PartName="/ppt/slideMasters/slideMaster323.xml" ContentType="application/vnd.openxmlformats-officedocument.presentationml.slideMaster+xml"/>
  <Override PartName="/ppt/slides/slide323.xml" ContentType="application/vnd.openxmlformats-officedocument.presentationml.slide+xml"/>
  <Override PartName="/ppt/slideMasters/slideMaster324.xml" ContentType="application/vnd.openxmlformats-officedocument.presentationml.slideMaster+xml"/>
  <Override PartName="/ppt/slides/slide324.xml" ContentType="application/vnd.openxmlformats-officedocument.presentationml.slide+xml"/>
  <Override PartName="/ppt/slideMasters/slideMaster325.xml" ContentType="application/vnd.openxmlformats-officedocument.presentationml.slideMaster+xml"/>
  <Override PartName="/ppt/slides/slide325.xml" ContentType="application/vnd.openxmlformats-officedocument.presentationml.slide+xml"/>
  <Override PartName="/ppt/slideMasters/slideMaster326.xml" ContentType="application/vnd.openxmlformats-officedocument.presentationml.slideMaster+xml"/>
  <Override PartName="/ppt/slides/slide326.xml" ContentType="application/vnd.openxmlformats-officedocument.presentationml.slide+xml"/>
  <Override PartName="/ppt/slideMasters/slideMaster327.xml" ContentType="application/vnd.openxmlformats-officedocument.presentationml.slideMaster+xml"/>
  <Override PartName="/ppt/slides/slide327.xml" ContentType="application/vnd.openxmlformats-officedocument.presentationml.slide+xml"/>
  <Override PartName="/ppt/slideMasters/slideMaster328.xml" ContentType="application/vnd.openxmlformats-officedocument.presentationml.slideMaster+xml"/>
  <Override PartName="/ppt/slides/slide328.xml" ContentType="application/vnd.openxmlformats-officedocument.presentationml.slide+xml"/>
  <Override PartName="/ppt/slideMasters/slideMaster329.xml" ContentType="application/vnd.openxmlformats-officedocument.presentationml.slideMaster+xml"/>
  <Override PartName="/ppt/slides/slide329.xml" ContentType="application/vnd.openxmlformats-officedocument.presentationml.slide+xml"/>
  <Override PartName="/ppt/slideMasters/slideMaster330.xml" ContentType="application/vnd.openxmlformats-officedocument.presentationml.slideMaster+xml"/>
  <Override PartName="/ppt/slides/slide330.xml" ContentType="application/vnd.openxmlformats-officedocument.presentationml.slide+xml"/>
  <Override PartName="/ppt/slideMasters/slideMaster331.xml" ContentType="application/vnd.openxmlformats-officedocument.presentationml.slideMaster+xml"/>
  <Override PartName="/ppt/slides/slide331.xml" ContentType="application/vnd.openxmlformats-officedocument.presentationml.slide+xml"/>
  <Override PartName="/ppt/slideMasters/slideMaster332.xml" ContentType="application/vnd.openxmlformats-officedocument.presentationml.slideMaster+xml"/>
  <Override PartName="/ppt/slides/slide332.xml" ContentType="application/vnd.openxmlformats-officedocument.presentationml.slide+xml"/>
  <Override PartName="/ppt/slideMasters/slideMaster333.xml" ContentType="application/vnd.openxmlformats-officedocument.presentationml.slideMaster+xml"/>
  <Override PartName="/ppt/slides/slide333.xml" ContentType="application/vnd.openxmlformats-officedocument.presentationml.slide+xml"/>
  <Override PartName="/ppt/slideMasters/slideMaster334.xml" ContentType="application/vnd.openxmlformats-officedocument.presentationml.slideMaster+xml"/>
  <Override PartName="/ppt/slides/slide334.xml" ContentType="application/vnd.openxmlformats-officedocument.presentationml.slide+xml"/>
  <Override PartName="/ppt/slideMasters/slideMaster335.xml" ContentType="application/vnd.openxmlformats-officedocument.presentationml.slideMaster+xml"/>
  <Override PartName="/ppt/slides/slide335.xml" ContentType="application/vnd.openxmlformats-officedocument.presentationml.slide+xml"/>
  <Override PartName="/ppt/slideMasters/slideMaster336.xml" ContentType="application/vnd.openxmlformats-officedocument.presentationml.slideMaster+xml"/>
  <Override PartName="/ppt/slides/slide336.xml" ContentType="application/vnd.openxmlformats-officedocument.presentationml.slide+xml"/>
  <Override PartName="/ppt/slideMasters/slideMaster337.xml" ContentType="application/vnd.openxmlformats-officedocument.presentationml.slideMaster+xml"/>
  <Override PartName="/ppt/slides/slide337.xml" ContentType="application/vnd.openxmlformats-officedocument.presentationml.slide+xml"/>
  <Override PartName="/ppt/slideMasters/slideMaster338.xml" ContentType="application/vnd.openxmlformats-officedocument.presentationml.slideMaster+xml"/>
  <Override PartName="/ppt/slides/slide338.xml" ContentType="application/vnd.openxmlformats-officedocument.presentationml.slide+xml"/>
  <Override PartName="/ppt/slideMasters/slideMaster339.xml" ContentType="application/vnd.openxmlformats-officedocument.presentationml.slideMaster+xml"/>
  <Override PartName="/ppt/slides/slide339.xml" ContentType="application/vnd.openxmlformats-officedocument.presentationml.slide+xml"/>
  <Override PartName="/ppt/slideMasters/slideMaster340.xml" ContentType="application/vnd.openxmlformats-officedocument.presentationml.slideMaster+xml"/>
  <Override PartName="/ppt/slides/slide340.xml" ContentType="application/vnd.openxmlformats-officedocument.presentationml.slide+xml"/>
  <Override PartName="/ppt/slideMasters/slideMaster341.xml" ContentType="application/vnd.openxmlformats-officedocument.presentationml.slideMaster+xml"/>
  <Override PartName="/ppt/slides/slide341.xml" ContentType="application/vnd.openxmlformats-officedocument.presentationml.slide+xml"/>
  <Override PartName="/ppt/slideMasters/slideMaster342.xml" ContentType="application/vnd.openxmlformats-officedocument.presentationml.slideMaster+xml"/>
  <Override PartName="/ppt/slides/slide342.xml" ContentType="application/vnd.openxmlformats-officedocument.presentationml.slide+xml"/>
  <Override PartName="/ppt/slideMasters/slideMaster343.xml" ContentType="application/vnd.openxmlformats-officedocument.presentationml.slideMaster+xml"/>
  <Override PartName="/ppt/slides/slide343.xml" ContentType="application/vnd.openxmlformats-officedocument.presentationml.slide+xml"/>
  <Override PartName="/ppt/slideMasters/slideMaster344.xml" ContentType="application/vnd.openxmlformats-officedocument.presentationml.slideMaster+xml"/>
  <Override PartName="/ppt/slides/slide344.xml" ContentType="application/vnd.openxmlformats-officedocument.presentationml.slide+xml"/>
  <Override PartName="/ppt/slideMasters/slideMaster345.xml" ContentType="application/vnd.openxmlformats-officedocument.presentationml.slideMaster+xml"/>
  <Override PartName="/ppt/slides/slide345.xml" ContentType="application/vnd.openxmlformats-officedocument.presentationml.slide+xml"/>
  <Override PartName="/ppt/slideMasters/slideMaster346.xml" ContentType="application/vnd.openxmlformats-officedocument.presentationml.slideMaster+xml"/>
  <Override PartName="/ppt/slides/slide346.xml" ContentType="application/vnd.openxmlformats-officedocument.presentationml.slide+xml"/>
  <Override PartName="/ppt/slideMasters/slideMaster347.xml" ContentType="application/vnd.openxmlformats-officedocument.presentationml.slideMaster+xml"/>
  <Override PartName="/ppt/slides/slide347.xml" ContentType="application/vnd.openxmlformats-officedocument.presentationml.slide+xml"/>
  <Override PartName="/ppt/slideMasters/slideMaster348.xml" ContentType="application/vnd.openxmlformats-officedocument.presentationml.slideMaster+xml"/>
  <Override PartName="/ppt/slides/slide348.xml" ContentType="application/vnd.openxmlformats-officedocument.presentationml.slide+xml"/>
  <Override PartName="/ppt/slideMasters/slideMaster349.xml" ContentType="application/vnd.openxmlformats-officedocument.presentationml.slideMaster+xml"/>
  <Override PartName="/ppt/slides/slide349.xml" ContentType="application/vnd.openxmlformats-officedocument.presentationml.slide+xml"/>
  <Override PartName="/ppt/slideMasters/slideMaster350.xml" ContentType="application/vnd.openxmlformats-officedocument.presentationml.slideMaster+xml"/>
  <Override PartName="/ppt/slides/slide350.xml" ContentType="application/vnd.openxmlformats-officedocument.presentationml.slide+xml"/>
  <Override PartName="/ppt/slideMasters/slideMaster351.xml" ContentType="application/vnd.openxmlformats-officedocument.presentationml.slideMaster+xml"/>
  <Override PartName="/ppt/slides/slide351.xml" ContentType="application/vnd.openxmlformats-officedocument.presentationml.slide+xml"/>
  <Override PartName="/ppt/slideMasters/slideMaster352.xml" ContentType="application/vnd.openxmlformats-officedocument.presentationml.slideMaster+xml"/>
  <Override PartName="/ppt/slides/slide352.xml" ContentType="application/vnd.openxmlformats-officedocument.presentationml.slide+xml"/>
  <Override PartName="/ppt/slideMasters/slideMaster353.xml" ContentType="application/vnd.openxmlformats-officedocument.presentationml.slideMaster+xml"/>
  <Override PartName="/ppt/slides/slide353.xml" ContentType="application/vnd.openxmlformats-officedocument.presentationml.slide+xml"/>
  <Override PartName="/ppt/slideMasters/slideMaster354.xml" ContentType="application/vnd.openxmlformats-officedocument.presentationml.slideMaster+xml"/>
  <Override PartName="/ppt/slides/slide354.xml" ContentType="application/vnd.openxmlformats-officedocument.presentationml.slide+xml"/>
  <Override PartName="/ppt/slideMasters/slideMaster355.xml" ContentType="application/vnd.openxmlformats-officedocument.presentationml.slideMaster+xml"/>
  <Override PartName="/ppt/slides/slide355.xml" ContentType="application/vnd.openxmlformats-officedocument.presentationml.slide+xml"/>
  <Override PartName="/ppt/slideMasters/slideMaster356.xml" ContentType="application/vnd.openxmlformats-officedocument.presentationml.slideMaster+xml"/>
  <Override PartName="/ppt/slides/slide356.xml" ContentType="application/vnd.openxmlformats-officedocument.presentationml.slide+xml"/>
  <Override PartName="/ppt/slideMasters/slideMaster357.xml" ContentType="application/vnd.openxmlformats-officedocument.presentationml.slideMaster+xml"/>
  <Override PartName="/ppt/slides/slide357.xml" ContentType="application/vnd.openxmlformats-officedocument.presentationml.slide+xml"/>
  <Override PartName="/ppt/slideMasters/slideMaster358.xml" ContentType="application/vnd.openxmlformats-officedocument.presentationml.slideMaster+xml"/>
  <Override PartName="/ppt/slides/slide358.xml" ContentType="application/vnd.openxmlformats-officedocument.presentationml.slide+xml"/>
  <Override PartName="/ppt/slideMasters/slideMaster359.xml" ContentType="application/vnd.openxmlformats-officedocument.presentationml.slideMaster+xml"/>
  <Override PartName="/ppt/slides/slide359.xml" ContentType="application/vnd.openxmlformats-officedocument.presentationml.slide+xml"/>
  <Override PartName="/ppt/slideMasters/slideMaster360.xml" ContentType="application/vnd.openxmlformats-officedocument.presentationml.slideMaster+xml"/>
  <Override PartName="/ppt/slides/slide360.xml" ContentType="application/vnd.openxmlformats-officedocument.presentationml.slide+xml"/>
  <Override PartName="/ppt/slideMasters/slideMaster361.xml" ContentType="application/vnd.openxmlformats-officedocument.presentationml.slideMaster+xml"/>
  <Override PartName="/ppt/slides/slide361.xml" ContentType="application/vnd.openxmlformats-officedocument.presentationml.slide+xml"/>
  <Override PartName="/ppt/slideMasters/slideMaster362.xml" ContentType="application/vnd.openxmlformats-officedocument.presentationml.slideMaster+xml"/>
  <Override PartName="/ppt/slides/slide362.xml" ContentType="application/vnd.openxmlformats-officedocument.presentationml.slide+xml"/>
  <Override PartName="/ppt/slideMasters/slideMaster363.xml" ContentType="application/vnd.openxmlformats-officedocument.presentationml.slideMaster+xml"/>
  <Override PartName="/ppt/slides/slide363.xml" ContentType="application/vnd.openxmlformats-officedocument.presentationml.slide+xml"/>
  <Override PartName="/ppt/slideMasters/slideMaster364.xml" ContentType="application/vnd.openxmlformats-officedocument.presentationml.slideMaster+xml"/>
  <Override PartName="/ppt/slides/slide364.xml" ContentType="application/vnd.openxmlformats-officedocument.presentationml.slide+xml"/>
  <Override PartName="/ppt/slideMasters/slideMaster365.xml" ContentType="application/vnd.openxmlformats-officedocument.presentationml.slideMaster+xml"/>
  <Override PartName="/ppt/slides/slide365.xml" ContentType="application/vnd.openxmlformats-officedocument.presentationml.slide+xml"/>
  <Override PartName="/ppt/slideMasters/slideMaster366.xml" ContentType="application/vnd.openxmlformats-officedocument.presentationml.slideMaster+xml"/>
  <Override PartName="/ppt/slides/slide366.xml" ContentType="application/vnd.openxmlformats-officedocument.presentationml.slide+xml"/>
  <Override PartName="/ppt/slideMasters/slideMaster367.xml" ContentType="application/vnd.openxmlformats-officedocument.presentationml.slideMaster+xml"/>
  <Override PartName="/ppt/slides/slide367.xml" ContentType="application/vnd.openxmlformats-officedocument.presentationml.slide+xml"/>
  <Override PartName="/ppt/slideMasters/slideMaster368.xml" ContentType="application/vnd.openxmlformats-officedocument.presentationml.slideMaster+xml"/>
  <Override PartName="/ppt/slides/slide368.xml" ContentType="application/vnd.openxmlformats-officedocument.presentationml.slide+xml"/>
  <Override PartName="/ppt/slideMasters/slideMaster369.xml" ContentType="application/vnd.openxmlformats-officedocument.presentationml.slideMaster+xml"/>
  <Override PartName="/ppt/slides/slide369.xml" ContentType="application/vnd.openxmlformats-officedocument.presentationml.slide+xml"/>
  <Override PartName="/ppt/slideMasters/slideMaster370.xml" ContentType="application/vnd.openxmlformats-officedocument.presentationml.slideMaster+xml"/>
  <Override PartName="/ppt/slides/slide370.xml" ContentType="application/vnd.openxmlformats-officedocument.presentationml.slide+xml"/>
  <Override PartName="/ppt/slideMasters/slideMaster371.xml" ContentType="application/vnd.openxmlformats-officedocument.presentationml.slideMaster+xml"/>
  <Override PartName="/ppt/slides/slide371.xml" ContentType="application/vnd.openxmlformats-officedocument.presentationml.slide+xml"/>
  <Override PartName="/ppt/slideMasters/slideMaster372.xml" ContentType="application/vnd.openxmlformats-officedocument.presentationml.slideMaster+xml"/>
  <Override PartName="/ppt/slides/slide372.xml" ContentType="application/vnd.openxmlformats-officedocument.presentationml.slide+xml"/>
  <Override PartName="/ppt/slideMasters/slideMaster373.xml" ContentType="application/vnd.openxmlformats-officedocument.presentationml.slideMaster+xml"/>
  <Override PartName="/ppt/slides/slide373.xml" ContentType="application/vnd.openxmlformats-officedocument.presentationml.slide+xml"/>
  <Override PartName="/ppt/slideMasters/slideMaster374.xml" ContentType="application/vnd.openxmlformats-officedocument.presentationml.slideMaster+xml"/>
  <Override PartName="/ppt/slides/slide374.xml" ContentType="application/vnd.openxmlformats-officedocument.presentationml.slide+xml"/>
  <Override PartName="/ppt/slideMasters/slideMaster375.xml" ContentType="application/vnd.openxmlformats-officedocument.presentationml.slideMaster+xml"/>
  <Override PartName="/ppt/slides/slide375.xml" ContentType="application/vnd.openxmlformats-officedocument.presentationml.slide+xml"/>
  <Override PartName="/ppt/slideMasters/slideMaster376.xml" ContentType="application/vnd.openxmlformats-officedocument.presentationml.slideMaster+xml"/>
  <Override PartName="/ppt/slides/slide376.xml" ContentType="application/vnd.openxmlformats-officedocument.presentationml.slide+xml"/>
  <Override PartName="/ppt/slideMasters/slideMaster377.xml" ContentType="application/vnd.openxmlformats-officedocument.presentationml.slideMaster+xml"/>
  <Override PartName="/ppt/slides/slide377.xml" ContentType="application/vnd.openxmlformats-officedocument.presentationml.slide+xml"/>
  <Override PartName="/ppt/slideMasters/slideMaster378.xml" ContentType="application/vnd.openxmlformats-officedocument.presentationml.slideMaster+xml"/>
  <Override PartName="/ppt/slides/slide378.xml" ContentType="application/vnd.openxmlformats-officedocument.presentationml.slide+xml"/>
  <Override PartName="/ppt/slideMasters/slideMaster379.xml" ContentType="application/vnd.openxmlformats-officedocument.presentationml.slideMaster+xml"/>
  <Override PartName="/ppt/slides/slide379.xml" ContentType="application/vnd.openxmlformats-officedocument.presentationml.slide+xml"/>
  <Override PartName="/ppt/slideMasters/slideMaster380.xml" ContentType="application/vnd.openxmlformats-officedocument.presentationml.slideMaster+xml"/>
  <Override PartName="/ppt/slides/slide380.xml" ContentType="application/vnd.openxmlformats-officedocument.presentationml.slide+xml"/>
  <Override PartName="/ppt/slideMasters/slideMaster381.xml" ContentType="application/vnd.openxmlformats-officedocument.presentationml.slideMaster+xml"/>
  <Override PartName="/ppt/slides/slide381.xml" ContentType="application/vnd.openxmlformats-officedocument.presentationml.slide+xml"/>
  <Override PartName="/ppt/slideMasters/slideMaster382.xml" ContentType="application/vnd.openxmlformats-officedocument.presentationml.slideMaster+xml"/>
  <Override PartName="/ppt/slides/slide382.xml" ContentType="application/vnd.openxmlformats-officedocument.presentationml.slide+xml"/>
  <Override PartName="/ppt/slideMasters/slideMaster383.xml" ContentType="application/vnd.openxmlformats-officedocument.presentationml.slideMaster+xml"/>
  <Override PartName="/ppt/slides/slide383.xml" ContentType="application/vnd.openxmlformats-officedocument.presentationml.slide+xml"/>
  <Override PartName="/ppt/slideMasters/slideMaster384.xml" ContentType="application/vnd.openxmlformats-officedocument.presentationml.slideMaster+xml"/>
  <Override PartName="/ppt/slides/slide384.xml" ContentType="application/vnd.openxmlformats-officedocument.presentationml.slide+xml"/>
  <Override PartName="/ppt/slideMasters/slideMaster385.xml" ContentType="application/vnd.openxmlformats-officedocument.presentationml.slideMaster+xml"/>
  <Override PartName="/ppt/slides/slide385.xml" ContentType="application/vnd.openxmlformats-officedocument.presentationml.slide+xml"/>
  <Override PartName="/ppt/slideMasters/slideMaster386.xml" ContentType="application/vnd.openxmlformats-officedocument.presentationml.slideMaster+xml"/>
  <Override PartName="/ppt/slides/slide386.xml" ContentType="application/vnd.openxmlformats-officedocument.presentationml.slide+xml"/>
  <Override PartName="/ppt/slideMasters/slideMaster387.xml" ContentType="application/vnd.openxmlformats-officedocument.presentationml.slideMaster+xml"/>
  <Override PartName="/ppt/slides/slide387.xml" ContentType="application/vnd.openxmlformats-officedocument.presentationml.slide+xml"/>
  <Override PartName="/ppt/slideMasters/slideMaster388.xml" ContentType="application/vnd.openxmlformats-officedocument.presentationml.slideMaster+xml"/>
  <Override PartName="/ppt/slides/slide388.xml" ContentType="application/vnd.openxmlformats-officedocument.presentationml.slide+xml"/>
  <Override PartName="/ppt/slideMasters/slideMaster389.xml" ContentType="application/vnd.openxmlformats-officedocument.presentationml.slideMaster+xml"/>
  <Override PartName="/ppt/slides/slide389.xml" ContentType="application/vnd.openxmlformats-officedocument.presentationml.slide+xml"/>
  <Override PartName="/ppt/slideMasters/slideMaster390.xml" ContentType="application/vnd.openxmlformats-officedocument.presentationml.slideMaster+xml"/>
  <Override PartName="/ppt/slides/slide390.xml" ContentType="application/vnd.openxmlformats-officedocument.presentationml.slide+xml"/>
  <Override PartName="/ppt/slideMasters/slideMaster391.xml" ContentType="application/vnd.openxmlformats-officedocument.presentationml.slideMaster+xml"/>
  <Override PartName="/ppt/slides/slide391.xml" ContentType="application/vnd.openxmlformats-officedocument.presentationml.slide+xml"/>
  <Override PartName="/ppt/slideMasters/slideMaster392.xml" ContentType="application/vnd.openxmlformats-officedocument.presentationml.slideMaster+xml"/>
  <Override PartName="/ppt/slides/slide392.xml" ContentType="application/vnd.openxmlformats-officedocument.presentationml.slide+xml"/>
  <Override PartName="/ppt/slideMasters/slideMaster393.xml" ContentType="application/vnd.openxmlformats-officedocument.presentationml.slideMaster+xml"/>
  <Override PartName="/ppt/slides/slide393.xml" ContentType="application/vnd.openxmlformats-officedocument.presentationml.slide+xml"/>
  <Override PartName="/ppt/slideMasters/slideMaster394.xml" ContentType="application/vnd.openxmlformats-officedocument.presentationml.slideMaster+xml"/>
  <Override PartName="/ppt/slides/slide394.xml" ContentType="application/vnd.openxmlformats-officedocument.presentationml.slide+xml"/>
  <Override PartName="/ppt/slideMasters/slideMaster395.xml" ContentType="application/vnd.openxmlformats-officedocument.presentationml.slideMaster+xml"/>
  <Override PartName="/ppt/slides/slide395.xml" ContentType="application/vnd.openxmlformats-officedocument.presentationml.slide+xml"/>
  <Override PartName="/ppt/slideMasters/slideMaster396.xml" ContentType="application/vnd.openxmlformats-officedocument.presentationml.slideMaster+xml"/>
  <Override PartName="/ppt/slides/slide396.xml" ContentType="application/vnd.openxmlformats-officedocument.presentationml.slide+xml"/>
  <Override PartName="/ppt/slideMasters/slideMaster397.xml" ContentType="application/vnd.openxmlformats-officedocument.presentationml.slideMaster+xml"/>
  <Override PartName="/ppt/slides/slide397.xml" ContentType="application/vnd.openxmlformats-officedocument.presentationml.slide+xml"/>
  <Override PartName="/ppt/slideMasters/slideMaster398.xml" ContentType="application/vnd.openxmlformats-officedocument.presentationml.slideMaster+xml"/>
  <Override PartName="/ppt/slides/slide398.xml" ContentType="application/vnd.openxmlformats-officedocument.presentationml.slide+xml"/>
  <Override PartName="/ppt/slideMasters/slideMaster399.xml" ContentType="application/vnd.openxmlformats-officedocument.presentationml.slideMaster+xml"/>
  <Override PartName="/ppt/slides/slide399.xml" ContentType="application/vnd.openxmlformats-officedocument.presentationml.slide+xml"/>
  <Override PartName="/ppt/slideMasters/slideMaster400.xml" ContentType="application/vnd.openxmlformats-officedocument.presentationml.slideMaster+xml"/>
  <Override PartName="/ppt/slides/slide400.xml" ContentType="application/vnd.openxmlformats-officedocument.presentationml.slide+xml"/>
  <Override PartName="/ppt/slideMasters/slideMaster401.xml" ContentType="application/vnd.openxmlformats-officedocument.presentationml.slideMaster+xml"/>
  <Override PartName="/ppt/slides/slide401.xml" ContentType="application/vnd.openxmlformats-officedocument.presentationml.slide+xml"/>
  <Override PartName="/ppt/slideMasters/slideMaster402.xml" ContentType="application/vnd.openxmlformats-officedocument.presentationml.slideMaster+xml"/>
  <Override PartName="/ppt/slides/slide402.xml" ContentType="application/vnd.openxmlformats-officedocument.presentationml.slide+xml"/>
  <Override PartName="/ppt/slideMasters/slideMaster403.xml" ContentType="application/vnd.openxmlformats-officedocument.presentationml.slideMaster+xml"/>
  <Override PartName="/ppt/slides/slide403.xml" ContentType="application/vnd.openxmlformats-officedocument.presentationml.slide+xml"/>
  <Override PartName="/ppt/slideMasters/slideMaster404.xml" ContentType="application/vnd.openxmlformats-officedocument.presentationml.slideMaster+xml"/>
  <Override PartName="/ppt/slides/slide404.xml" ContentType="application/vnd.openxmlformats-officedocument.presentationml.slide+xml"/>
  <Override PartName="/ppt/slideMasters/slideMaster405.xml" ContentType="application/vnd.openxmlformats-officedocument.presentationml.slideMaster+xml"/>
  <Override PartName="/ppt/slides/slide405.xml" ContentType="application/vnd.openxmlformats-officedocument.presentationml.slide+xml"/>
  <Override PartName="/ppt/slideMasters/slideMaster406.xml" ContentType="application/vnd.openxmlformats-officedocument.presentationml.slideMaster+xml"/>
  <Override PartName="/ppt/slides/slide406.xml" ContentType="application/vnd.openxmlformats-officedocument.presentationml.slide+xml"/>
  <Override PartName="/ppt/slideMasters/slideMaster407.xml" ContentType="application/vnd.openxmlformats-officedocument.presentationml.slideMaster+xml"/>
  <Override PartName="/ppt/slides/slide407.xml" ContentType="application/vnd.openxmlformats-officedocument.presentationml.slide+xml"/>
  <Override PartName="/ppt/slideMasters/slideMaster408.xml" ContentType="application/vnd.openxmlformats-officedocument.presentationml.slideMaster+xml"/>
  <Override PartName="/ppt/slides/slide408.xml" ContentType="application/vnd.openxmlformats-officedocument.presentationml.slide+xml"/>
  <Override PartName="/ppt/slideMasters/slideMaster409.xml" ContentType="application/vnd.openxmlformats-officedocument.presentationml.slideMaster+xml"/>
  <Override PartName="/ppt/slides/slide409.xml" ContentType="application/vnd.openxmlformats-officedocument.presentationml.slide+xml"/>
  <Override PartName="/ppt/slideMasters/slideMaster410.xml" ContentType="application/vnd.openxmlformats-officedocument.presentationml.slideMaster+xml"/>
  <Override PartName="/ppt/slides/slide410.xml" ContentType="application/vnd.openxmlformats-officedocument.presentationml.slide+xml"/>
  <Override PartName="/ppt/slideMasters/slideMaster411.xml" ContentType="application/vnd.openxmlformats-officedocument.presentationml.slideMaster+xml"/>
  <Override PartName="/ppt/slides/slide411.xml" ContentType="application/vnd.openxmlformats-officedocument.presentationml.slide+xml"/>
  <Override PartName="/ppt/slideMasters/slideMaster412.xml" ContentType="application/vnd.openxmlformats-officedocument.presentationml.slideMaster+xml"/>
  <Override PartName="/ppt/slides/slide412.xml" ContentType="application/vnd.openxmlformats-officedocument.presentationml.slide+xml"/>
  <Override PartName="/ppt/slideMasters/slideMaster413.xml" ContentType="application/vnd.openxmlformats-officedocument.presentationml.slideMaster+xml"/>
  <Override PartName="/ppt/slides/slide413.xml" ContentType="application/vnd.openxmlformats-officedocument.presentationml.slide+xml"/>
  <Override PartName="/ppt/slideMasters/slideMaster414.xml" ContentType="application/vnd.openxmlformats-officedocument.presentationml.slideMaster+xml"/>
  <Override PartName="/ppt/slides/slide414.xml" ContentType="application/vnd.openxmlformats-officedocument.presentationml.slide+xml"/>
  <Override PartName="/ppt/slideMasters/slideMaster415.xml" ContentType="application/vnd.openxmlformats-officedocument.presentationml.slideMaster+xml"/>
  <Override PartName="/ppt/slides/slide415.xml" ContentType="application/vnd.openxmlformats-officedocument.presentationml.slide+xml"/>
  <Override PartName="/ppt/slideMasters/slideMaster416.xml" ContentType="application/vnd.openxmlformats-officedocument.presentationml.slideMaster+xml"/>
  <Override PartName="/ppt/slides/slide416.xml" ContentType="application/vnd.openxmlformats-officedocument.presentationml.slide+xml"/>
  <Override PartName="/ppt/slideMasters/slideMaster417.xml" ContentType="application/vnd.openxmlformats-officedocument.presentationml.slideMaster+xml"/>
  <Override PartName="/ppt/slides/slide417.xml" ContentType="application/vnd.openxmlformats-officedocument.presentationml.slide+xml"/>
  <Override PartName="/ppt/slideMasters/slideMaster418.xml" ContentType="application/vnd.openxmlformats-officedocument.presentationml.slideMaster+xml"/>
  <Override PartName="/ppt/slides/slide418.xml" ContentType="application/vnd.openxmlformats-officedocument.presentationml.slide+xml"/>
  <Override PartName="/ppt/slideMasters/slideMaster419.xml" ContentType="application/vnd.openxmlformats-officedocument.presentationml.slideMaster+xml"/>
  <Override PartName="/ppt/slides/slide419.xml" ContentType="application/vnd.openxmlformats-officedocument.presentationml.slide+xml"/>
  <Override PartName="/ppt/slideMasters/slideMaster420.xml" ContentType="application/vnd.openxmlformats-officedocument.presentationml.slideMaster+xml"/>
  <Override PartName="/ppt/slides/slide420.xml" ContentType="application/vnd.openxmlformats-officedocument.presentationml.slide+xml"/>
  <Override PartName="/ppt/slideMasters/slideMaster421.xml" ContentType="application/vnd.openxmlformats-officedocument.presentationml.slideMaster+xml"/>
  <Override PartName="/ppt/slides/slide421.xml" ContentType="application/vnd.openxmlformats-officedocument.presentationml.slide+xml"/>
  <Override PartName="/ppt/slideMasters/slideMaster422.xml" ContentType="application/vnd.openxmlformats-officedocument.presentationml.slideMaster+xml"/>
  <Override PartName="/ppt/slides/slide422.xml" ContentType="application/vnd.openxmlformats-officedocument.presentationml.slide+xml"/>
  <Override PartName="/ppt/slideMasters/slideMaster423.xml" ContentType="application/vnd.openxmlformats-officedocument.presentationml.slideMaster+xml"/>
  <Override PartName="/ppt/slides/slide423.xml" ContentType="application/vnd.openxmlformats-officedocument.presentationml.slide+xml"/>
  <Override PartName="/ppt/slideMasters/slideMaster424.xml" ContentType="application/vnd.openxmlformats-officedocument.presentationml.slideMaster+xml"/>
  <Override PartName="/ppt/slides/slide424.xml" ContentType="application/vnd.openxmlformats-officedocument.presentationml.slide+xml"/>
  <Override PartName="/ppt/slideMasters/slideMaster425.xml" ContentType="application/vnd.openxmlformats-officedocument.presentationml.slideMaster+xml"/>
  <Override PartName="/ppt/slides/slide425.xml" ContentType="application/vnd.openxmlformats-officedocument.presentationml.slide+xml"/>
  <Override PartName="/ppt/slideMasters/slideMaster426.xml" ContentType="application/vnd.openxmlformats-officedocument.presentationml.slideMaster+xml"/>
  <Override PartName="/ppt/slides/slide426.xml" ContentType="application/vnd.openxmlformats-officedocument.presentationml.slide+xml"/>
  <Override PartName="/ppt/slideMasters/slideMaster427.xml" ContentType="application/vnd.openxmlformats-officedocument.presentationml.slideMaster+xml"/>
  <Override PartName="/ppt/slides/slide427.xml" ContentType="application/vnd.openxmlformats-officedocument.presentationml.slide+xml"/>
  <Override PartName="/ppt/slideMasters/slideMaster428.xml" ContentType="application/vnd.openxmlformats-officedocument.presentationml.slideMaster+xml"/>
  <Override PartName="/ppt/slides/slide428.xml" ContentType="application/vnd.openxmlformats-officedocument.presentationml.slide+xml"/>
  <Override PartName="/ppt/slideMasters/slideMaster429.xml" ContentType="application/vnd.openxmlformats-officedocument.presentationml.slideMaster+xml"/>
  <Override PartName="/ppt/slides/slide429.xml" ContentType="application/vnd.openxmlformats-officedocument.presentationml.slide+xml"/>
  <Override PartName="/ppt/slideMasters/slideMaster430.xml" ContentType="application/vnd.openxmlformats-officedocument.presentationml.slideMaster+xml"/>
  <Override PartName="/ppt/slides/slide430.xml" ContentType="application/vnd.openxmlformats-officedocument.presentationml.slide+xml"/>
  <Override PartName="/ppt/slideMasters/slideMaster431.xml" ContentType="application/vnd.openxmlformats-officedocument.presentationml.slideMaster+xml"/>
  <Override PartName="/ppt/slides/slide431.xml" ContentType="application/vnd.openxmlformats-officedocument.presentationml.slide+xml"/>
  <Override PartName="/ppt/slideMasters/slideMaster432.xml" ContentType="application/vnd.openxmlformats-officedocument.presentationml.slideMaster+xml"/>
  <Override PartName="/ppt/slides/slide432.xml" ContentType="application/vnd.openxmlformats-officedocument.presentationml.slide+xml"/>
  <Override PartName="/ppt/slideMasters/slideMaster433.xml" ContentType="application/vnd.openxmlformats-officedocument.presentationml.slideMaster+xml"/>
  <Override PartName="/ppt/slides/slide433.xml" ContentType="application/vnd.openxmlformats-officedocument.presentationml.slide+xml"/>
  <Override PartName="/ppt/slideMasters/slideMaster434.xml" ContentType="application/vnd.openxmlformats-officedocument.presentationml.slideMaster+xml"/>
  <Override PartName="/ppt/slides/slide434.xml" ContentType="application/vnd.openxmlformats-officedocument.presentationml.slide+xml"/>
  <Override PartName="/ppt/slideMasters/slideMaster435.xml" ContentType="application/vnd.openxmlformats-officedocument.presentationml.slideMaster+xml"/>
  <Override PartName="/ppt/slides/slide435.xml" ContentType="application/vnd.openxmlformats-officedocument.presentationml.slide+xml"/>
  <Override PartName="/ppt/slideMasters/slideMaster436.xml" ContentType="application/vnd.openxmlformats-officedocument.presentationml.slideMaster+xml"/>
  <Override PartName="/ppt/slides/slide436.xml" ContentType="application/vnd.openxmlformats-officedocument.presentationml.slide+xml"/>
  <Override PartName="/ppt/slideMasters/slideMaster437.xml" ContentType="application/vnd.openxmlformats-officedocument.presentationml.slideMaster+xml"/>
  <Override PartName="/ppt/slides/slide437.xml" ContentType="application/vnd.openxmlformats-officedocument.presentationml.slide+xml"/>
  <Override PartName="/ppt/slideMasters/slideMaster438.xml" ContentType="application/vnd.openxmlformats-officedocument.presentationml.slideMaster+xml"/>
  <Override PartName="/ppt/slides/slide438.xml" ContentType="application/vnd.openxmlformats-officedocument.presentationml.slide+xml"/>
  <Override PartName="/ppt/slideMasters/slideMaster439.xml" ContentType="application/vnd.openxmlformats-officedocument.presentationml.slideMaster+xml"/>
  <Override PartName="/ppt/slides/slide439.xml" ContentType="application/vnd.openxmlformats-officedocument.presentationml.slide+xml"/>
  <Override PartName="/ppt/slideMasters/slideMaster440.xml" ContentType="application/vnd.openxmlformats-officedocument.presentationml.slideMaster+xml"/>
  <Override PartName="/ppt/slides/slide440.xml" ContentType="application/vnd.openxmlformats-officedocument.presentationml.slide+xml"/>
  <Override PartName="/ppt/slideMasters/slideMaster441.xml" ContentType="application/vnd.openxmlformats-officedocument.presentationml.slideMaster+xml"/>
  <Override PartName="/ppt/slides/slide441.xml" ContentType="application/vnd.openxmlformats-officedocument.presentationml.slide+xml"/>
  <Override PartName="/ppt/slideMasters/slideMaster442.xml" ContentType="application/vnd.openxmlformats-officedocument.presentationml.slideMaster+xml"/>
  <Override PartName="/ppt/slides/slide442.xml" ContentType="application/vnd.openxmlformats-officedocument.presentationml.slide+xml"/>
  <Override PartName="/ppt/slideMasters/slideMaster443.xml" ContentType="application/vnd.openxmlformats-officedocument.presentationml.slideMaster+xml"/>
  <Override PartName="/ppt/slides/slide443.xml" ContentType="application/vnd.openxmlformats-officedocument.presentationml.slide+xml"/>
  <Override PartName="/ppt/slideMasters/slideMaster444.xml" ContentType="application/vnd.openxmlformats-officedocument.presentationml.slideMaster+xml"/>
  <Override PartName="/ppt/slides/slide444.xml" ContentType="application/vnd.openxmlformats-officedocument.presentationml.slide+xml"/>
  <Override PartName="/ppt/slideMasters/slideMaster445.xml" ContentType="application/vnd.openxmlformats-officedocument.presentationml.slideMaster+xml"/>
  <Override PartName="/ppt/slides/slide445.xml" ContentType="application/vnd.openxmlformats-officedocument.presentationml.slide+xml"/>
  <Override PartName="/ppt/slideMasters/slideMaster446.xml" ContentType="application/vnd.openxmlformats-officedocument.presentationml.slideMaster+xml"/>
  <Override PartName="/ppt/slides/slide446.xml" ContentType="application/vnd.openxmlformats-officedocument.presentationml.slide+xml"/>
  <Override PartName="/ppt/slideMasters/slideMaster447.xml" ContentType="application/vnd.openxmlformats-officedocument.presentationml.slideMaster+xml"/>
  <Override PartName="/ppt/slides/slide447.xml" ContentType="application/vnd.openxmlformats-officedocument.presentationml.slide+xml"/>
  <Override PartName="/ppt/slideMasters/slideMaster448.xml" ContentType="application/vnd.openxmlformats-officedocument.presentationml.slideMaster+xml"/>
  <Override PartName="/ppt/slides/slide448.xml" ContentType="application/vnd.openxmlformats-officedocument.presentationml.slide+xml"/>
  <Override PartName="/ppt/slideMasters/slideMaster449.xml" ContentType="application/vnd.openxmlformats-officedocument.presentationml.slideMaster+xml"/>
  <Override PartName="/ppt/slides/slide449.xml" ContentType="application/vnd.openxmlformats-officedocument.presentationml.slide+xml"/>
  <Override PartName="/ppt/slideMasters/slideMaster450.xml" ContentType="application/vnd.openxmlformats-officedocument.presentationml.slideMaster+xml"/>
  <Override PartName="/ppt/slides/slide450.xml" ContentType="application/vnd.openxmlformats-officedocument.presentationml.slide+xml"/>
  <Override PartName="/ppt/slideMasters/slideMaster451.xml" ContentType="application/vnd.openxmlformats-officedocument.presentationml.slideMaster+xml"/>
  <Override PartName="/ppt/slides/slide451.xml" ContentType="application/vnd.openxmlformats-officedocument.presentationml.slide+xml"/>
  <Override PartName="/ppt/slideMasters/slideMaster452.xml" ContentType="application/vnd.openxmlformats-officedocument.presentationml.slideMaster+xml"/>
  <Override PartName="/ppt/slides/slide452.xml" ContentType="application/vnd.openxmlformats-officedocument.presentationml.slide+xml"/>
  <Override PartName="/ppt/slideMasters/slideMaster453.xml" ContentType="application/vnd.openxmlformats-officedocument.presentationml.slideMaster+xml"/>
  <Override PartName="/ppt/slides/slide453.xml" ContentType="application/vnd.openxmlformats-officedocument.presentationml.slide+xml"/>
  <Override PartName="/ppt/slideMasters/slideMaster454.xml" ContentType="application/vnd.openxmlformats-officedocument.presentationml.slideMaster+xml"/>
  <Override PartName="/ppt/slides/slide454.xml" ContentType="application/vnd.openxmlformats-officedocument.presentationml.slide+xml"/>
  <Override PartName="/ppt/slideMasters/slideMaster455.xml" ContentType="application/vnd.openxmlformats-officedocument.presentationml.slideMaster+xml"/>
  <Override PartName="/ppt/slides/slide455.xml" ContentType="application/vnd.openxmlformats-officedocument.presentationml.slide+xml"/>
  <Override PartName="/ppt/slideMasters/slideMaster456.xml" ContentType="application/vnd.openxmlformats-officedocument.presentationml.slideMaster+xml"/>
  <Override PartName="/ppt/slides/slide456.xml" ContentType="application/vnd.openxmlformats-officedocument.presentationml.slide+xml"/>
  <Override PartName="/ppt/slideMasters/slideMaster457.xml" ContentType="application/vnd.openxmlformats-officedocument.presentationml.slideMaster+xml"/>
  <Override PartName="/ppt/slides/slide457.xml" ContentType="application/vnd.openxmlformats-officedocument.presentationml.slide+xml"/>
  <Override PartName="/ppt/slideMasters/slideMaster458.xml" ContentType="application/vnd.openxmlformats-officedocument.presentationml.slideMaster+xml"/>
  <Override PartName="/ppt/slides/slide458.xml" ContentType="application/vnd.openxmlformats-officedocument.presentationml.slide+xml"/>
  <Override PartName="/ppt/slideMasters/slideMaster459.xml" ContentType="application/vnd.openxmlformats-officedocument.presentationml.slideMaster+xml"/>
  <Override PartName="/ppt/slides/slide459.xml" ContentType="application/vnd.openxmlformats-officedocument.presentationml.slide+xml"/>
  <Override PartName="/ppt/slideMasters/slideMaster460.xml" ContentType="application/vnd.openxmlformats-officedocument.presentationml.slideMaster+xml"/>
  <Override PartName="/ppt/slides/slide460.xml" ContentType="application/vnd.openxmlformats-officedocument.presentationml.slide+xml"/>
  <Override PartName="/ppt/slideMasters/slideMaster461.xml" ContentType="application/vnd.openxmlformats-officedocument.presentationml.slideMaster+xml"/>
  <Override PartName="/ppt/slides/slide461.xml" ContentType="application/vnd.openxmlformats-officedocument.presentationml.slide+xml"/>
  <Override PartName="/ppt/slideMasters/slideMaster462.xml" ContentType="application/vnd.openxmlformats-officedocument.presentationml.slideMaster+xml"/>
  <Override PartName="/ppt/slides/slide462.xml" ContentType="application/vnd.openxmlformats-officedocument.presentationml.slide+xml"/>
  <Override PartName="/ppt/slideMasters/slideMaster463.xml" ContentType="application/vnd.openxmlformats-officedocument.presentationml.slideMaster+xml"/>
  <Override PartName="/ppt/slides/slide463.xml" ContentType="application/vnd.openxmlformats-officedocument.presentationml.slide+xml"/>
  <Override PartName="/ppt/slideMasters/slideMaster464.xml" ContentType="application/vnd.openxmlformats-officedocument.presentationml.slideMaster+xml"/>
  <Override PartName="/ppt/slides/slide464.xml" ContentType="application/vnd.openxmlformats-officedocument.presentationml.slide+xml"/>
  <Override PartName="/ppt/slideMasters/slideMaster465.xml" ContentType="application/vnd.openxmlformats-officedocument.presentationml.slideMaster+xml"/>
  <Override PartName="/ppt/slides/slide465.xml" ContentType="application/vnd.openxmlformats-officedocument.presentationml.slide+xml"/>
  <Override PartName="/ppt/slideMasters/slideMaster466.xml" ContentType="application/vnd.openxmlformats-officedocument.presentationml.slideMaster+xml"/>
  <Override PartName="/ppt/slides/slide466.xml" ContentType="application/vnd.openxmlformats-officedocument.presentationml.slide+xml"/>
  <Override PartName="/ppt/slideMasters/slideMaster467.xml" ContentType="application/vnd.openxmlformats-officedocument.presentationml.slideMaster+xml"/>
  <Override PartName="/ppt/slides/slide467.xml" ContentType="application/vnd.openxmlformats-officedocument.presentationml.slide+xml"/>
  <Override PartName="/ppt/slideMasters/slideMaster468.xml" ContentType="application/vnd.openxmlformats-officedocument.presentationml.slideMaster+xml"/>
  <Override PartName="/ppt/slides/slide468.xml" ContentType="application/vnd.openxmlformats-officedocument.presentationml.slide+xml"/>
  <Override PartName="/ppt/slideMasters/slideMaster469.xml" ContentType="application/vnd.openxmlformats-officedocument.presentationml.slideMaster+xml"/>
  <Override PartName="/ppt/slides/slide469.xml" ContentType="application/vnd.openxmlformats-officedocument.presentationml.slide+xml"/>
  <Override PartName="/ppt/slideMasters/slideMaster470.xml" ContentType="application/vnd.openxmlformats-officedocument.presentationml.slideMaster+xml"/>
  <Override PartName="/ppt/slides/slide470.xml" ContentType="application/vnd.openxmlformats-officedocument.presentationml.slide+xml"/>
  <Override PartName="/ppt/slideMasters/slideMaster471.xml" ContentType="application/vnd.openxmlformats-officedocument.presentationml.slideMaster+xml"/>
  <Override PartName="/ppt/slides/slide471.xml" ContentType="application/vnd.openxmlformats-officedocument.presentationml.slide+xml"/>
  <Override PartName="/ppt/slideMasters/slideMaster472.xml" ContentType="application/vnd.openxmlformats-officedocument.presentationml.slideMaster+xml"/>
  <Override PartName="/ppt/slides/slide472.xml" ContentType="application/vnd.openxmlformats-officedocument.presentationml.slide+xml"/>
  <Override PartName="/ppt/slideMasters/slideMaster473.xml" ContentType="application/vnd.openxmlformats-officedocument.presentationml.slideMaster+xml"/>
  <Override PartName="/ppt/slides/slide473.xml" ContentType="application/vnd.openxmlformats-officedocument.presentationml.slide+xml"/>
  <Override PartName="/ppt/slideMasters/slideMaster474.xml" ContentType="application/vnd.openxmlformats-officedocument.presentationml.slideMaster+xml"/>
  <Override PartName="/ppt/slides/slide474.xml" ContentType="application/vnd.openxmlformats-officedocument.presentationml.slide+xml"/>
  <Override PartName="/ppt/slideMasters/slideMaster475.xml" ContentType="application/vnd.openxmlformats-officedocument.presentationml.slideMaster+xml"/>
  <Override PartName="/ppt/slides/slide475.xml" ContentType="application/vnd.openxmlformats-officedocument.presentationml.slide+xml"/>
  <Override PartName="/ppt/slideMasters/slideMaster476.xml" ContentType="application/vnd.openxmlformats-officedocument.presentationml.slideMaster+xml"/>
  <Override PartName="/ppt/slides/slide476.xml" ContentType="application/vnd.openxmlformats-officedocument.presentationml.slide+xml"/>
  <Override PartName="/ppt/slideMasters/slideMaster477.xml" ContentType="application/vnd.openxmlformats-officedocument.presentationml.slideMaster+xml"/>
  <Override PartName="/ppt/slides/slide477.xml" ContentType="application/vnd.openxmlformats-officedocument.presentationml.slide+xml"/>
  <Override PartName="/ppt/slideMasters/slideMaster478.xml" ContentType="application/vnd.openxmlformats-officedocument.presentationml.slideMaster+xml"/>
  <Override PartName="/ppt/slides/slide478.xml" ContentType="application/vnd.openxmlformats-officedocument.presentationml.slide+xml"/>
  <Override PartName="/ppt/slideMasters/slideMaster479.xml" ContentType="application/vnd.openxmlformats-officedocument.presentationml.slideMaster+xml"/>
  <Override PartName="/ppt/slides/slide479.xml" ContentType="application/vnd.openxmlformats-officedocument.presentationml.slide+xml"/>
  <Override PartName="/ppt/slideMasters/slideMaster480.xml" ContentType="application/vnd.openxmlformats-officedocument.presentationml.slideMaster+xml"/>
  <Override PartName="/ppt/slides/slide480.xml" ContentType="application/vnd.openxmlformats-officedocument.presentationml.slide+xml"/>
  <Override PartName="/ppt/slideMasters/slideMaster481.xml" ContentType="application/vnd.openxmlformats-officedocument.presentationml.slideMaster+xml"/>
  <Override PartName="/ppt/slides/slide481.xml" ContentType="application/vnd.openxmlformats-officedocument.presentationml.slide+xml"/>
  <Override PartName="/ppt/slideMasters/slideMaster482.xml" ContentType="application/vnd.openxmlformats-officedocument.presentationml.slideMaster+xml"/>
  <Override PartName="/ppt/slides/slide482.xml" ContentType="application/vnd.openxmlformats-officedocument.presentationml.slide+xml"/>
  <Override PartName="/ppt/slideMasters/slideMaster483.xml" ContentType="application/vnd.openxmlformats-officedocument.presentationml.slideMaster+xml"/>
  <Override PartName="/ppt/slides/slide483.xml" ContentType="application/vnd.openxmlformats-officedocument.presentationml.slide+xml"/>
  <Override PartName="/ppt/slideMasters/slideMaster484.xml" ContentType="application/vnd.openxmlformats-officedocument.presentationml.slideMaster+xml"/>
  <Override PartName="/ppt/slides/slide484.xml" ContentType="application/vnd.openxmlformats-officedocument.presentationml.slide+xml"/>
  <Override PartName="/ppt/slideMasters/slideMaster485.xml" ContentType="application/vnd.openxmlformats-officedocument.presentationml.slideMaster+xml"/>
  <Override PartName="/ppt/slides/slide485.xml" ContentType="application/vnd.openxmlformats-officedocument.presentationml.slide+xml"/>
  <Override PartName="/ppt/slideMasters/slideMaster486.xml" ContentType="application/vnd.openxmlformats-officedocument.presentationml.slideMaster+xml"/>
  <Override PartName="/ppt/slides/slide486.xml" ContentType="application/vnd.openxmlformats-officedocument.presentationml.slide+xml"/>
  <Override PartName="/ppt/slideMasters/slideMaster487.xml" ContentType="application/vnd.openxmlformats-officedocument.presentationml.slideMaster+xml"/>
  <Override PartName="/ppt/slides/slide487.xml" ContentType="application/vnd.openxmlformats-officedocument.presentationml.slide+xml"/>
  <Override PartName="/ppt/slideMasters/slideMaster488.xml" ContentType="application/vnd.openxmlformats-officedocument.presentationml.slideMaster+xml"/>
  <Override PartName="/ppt/slides/slide488.xml" ContentType="application/vnd.openxmlformats-officedocument.presentationml.slide+xml"/>
  <Override PartName="/ppt/slideMasters/slideMaster489.xml" ContentType="application/vnd.openxmlformats-officedocument.presentationml.slideMaster+xml"/>
  <Override PartName="/ppt/slides/slide489.xml" ContentType="application/vnd.openxmlformats-officedocument.presentationml.slide+xml"/>
  <Override PartName="/ppt/slideMasters/slideMaster490.xml" ContentType="application/vnd.openxmlformats-officedocument.presentationml.slideMaster+xml"/>
  <Override PartName="/ppt/slides/slide490.xml" ContentType="application/vnd.openxmlformats-officedocument.presentationml.slide+xml"/>
  <Override PartName="/ppt/slideMasters/slideMaster491.xml" ContentType="application/vnd.openxmlformats-officedocument.presentationml.slideMaster+xml"/>
  <Override PartName="/ppt/slides/slide491.xml" ContentType="application/vnd.openxmlformats-officedocument.presentationml.slide+xml"/>
  <Override PartName="/ppt/slideMasters/slideMaster492.xml" ContentType="application/vnd.openxmlformats-officedocument.presentationml.slideMaster+xml"/>
  <Override PartName="/ppt/slides/slide492.xml" ContentType="application/vnd.openxmlformats-officedocument.presentationml.slide+xml"/>
  <Override PartName="/ppt/slideMasters/slideMaster493.xml" ContentType="application/vnd.openxmlformats-officedocument.presentationml.slideMaster+xml"/>
  <Override PartName="/ppt/slides/slide493.xml" ContentType="application/vnd.openxmlformats-officedocument.presentationml.slide+xml"/>
  <Override PartName="/ppt/slideMasters/slideMaster494.xml" ContentType="application/vnd.openxmlformats-officedocument.presentationml.slideMaster+xml"/>
  <Override PartName="/ppt/slides/slide494.xml" ContentType="application/vnd.openxmlformats-officedocument.presentationml.slide+xml"/>
  <Override PartName="/ppt/slideMasters/slideMaster495.xml" ContentType="application/vnd.openxmlformats-officedocument.presentationml.slideMaster+xml"/>
  <Override PartName="/ppt/slides/slide495.xml" ContentType="application/vnd.openxmlformats-officedocument.presentationml.slide+xml"/>
  <Override PartName="/ppt/slideMasters/slideMaster496.xml" ContentType="application/vnd.openxmlformats-officedocument.presentationml.slideMaster+xml"/>
  <Override PartName="/ppt/slides/slide496.xml" ContentType="application/vnd.openxmlformats-officedocument.presentationml.slide+xml"/>
  <Override PartName="/ppt/slideMasters/slideMaster497.xml" ContentType="application/vnd.openxmlformats-officedocument.presentationml.slideMaster+xml"/>
  <Override PartName="/ppt/slides/slide497.xml" ContentType="application/vnd.openxmlformats-officedocument.presentationml.slide+xml"/>
  <Override PartName="/ppt/slideMasters/slideMaster498.xml" ContentType="application/vnd.openxmlformats-officedocument.presentationml.slideMaster+xml"/>
  <Override PartName="/ppt/slides/slide498.xml" ContentType="application/vnd.openxmlformats-officedocument.presentationml.slide+xml"/>
  <Override PartName="/ppt/slideMasters/slideMaster499.xml" ContentType="application/vnd.openxmlformats-officedocument.presentationml.slideMaster+xml"/>
  <Override PartName="/ppt/slides/slide499.xml" ContentType="application/vnd.openxmlformats-officedocument.presentationml.slide+xml"/>
  <Override PartName="/ppt/slideMasters/slideMaster500.xml" ContentType="application/vnd.openxmlformats-officedocument.presentationml.slideMaster+xml"/>
  <Override PartName="/ppt/slides/slide500.xml" ContentType="application/vnd.openxmlformats-officedocument.presentationml.slide+xml"/>
  <Override PartName="/ppt/slideMasters/slideMaster501.xml" ContentType="application/vnd.openxmlformats-officedocument.presentationml.slideMaster+xml"/>
  <Override PartName="/ppt/slides/slide501.xml" ContentType="application/vnd.openxmlformats-officedocument.presentationml.slide+xml"/>
  <Override PartName="/ppt/slideMasters/slideMaster502.xml" ContentType="application/vnd.openxmlformats-officedocument.presentationml.slideMaster+xml"/>
  <Override PartName="/ppt/slides/slide502.xml" ContentType="application/vnd.openxmlformats-officedocument.presentationml.slide+xml"/>
  <Override PartName="/ppt/slideMasters/slideMaster503.xml" ContentType="application/vnd.openxmlformats-officedocument.presentationml.slideMaster+xml"/>
  <Override PartName="/ppt/slides/slide503.xml" ContentType="application/vnd.openxmlformats-officedocument.presentationml.slide+xml"/>
  <Override PartName="/ppt/slideMasters/slideMaster504.xml" ContentType="application/vnd.openxmlformats-officedocument.presentationml.slideMaster+xml"/>
  <Override PartName="/ppt/slides/slide504.xml" ContentType="application/vnd.openxmlformats-officedocument.presentationml.slide+xml"/>
  <Override PartName="/ppt/slideMasters/slideMaster505.xml" ContentType="application/vnd.openxmlformats-officedocument.presentationml.slideMaster+xml"/>
  <Override PartName="/ppt/slides/slide505.xml" ContentType="application/vnd.openxmlformats-officedocument.presentationml.slide+xml"/>
  <Override PartName="/ppt/slideMasters/slideMaster506.xml" ContentType="application/vnd.openxmlformats-officedocument.presentationml.slideMaster+xml"/>
  <Override PartName="/ppt/slides/slide506.xml" ContentType="application/vnd.openxmlformats-officedocument.presentationml.slide+xml"/>
  <Override PartName="/ppt/slideMasters/slideMaster507.xml" ContentType="application/vnd.openxmlformats-officedocument.presentationml.slideMaster+xml"/>
  <Override PartName="/ppt/slides/slide507.xml" ContentType="application/vnd.openxmlformats-officedocument.presentationml.slide+xml"/>
  <Override PartName="/ppt/slideMasters/slideMaster508.xml" ContentType="application/vnd.openxmlformats-officedocument.presentationml.slideMaster+xml"/>
  <Override PartName="/ppt/slides/slide508.xml" ContentType="application/vnd.openxmlformats-officedocument.presentationml.slide+xml"/>
  <Override PartName="/ppt/slideMasters/slideMaster509.xml" ContentType="application/vnd.openxmlformats-officedocument.presentationml.slideMaster+xml"/>
  <Override PartName="/ppt/slides/slide509.xml" ContentType="application/vnd.openxmlformats-officedocument.presentationml.slide+xml"/>
  <Override PartName="/ppt/slideMasters/slideMaster510.xml" ContentType="application/vnd.openxmlformats-officedocument.presentationml.slideMaster+xml"/>
  <Override PartName="/ppt/slides/slide510.xml" ContentType="application/vnd.openxmlformats-officedocument.presentationml.slide+xml"/>
  <Override PartName="/ppt/slideMasters/slideMaster511.xml" ContentType="application/vnd.openxmlformats-officedocument.presentationml.slideMaster+xml"/>
  <Override PartName="/ppt/slides/slide511.xml" ContentType="application/vnd.openxmlformats-officedocument.presentationml.slide+xml"/>
  <Override PartName="/ppt/slideMasters/slideMaster512.xml" ContentType="application/vnd.openxmlformats-officedocument.presentationml.slideMaster+xml"/>
  <Override PartName="/ppt/slides/slide512.xml" ContentType="application/vnd.openxmlformats-officedocument.presentationml.slide+xml"/>
  <Override PartName="/ppt/slideMasters/slideMaster513.xml" ContentType="application/vnd.openxmlformats-officedocument.presentationml.slideMaster+xml"/>
  <Override PartName="/ppt/slides/slide513.xml" ContentType="application/vnd.openxmlformats-officedocument.presentationml.slide+xml"/>
  <Override PartName="/ppt/slideMasters/slideMaster514.xml" ContentType="application/vnd.openxmlformats-officedocument.presentationml.slideMaster+xml"/>
  <Override PartName="/ppt/slides/slide514.xml" ContentType="application/vnd.openxmlformats-officedocument.presentationml.slide+xml"/>
  <Override PartName="/ppt/slideMasters/slideMaster515.xml" ContentType="application/vnd.openxmlformats-officedocument.presentationml.slideMaster+xml"/>
  <Override PartName="/ppt/slides/slide515.xml" ContentType="application/vnd.openxmlformats-officedocument.presentationml.slide+xml"/>
  <Override PartName="/ppt/slideMasters/slideMaster516.xml" ContentType="application/vnd.openxmlformats-officedocument.presentationml.slideMaster+xml"/>
  <Override PartName="/ppt/slides/slide516.xml" ContentType="application/vnd.openxmlformats-officedocument.presentationml.slide+xml"/>
  <Override PartName="/ppt/slideMasters/slideMaster517.xml" ContentType="application/vnd.openxmlformats-officedocument.presentationml.slideMaster+xml"/>
  <Override PartName="/ppt/slides/slide517.xml" ContentType="application/vnd.openxmlformats-officedocument.presentationml.slide+xml"/>
  <Override PartName="/ppt/slideMasters/slideMaster518.xml" ContentType="application/vnd.openxmlformats-officedocument.presentationml.slideMaster+xml"/>
  <Override PartName="/ppt/slides/slide518.xml" ContentType="application/vnd.openxmlformats-officedocument.presentationml.slide+xml"/>
  <Override PartName="/ppt/slideMasters/slideMaster519.xml" ContentType="application/vnd.openxmlformats-officedocument.presentationml.slideMaster+xml"/>
  <Override PartName="/ppt/slides/slide519.xml" ContentType="application/vnd.openxmlformats-officedocument.presentationml.slide+xml"/>
  <Override PartName="/ppt/slideMasters/slideMaster520.xml" ContentType="application/vnd.openxmlformats-officedocument.presentationml.slideMaster+xml"/>
  <Override PartName="/ppt/slides/slide520.xml" ContentType="application/vnd.openxmlformats-officedocument.presentationml.slide+xml"/>
  <Override PartName="/ppt/slideMasters/slideMaster521.xml" ContentType="application/vnd.openxmlformats-officedocument.presentationml.slideMaster+xml"/>
  <Override PartName="/ppt/slides/slide521.xml" ContentType="application/vnd.openxmlformats-officedocument.presentationml.slide+xml"/>
  <Override PartName="/ppt/slideMasters/slideMaster522.xml" ContentType="application/vnd.openxmlformats-officedocument.presentationml.slideMaster+xml"/>
  <Override PartName="/ppt/slides/slide522.xml" ContentType="application/vnd.openxmlformats-officedocument.presentationml.slide+xml"/>
  <Override PartName="/ppt/slideMasters/slideMaster523.xml" ContentType="application/vnd.openxmlformats-officedocument.presentationml.slideMaster+xml"/>
  <Override PartName="/ppt/slides/slide523.xml" ContentType="application/vnd.openxmlformats-officedocument.presentationml.slide+xml"/>
  <Override PartName="/ppt/slideMasters/slideMaster524.xml" ContentType="application/vnd.openxmlformats-officedocument.presentationml.slideMaster+xml"/>
  <Override PartName="/ppt/slides/slide524.xml" ContentType="application/vnd.openxmlformats-officedocument.presentationml.slide+xml"/>
  <Override PartName="/ppt/slideMasters/slideMaster525.xml" ContentType="application/vnd.openxmlformats-officedocument.presentationml.slideMaster+xml"/>
  <Override PartName="/ppt/slides/slide525.xml" ContentType="application/vnd.openxmlformats-officedocument.presentationml.slide+xml"/>
  <Override PartName="/ppt/slideMasters/slideMaster526.xml" ContentType="application/vnd.openxmlformats-officedocument.presentationml.slideMaster+xml"/>
  <Override PartName="/ppt/slides/slide526.xml" ContentType="application/vnd.openxmlformats-officedocument.presentationml.slide+xml"/>
  <Override PartName="/ppt/slideMasters/slideMaster527.xml" ContentType="application/vnd.openxmlformats-officedocument.presentationml.slideMaster+xml"/>
  <Override PartName="/ppt/slides/slide527.xml" ContentType="application/vnd.openxmlformats-officedocument.presentationml.slide+xml"/>
  <Override PartName="/ppt/slideMasters/slideMaster528.xml" ContentType="application/vnd.openxmlformats-officedocument.presentationml.slideMaster+xml"/>
  <Override PartName="/ppt/slides/slide528.xml" ContentType="application/vnd.openxmlformats-officedocument.presentationml.slide+xml"/>
  <Override PartName="/ppt/slideMasters/slideMaster529.xml" ContentType="application/vnd.openxmlformats-officedocument.presentationml.slideMaster+xml"/>
  <Override PartName="/ppt/slides/slide529.xml" ContentType="application/vnd.openxmlformats-officedocument.presentationml.slide+xml"/>
  <Override PartName="/ppt/slideMasters/slideMaster530.xml" ContentType="application/vnd.openxmlformats-officedocument.presentationml.slideMaster+xml"/>
  <Override PartName="/ppt/slides/slide530.xml" ContentType="application/vnd.openxmlformats-officedocument.presentationml.slide+xml"/>
  <Override PartName="/ppt/slideMasters/slideMaster531.xml" ContentType="application/vnd.openxmlformats-officedocument.presentationml.slideMaster+xml"/>
  <Override PartName="/ppt/slides/slide531.xml" ContentType="application/vnd.openxmlformats-officedocument.presentationml.slide+xml"/>
  <Override PartName="/ppt/slideMasters/slideMaster532.xml" ContentType="application/vnd.openxmlformats-officedocument.presentationml.slideMaster+xml"/>
  <Override PartName="/ppt/slides/slide532.xml" ContentType="application/vnd.openxmlformats-officedocument.presentationml.slide+xml"/>
  <Override PartName="/ppt/slideMasters/slideMaster533.xml" ContentType="application/vnd.openxmlformats-officedocument.presentationml.slideMaster+xml"/>
  <Override PartName="/ppt/slides/slide533.xml" ContentType="application/vnd.openxmlformats-officedocument.presentationml.slide+xml"/>
  <Override PartName="/ppt/slideMasters/slideMaster534.xml" ContentType="application/vnd.openxmlformats-officedocument.presentationml.slideMaster+xml"/>
  <Override PartName="/ppt/slides/slide534.xml" ContentType="application/vnd.openxmlformats-officedocument.presentationml.slide+xml"/>
  <Override PartName="/ppt/slideMasters/slideMaster535.xml" ContentType="application/vnd.openxmlformats-officedocument.presentationml.slideMaster+xml"/>
  <Override PartName="/ppt/slides/slide535.xml" ContentType="application/vnd.openxmlformats-officedocument.presentationml.slide+xml"/>
  <Override PartName="/ppt/slideMasters/slideMaster536.xml" ContentType="application/vnd.openxmlformats-officedocument.presentationml.slideMaster+xml"/>
  <Override PartName="/ppt/slides/slide536.xml" ContentType="application/vnd.openxmlformats-officedocument.presentationml.slide+xml"/>
  <Override PartName="/ppt/slideMasters/slideMaster537.xml" ContentType="application/vnd.openxmlformats-officedocument.presentationml.slideMaster+xml"/>
  <Override PartName="/ppt/slides/slide537.xml" ContentType="application/vnd.openxmlformats-officedocument.presentationml.slide+xml"/>
  <Override PartName="/ppt/slideMasters/slideMaster538.xml" ContentType="application/vnd.openxmlformats-officedocument.presentationml.slideMaster+xml"/>
  <Override PartName="/ppt/slides/slide538.xml" ContentType="application/vnd.openxmlformats-officedocument.presentationml.slide+xml"/>
  <Override PartName="/ppt/slideMasters/slideMaster539.xml" ContentType="application/vnd.openxmlformats-officedocument.presentationml.slideMaster+xml"/>
  <Override PartName="/ppt/slides/slide539.xml" ContentType="application/vnd.openxmlformats-officedocument.presentationml.slide+xml"/>
  <Override PartName="/ppt/slideMasters/slideMaster540.xml" ContentType="application/vnd.openxmlformats-officedocument.presentationml.slideMaster+xml"/>
  <Override PartName="/ppt/slides/slide540.xml" ContentType="application/vnd.openxmlformats-officedocument.presentationml.slide+xml"/>
  <Override PartName="/ppt/slideMasters/slideMaster541.xml" ContentType="application/vnd.openxmlformats-officedocument.presentationml.slideMaster+xml"/>
  <Override PartName="/ppt/slides/slide541.xml" ContentType="application/vnd.openxmlformats-officedocument.presentationml.slide+xml"/>
  <Override PartName="/ppt/slideMasters/slideMaster542.xml" ContentType="application/vnd.openxmlformats-officedocument.presentationml.slideMaster+xml"/>
  <Override PartName="/ppt/slides/slide542.xml" ContentType="application/vnd.openxmlformats-officedocument.presentationml.slide+xml"/>
  <Override PartName="/ppt/slideMasters/slideMaster543.xml" ContentType="application/vnd.openxmlformats-officedocument.presentationml.slideMaster+xml"/>
  <Override PartName="/ppt/slides/slide543.xml" ContentType="application/vnd.openxmlformats-officedocument.presentationml.slide+xml"/>
  <Override PartName="/ppt/slideMasters/slideMaster544.xml" ContentType="application/vnd.openxmlformats-officedocument.presentationml.slideMaster+xml"/>
  <Override PartName="/ppt/slides/slide544.xml" ContentType="application/vnd.openxmlformats-officedocument.presentationml.slide+xml"/>
  <Override PartName="/ppt/slideMasters/slideMaster545.xml" ContentType="application/vnd.openxmlformats-officedocument.presentationml.slideMaster+xml"/>
  <Override PartName="/ppt/slides/slide545.xml" ContentType="application/vnd.openxmlformats-officedocument.presentationml.slide+xml"/>
  <Override PartName="/ppt/slideMasters/slideMaster546.xml" ContentType="application/vnd.openxmlformats-officedocument.presentationml.slideMaster+xml"/>
  <Override PartName="/ppt/slides/slide546.xml" ContentType="application/vnd.openxmlformats-officedocument.presentationml.slide+xml"/>
  <Override PartName="/ppt/slideMasters/slideMaster547.xml" ContentType="application/vnd.openxmlformats-officedocument.presentationml.slideMaster+xml"/>
  <Override PartName="/ppt/slides/slide547.xml" ContentType="application/vnd.openxmlformats-officedocument.presentationml.slide+xml"/>
  <Override PartName="/ppt/slideMasters/slideMaster548.xml" ContentType="application/vnd.openxmlformats-officedocument.presentationml.slideMaster+xml"/>
  <Override PartName="/ppt/slides/slide548.xml" ContentType="application/vnd.openxmlformats-officedocument.presentationml.slide+xml"/>
  <Override PartName="/ppt/slideMasters/slideMaster549.xml" ContentType="application/vnd.openxmlformats-officedocument.presentationml.slideMaster+xml"/>
  <Override PartName="/ppt/slides/slide549.xml" ContentType="application/vnd.openxmlformats-officedocument.presentationml.slide+xml"/>
  <Override PartName="/ppt/slideMasters/slideMaster550.xml" ContentType="application/vnd.openxmlformats-officedocument.presentationml.slideMaster+xml"/>
  <Override PartName="/ppt/slides/slide550.xml" ContentType="application/vnd.openxmlformats-officedocument.presentationml.slide+xml"/>
  <Override PartName="/ppt/slideMasters/slideMaster551.xml" ContentType="application/vnd.openxmlformats-officedocument.presentationml.slideMaster+xml"/>
  <Override PartName="/ppt/slides/slide551.xml" ContentType="application/vnd.openxmlformats-officedocument.presentationml.slide+xml"/>
  <Override PartName="/ppt/slideMasters/slideMaster552.xml" ContentType="application/vnd.openxmlformats-officedocument.presentationml.slideMaster+xml"/>
  <Override PartName="/ppt/slides/slide552.xml" ContentType="application/vnd.openxmlformats-officedocument.presentationml.slide+xml"/>
  <Override PartName="/ppt/slideMasters/slideMaster553.xml" ContentType="application/vnd.openxmlformats-officedocument.presentationml.slideMaster+xml"/>
  <Override PartName="/ppt/slides/slide553.xml" ContentType="application/vnd.openxmlformats-officedocument.presentationml.slide+xml"/>
  <Override PartName="/ppt/slideMasters/slideMaster554.xml" ContentType="application/vnd.openxmlformats-officedocument.presentationml.slideMaster+xml"/>
  <Override PartName="/ppt/slides/slide554.xml" ContentType="application/vnd.openxmlformats-officedocument.presentationml.slide+xml"/>
  <Override PartName="/ppt/slideMasters/slideMaster555.xml" ContentType="application/vnd.openxmlformats-officedocument.presentationml.slideMaster+xml"/>
  <Override PartName="/ppt/slides/slide555.xml" ContentType="application/vnd.openxmlformats-officedocument.presentationml.slide+xml"/>
  <Override PartName="/ppt/slideMasters/slideMaster556.xml" ContentType="application/vnd.openxmlformats-officedocument.presentationml.slideMaster+xml"/>
  <Override PartName="/ppt/slides/slide556.xml" ContentType="application/vnd.openxmlformats-officedocument.presentationml.slide+xml"/>
  <Override PartName="/ppt/slideMasters/slideMaster557.xml" ContentType="application/vnd.openxmlformats-officedocument.presentationml.slideMaster+xml"/>
  <Override PartName="/ppt/slides/slide557.xml" ContentType="application/vnd.openxmlformats-officedocument.presentationml.slide+xml"/>
  <Override PartName="/ppt/slideMasters/slideMaster558.xml" ContentType="application/vnd.openxmlformats-officedocument.presentationml.slideMaster+xml"/>
  <Override PartName="/ppt/slides/slide558.xml" ContentType="application/vnd.openxmlformats-officedocument.presentationml.slide+xml"/>
  <Override PartName="/ppt/slideMasters/slideMaster559.xml" ContentType="application/vnd.openxmlformats-officedocument.presentationml.slideMaster+xml"/>
  <Override PartName="/ppt/slides/slide559.xml" ContentType="application/vnd.openxmlformats-officedocument.presentationml.slide+xml"/>
  <Override PartName="/ppt/slideMasters/slideMaster560.xml" ContentType="application/vnd.openxmlformats-officedocument.presentationml.slideMaster+xml"/>
  <Override PartName="/ppt/slides/slide560.xml" ContentType="application/vnd.openxmlformats-officedocument.presentationml.slide+xml"/>
  <Override PartName="/ppt/slideMasters/slideMaster561.xml" ContentType="application/vnd.openxmlformats-officedocument.presentationml.slideMaster+xml"/>
  <Override PartName="/ppt/slides/slide561.xml" ContentType="application/vnd.openxmlformats-officedocument.presentationml.slide+xml"/>
  <Override PartName="/ppt/slideMasters/slideMaster562.xml" ContentType="application/vnd.openxmlformats-officedocument.presentationml.slideMaster+xml"/>
  <Override PartName="/ppt/slides/slide562.xml" ContentType="application/vnd.openxmlformats-officedocument.presentationml.slide+xml"/>
  <Override PartName="/ppt/slideMasters/slideMaster563.xml" ContentType="application/vnd.openxmlformats-officedocument.presentationml.slideMaster+xml"/>
  <Override PartName="/ppt/slides/slide563.xml" ContentType="application/vnd.openxmlformats-officedocument.presentationml.slide+xml"/>
  <Override PartName="/ppt/slideMasters/slideMaster564.xml" ContentType="application/vnd.openxmlformats-officedocument.presentationml.slideMaster+xml"/>
  <Override PartName="/ppt/slides/slide564.xml" ContentType="application/vnd.openxmlformats-officedocument.presentationml.slide+xml"/>
  <Override PartName="/ppt/slideMasters/slideMaster565.xml" ContentType="application/vnd.openxmlformats-officedocument.presentationml.slideMaster+xml"/>
  <Override PartName="/ppt/slides/slide565.xml" ContentType="application/vnd.openxmlformats-officedocument.presentationml.slide+xml"/>
  <Override PartName="/ppt/slideMasters/slideMaster566.xml" ContentType="application/vnd.openxmlformats-officedocument.presentationml.slideMaster+xml"/>
  <Override PartName="/ppt/slides/slide566.xml" ContentType="application/vnd.openxmlformats-officedocument.presentationml.slide+xml"/>
  <Override PartName="/ppt/slideMasters/slideMaster567.xml" ContentType="application/vnd.openxmlformats-officedocument.presentationml.slideMaster+xml"/>
  <Override PartName="/ppt/slides/slide567.xml" ContentType="application/vnd.openxmlformats-officedocument.presentationml.slide+xml"/>
  <Override PartName="/ppt/slideMasters/slideMaster568.xml" ContentType="application/vnd.openxmlformats-officedocument.presentationml.slideMaster+xml"/>
  <Override PartName="/ppt/slides/slide568.xml" ContentType="application/vnd.openxmlformats-officedocument.presentationml.slide+xml"/>
  <Override PartName="/ppt/slideMasters/slideMaster569.xml" ContentType="application/vnd.openxmlformats-officedocument.presentationml.slideMaster+xml"/>
  <Override PartName="/ppt/slides/slide569.xml" ContentType="application/vnd.openxmlformats-officedocument.presentationml.slide+xml"/>
  <Override PartName="/ppt/slideMasters/slideMaster570.xml" ContentType="application/vnd.openxmlformats-officedocument.presentationml.slideMaster+xml"/>
  <Override PartName="/ppt/slides/slide570.xml" ContentType="application/vnd.openxmlformats-officedocument.presentationml.slide+xml"/>
  <Override PartName="/ppt/slideMasters/slideMaster571.xml" ContentType="application/vnd.openxmlformats-officedocument.presentationml.slideMaster+xml"/>
  <Override PartName="/ppt/slides/slide571.xml" ContentType="application/vnd.openxmlformats-officedocument.presentationml.slide+xml"/>
  <Override PartName="/ppt/slideMasters/slideMaster572.xml" ContentType="application/vnd.openxmlformats-officedocument.presentationml.slideMaster+xml"/>
  <Override PartName="/ppt/slides/slide572.xml" ContentType="application/vnd.openxmlformats-officedocument.presentationml.slide+xml"/>
  <Override PartName="/ppt/slideMasters/slideMaster573.xml" ContentType="application/vnd.openxmlformats-officedocument.presentationml.slideMaster+xml"/>
  <Override PartName="/ppt/slides/slide573.xml" ContentType="application/vnd.openxmlformats-officedocument.presentationml.slide+xml"/>
  <Override PartName="/ppt/slideMasters/slideMaster574.xml" ContentType="application/vnd.openxmlformats-officedocument.presentationml.slideMaster+xml"/>
  <Override PartName="/ppt/slides/slide574.xml" ContentType="application/vnd.openxmlformats-officedocument.presentationml.slide+xml"/>
  <Override PartName="/ppt/slideMasters/slideMaster575.xml" ContentType="application/vnd.openxmlformats-officedocument.presentationml.slideMaster+xml"/>
  <Override PartName="/ppt/slides/slide575.xml" ContentType="application/vnd.openxmlformats-officedocument.presentationml.slide+xml"/>
  <Override PartName="/ppt/slideMasters/slideMaster576.xml" ContentType="application/vnd.openxmlformats-officedocument.presentationml.slideMaster+xml"/>
  <Override PartName="/ppt/slides/slide576.xml" ContentType="application/vnd.openxmlformats-officedocument.presentationml.slide+xml"/>
  <Override PartName="/ppt/slideMasters/slideMaster577.xml" ContentType="application/vnd.openxmlformats-officedocument.presentationml.slideMaster+xml"/>
  <Override PartName="/ppt/slides/slide577.xml" ContentType="application/vnd.openxmlformats-officedocument.presentationml.slide+xml"/>
  <Override PartName="/ppt/slideMasters/slideMaster578.xml" ContentType="application/vnd.openxmlformats-officedocument.presentationml.slideMaster+xml"/>
  <Override PartName="/ppt/slides/slide578.xml" ContentType="application/vnd.openxmlformats-officedocument.presentationml.slide+xml"/>
  <Override PartName="/ppt/slideMasters/slideMaster579.xml" ContentType="application/vnd.openxmlformats-officedocument.presentationml.slideMaster+xml"/>
  <Override PartName="/ppt/slides/slide579.xml" ContentType="application/vnd.openxmlformats-officedocument.presentationml.slide+xml"/>
  <Override PartName="/ppt/slideMasters/slideMaster580.xml" ContentType="application/vnd.openxmlformats-officedocument.presentationml.slideMaster+xml"/>
  <Override PartName="/ppt/slides/slide580.xml" ContentType="application/vnd.openxmlformats-officedocument.presentationml.slide+xml"/>
  <Override PartName="/ppt/slideMasters/slideMaster581.xml" ContentType="application/vnd.openxmlformats-officedocument.presentationml.slideMaster+xml"/>
  <Override PartName="/ppt/slides/slide581.xml" ContentType="application/vnd.openxmlformats-officedocument.presentationml.slide+xml"/>
  <Override PartName="/ppt/slideMasters/slideMaster582.xml" ContentType="application/vnd.openxmlformats-officedocument.presentationml.slideMaster+xml"/>
  <Override PartName="/ppt/slides/slide582.xml" ContentType="application/vnd.openxmlformats-officedocument.presentationml.slide+xml"/>
  <Override PartName="/ppt/slideMasters/slideMaster583.xml" ContentType="application/vnd.openxmlformats-officedocument.presentationml.slideMaster+xml"/>
  <Override PartName="/ppt/slides/slide583.xml" ContentType="application/vnd.openxmlformats-officedocument.presentationml.slide+xml"/>
  <Override PartName="/ppt/slideMasters/slideMaster584.xml" ContentType="application/vnd.openxmlformats-officedocument.presentationml.slideMaster+xml"/>
  <Override PartName="/ppt/slides/slide584.xml" ContentType="application/vnd.openxmlformats-officedocument.presentationml.slide+xml"/>
  <Override PartName="/ppt/slideMasters/slideMaster585.xml" ContentType="application/vnd.openxmlformats-officedocument.presentationml.slideMaster+xml"/>
  <Override PartName="/ppt/slides/slide585.xml" ContentType="application/vnd.openxmlformats-officedocument.presentationml.slide+xml"/>
  <Override PartName="/ppt/slideMasters/slideMaster586.xml" ContentType="application/vnd.openxmlformats-officedocument.presentationml.slideMaster+xml"/>
  <Override PartName="/ppt/slides/slide586.xml" ContentType="application/vnd.openxmlformats-officedocument.presentationml.slide+xml"/>
  <Override PartName="/ppt/slideMasters/slideMaster587.xml" ContentType="application/vnd.openxmlformats-officedocument.presentationml.slideMaster+xml"/>
  <Override PartName="/ppt/slides/slide587.xml" ContentType="application/vnd.openxmlformats-officedocument.presentationml.slide+xml"/>
  <Override PartName="/ppt/slideMasters/slideMaster588.xml" ContentType="application/vnd.openxmlformats-officedocument.presentationml.slideMaster+xml"/>
  <Override PartName="/ppt/slides/slide588.xml" ContentType="application/vnd.openxmlformats-officedocument.presentationml.slide+xml"/>
  <Override PartName="/ppt/slideMasters/slideMaster589.xml" ContentType="application/vnd.openxmlformats-officedocument.presentationml.slideMaster+xml"/>
  <Override PartName="/ppt/slides/slide589.xml" ContentType="application/vnd.openxmlformats-officedocument.presentationml.slide+xml"/>
  <Override PartName="/ppt/slideMasters/slideMaster590.xml" ContentType="application/vnd.openxmlformats-officedocument.presentationml.slideMaster+xml"/>
  <Override PartName="/ppt/slides/slide590.xml" ContentType="application/vnd.openxmlformats-officedocument.presentationml.slide+xml"/>
  <Override PartName="/ppt/slideMasters/slideMaster591.xml" ContentType="application/vnd.openxmlformats-officedocument.presentationml.slideMaster+xml"/>
  <Override PartName="/ppt/slides/slide591.xml" ContentType="application/vnd.openxmlformats-officedocument.presentationml.slide+xml"/>
  <Override PartName="/ppt/slideMasters/slideMaster592.xml" ContentType="application/vnd.openxmlformats-officedocument.presentationml.slideMaster+xml"/>
  <Override PartName="/ppt/slides/slide592.xml" ContentType="application/vnd.openxmlformats-officedocument.presentationml.slide+xml"/>
  <Override PartName="/ppt/slideMasters/slideMaster593.xml" ContentType="application/vnd.openxmlformats-officedocument.presentationml.slideMaster+xml"/>
  <Override PartName="/ppt/slides/slide5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202.xml" ContentType="application/vnd.openxmlformats-officedocument.presentationml.notesSlide+xml"/>
  <Override PartName="/ppt/notesSlides/notesSlide203.xml" ContentType="application/vnd.openxmlformats-officedocument.presentationml.notesSlide+xml"/>
  <Override PartName="/ppt/notesSlides/notesSlide204.xml" ContentType="application/vnd.openxmlformats-officedocument.presentationml.notesSlide+xml"/>
  <Override PartName="/ppt/notesSlides/notesSlide205.xml" ContentType="application/vnd.openxmlformats-officedocument.presentationml.notesSlide+xml"/>
  <Override PartName="/ppt/notesSlides/notesSlide206.xml" ContentType="application/vnd.openxmlformats-officedocument.presentationml.notesSlide+xml"/>
  <Override PartName="/ppt/notesSlides/notesSlide207.xml" ContentType="application/vnd.openxmlformats-officedocument.presentationml.notesSlide+xml"/>
  <Override PartName="/ppt/notesSlides/notesSlide208.xml" ContentType="application/vnd.openxmlformats-officedocument.presentationml.notesSlide+xml"/>
  <Override PartName="/ppt/notesSlides/notesSlide209.xml" ContentType="application/vnd.openxmlformats-officedocument.presentationml.notesSlide+xml"/>
  <Override PartName="/ppt/notesSlides/notesSlide210.xml" ContentType="application/vnd.openxmlformats-officedocument.presentationml.notesSlide+xml"/>
  <Override PartName="/ppt/notesSlides/notesSlide211.xml" ContentType="application/vnd.openxmlformats-officedocument.presentationml.notesSlide+xml"/>
  <Override PartName="/ppt/notesSlides/notesSlide212.xml" ContentType="application/vnd.openxmlformats-officedocument.presentationml.notesSlide+xml"/>
  <Override PartName="/ppt/notesSlides/notesSlide213.xml" ContentType="application/vnd.openxmlformats-officedocument.presentationml.notesSlide+xml"/>
  <Override PartName="/ppt/notesSlides/notesSlide214.xml" ContentType="application/vnd.openxmlformats-officedocument.presentationml.notesSlide+xml"/>
  <Override PartName="/ppt/notesSlides/notesSlide215.xml" ContentType="application/vnd.openxmlformats-officedocument.presentationml.notesSlide+xml"/>
  <Override PartName="/ppt/notesSlides/notesSlide216.xml" ContentType="application/vnd.openxmlformats-officedocument.presentationml.notesSlide+xml"/>
  <Override PartName="/ppt/notesSlides/notesSlide217.xml" ContentType="application/vnd.openxmlformats-officedocument.presentationml.notesSlide+xml"/>
  <Override PartName="/ppt/notesSlides/notesSlide218.xml" ContentType="application/vnd.openxmlformats-officedocument.presentationml.notesSlide+xml"/>
  <Override PartName="/ppt/notesSlides/notesSlide219.xml" ContentType="application/vnd.openxmlformats-officedocument.presentationml.notesSlide+xml"/>
  <Override PartName="/ppt/notesSlides/notesSlide220.xml" ContentType="application/vnd.openxmlformats-officedocument.presentationml.notesSlide+xml"/>
  <Override PartName="/ppt/notesSlides/notesSlide221.xml" ContentType="application/vnd.openxmlformats-officedocument.presentationml.notesSlide+xml"/>
  <Override PartName="/ppt/notesSlides/notesSlide222.xml" ContentType="application/vnd.openxmlformats-officedocument.presentationml.notesSlide+xml"/>
  <Override PartName="/ppt/notesSlides/notesSlide223.xml" ContentType="application/vnd.openxmlformats-officedocument.presentationml.notesSlide+xml"/>
  <Override PartName="/ppt/notesSlides/notesSlide224.xml" ContentType="application/vnd.openxmlformats-officedocument.presentationml.notesSlide+xml"/>
  <Override PartName="/ppt/notesSlides/notesSlide225.xml" ContentType="application/vnd.openxmlformats-officedocument.presentationml.notesSlide+xml"/>
  <Override PartName="/ppt/notesSlides/notesSlide226.xml" ContentType="application/vnd.openxmlformats-officedocument.presentationml.notesSlide+xml"/>
  <Override PartName="/ppt/notesSlides/notesSlide227.xml" ContentType="application/vnd.openxmlformats-officedocument.presentationml.notesSlide+xml"/>
  <Override PartName="/ppt/notesSlides/notesSlide228.xml" ContentType="application/vnd.openxmlformats-officedocument.presentationml.notesSlide+xml"/>
  <Override PartName="/ppt/notesSlides/notesSlide229.xml" ContentType="application/vnd.openxmlformats-officedocument.presentationml.notesSlide+xml"/>
  <Override PartName="/ppt/notesSlides/notesSlide230.xml" ContentType="application/vnd.openxmlformats-officedocument.presentationml.notesSlide+xml"/>
  <Override PartName="/ppt/notesSlides/notesSlide231.xml" ContentType="application/vnd.openxmlformats-officedocument.presentationml.notesSlide+xml"/>
  <Override PartName="/ppt/notesSlides/notesSlide232.xml" ContentType="application/vnd.openxmlformats-officedocument.presentationml.notesSlide+xml"/>
  <Override PartName="/ppt/notesSlides/notesSlide233.xml" ContentType="application/vnd.openxmlformats-officedocument.presentationml.notesSlide+xml"/>
  <Override PartName="/ppt/notesSlides/notesSlide234.xml" ContentType="application/vnd.openxmlformats-officedocument.presentationml.notesSlide+xml"/>
  <Override PartName="/ppt/notesSlides/notesSlide235.xml" ContentType="application/vnd.openxmlformats-officedocument.presentationml.notesSlide+xml"/>
  <Override PartName="/ppt/notesSlides/notesSlide236.xml" ContentType="application/vnd.openxmlformats-officedocument.presentationml.notesSlide+xml"/>
  <Override PartName="/ppt/notesSlides/notesSlide237.xml" ContentType="application/vnd.openxmlformats-officedocument.presentationml.notesSlide+xml"/>
  <Override PartName="/ppt/notesSlides/notesSlide238.xml" ContentType="application/vnd.openxmlformats-officedocument.presentationml.notesSlide+xml"/>
  <Override PartName="/ppt/notesSlides/notesSlide239.xml" ContentType="application/vnd.openxmlformats-officedocument.presentationml.notesSlide+xml"/>
  <Override PartName="/ppt/notesSlides/notesSlide240.xml" ContentType="application/vnd.openxmlformats-officedocument.presentationml.notesSlide+xml"/>
  <Override PartName="/ppt/notesSlides/notesSlide241.xml" ContentType="application/vnd.openxmlformats-officedocument.presentationml.notesSlide+xml"/>
  <Override PartName="/ppt/notesSlides/notesSlide242.xml" ContentType="application/vnd.openxmlformats-officedocument.presentationml.notesSlide+xml"/>
  <Override PartName="/ppt/notesSlides/notesSlide243.xml" ContentType="application/vnd.openxmlformats-officedocument.presentationml.notesSlide+xml"/>
  <Override PartName="/ppt/notesSlides/notesSlide244.xml" ContentType="application/vnd.openxmlformats-officedocument.presentationml.notesSlide+xml"/>
  <Override PartName="/ppt/notesSlides/notesSlide245.xml" ContentType="application/vnd.openxmlformats-officedocument.presentationml.notesSlide+xml"/>
  <Override PartName="/ppt/notesSlides/notesSlide246.xml" ContentType="application/vnd.openxmlformats-officedocument.presentationml.notesSlide+xml"/>
  <Override PartName="/ppt/notesSlides/notesSlide247.xml" ContentType="application/vnd.openxmlformats-officedocument.presentationml.notesSlide+xml"/>
  <Override PartName="/ppt/notesSlides/notesSlide248.xml" ContentType="application/vnd.openxmlformats-officedocument.presentationml.notesSlide+xml"/>
  <Override PartName="/ppt/notesSlides/notesSlide249.xml" ContentType="application/vnd.openxmlformats-officedocument.presentationml.notesSlide+xml"/>
  <Override PartName="/ppt/notesSlides/notesSlide250.xml" ContentType="application/vnd.openxmlformats-officedocument.presentationml.notesSlide+xml"/>
  <Override PartName="/ppt/notesSlides/notesSlide251.xml" ContentType="application/vnd.openxmlformats-officedocument.presentationml.notesSlide+xml"/>
  <Override PartName="/ppt/notesSlides/notesSlide252.xml" ContentType="application/vnd.openxmlformats-officedocument.presentationml.notesSlide+xml"/>
  <Override PartName="/ppt/notesSlides/notesSlide253.xml" ContentType="application/vnd.openxmlformats-officedocument.presentationml.notesSlide+xml"/>
  <Override PartName="/ppt/notesSlides/notesSlide254.xml" ContentType="application/vnd.openxmlformats-officedocument.presentationml.notesSlide+xml"/>
  <Override PartName="/ppt/notesSlides/notesSlide255.xml" ContentType="application/vnd.openxmlformats-officedocument.presentationml.notesSlide+xml"/>
  <Override PartName="/ppt/notesSlides/notesSlide256.xml" ContentType="application/vnd.openxmlformats-officedocument.presentationml.notesSlide+xml"/>
  <Override PartName="/ppt/notesSlides/notesSlide257.xml" ContentType="application/vnd.openxmlformats-officedocument.presentationml.notesSlide+xml"/>
  <Override PartName="/ppt/notesSlides/notesSlide258.xml" ContentType="application/vnd.openxmlformats-officedocument.presentationml.notesSlide+xml"/>
  <Override PartName="/ppt/notesSlides/notesSlide259.xml" ContentType="application/vnd.openxmlformats-officedocument.presentationml.notesSlide+xml"/>
  <Override PartName="/ppt/notesSlides/notesSlide260.xml" ContentType="application/vnd.openxmlformats-officedocument.presentationml.notesSlide+xml"/>
  <Override PartName="/ppt/notesSlides/notesSlide261.xml" ContentType="application/vnd.openxmlformats-officedocument.presentationml.notesSlide+xml"/>
  <Override PartName="/ppt/notesSlides/notesSlide262.xml" ContentType="application/vnd.openxmlformats-officedocument.presentationml.notesSlide+xml"/>
  <Override PartName="/ppt/notesSlides/notesSlide263.xml" ContentType="application/vnd.openxmlformats-officedocument.presentationml.notesSlide+xml"/>
  <Override PartName="/ppt/notesSlides/notesSlide264.xml" ContentType="application/vnd.openxmlformats-officedocument.presentationml.notesSlide+xml"/>
  <Override PartName="/ppt/notesSlides/notesSlide265.xml" ContentType="application/vnd.openxmlformats-officedocument.presentationml.notesSlide+xml"/>
  <Override PartName="/ppt/notesSlides/notesSlide266.xml" ContentType="application/vnd.openxmlformats-officedocument.presentationml.notesSlide+xml"/>
  <Override PartName="/ppt/notesSlides/notesSlide267.xml" ContentType="application/vnd.openxmlformats-officedocument.presentationml.notesSlide+xml"/>
  <Override PartName="/ppt/notesSlides/notesSlide268.xml" ContentType="application/vnd.openxmlformats-officedocument.presentationml.notesSlide+xml"/>
  <Override PartName="/ppt/notesSlides/notesSlide269.xml" ContentType="application/vnd.openxmlformats-officedocument.presentationml.notesSlide+xml"/>
  <Override PartName="/ppt/notesSlides/notesSlide270.xml" ContentType="application/vnd.openxmlformats-officedocument.presentationml.notesSlide+xml"/>
  <Override PartName="/ppt/notesSlides/notesSlide271.xml" ContentType="application/vnd.openxmlformats-officedocument.presentationml.notesSlide+xml"/>
  <Override PartName="/ppt/notesSlides/notesSlide272.xml" ContentType="application/vnd.openxmlformats-officedocument.presentationml.notesSlide+xml"/>
  <Override PartName="/ppt/notesSlides/notesSlide273.xml" ContentType="application/vnd.openxmlformats-officedocument.presentationml.notesSlide+xml"/>
  <Override PartName="/ppt/notesSlides/notesSlide274.xml" ContentType="application/vnd.openxmlformats-officedocument.presentationml.notesSlide+xml"/>
  <Override PartName="/ppt/notesSlides/notesSlide275.xml" ContentType="application/vnd.openxmlformats-officedocument.presentationml.notesSlide+xml"/>
  <Override PartName="/ppt/notesSlides/notesSlide276.xml" ContentType="application/vnd.openxmlformats-officedocument.presentationml.notesSlide+xml"/>
  <Override PartName="/ppt/notesSlides/notesSlide277.xml" ContentType="application/vnd.openxmlformats-officedocument.presentationml.notesSlide+xml"/>
  <Override PartName="/ppt/notesSlides/notesSlide278.xml" ContentType="application/vnd.openxmlformats-officedocument.presentationml.notesSlide+xml"/>
  <Override PartName="/ppt/notesSlides/notesSlide279.xml" ContentType="application/vnd.openxmlformats-officedocument.presentationml.notesSlide+xml"/>
  <Override PartName="/ppt/notesSlides/notesSlide280.xml" ContentType="application/vnd.openxmlformats-officedocument.presentationml.notesSlide+xml"/>
  <Override PartName="/ppt/notesSlides/notesSlide281.xml" ContentType="application/vnd.openxmlformats-officedocument.presentationml.notesSlide+xml"/>
  <Override PartName="/ppt/notesSlides/notesSlide282.xml" ContentType="application/vnd.openxmlformats-officedocument.presentationml.notesSlide+xml"/>
  <Override PartName="/ppt/notesSlides/notesSlide283.xml" ContentType="application/vnd.openxmlformats-officedocument.presentationml.notesSlide+xml"/>
  <Override PartName="/ppt/notesSlides/notesSlide284.xml" ContentType="application/vnd.openxmlformats-officedocument.presentationml.notesSlide+xml"/>
  <Override PartName="/ppt/notesSlides/notesSlide285.xml" ContentType="application/vnd.openxmlformats-officedocument.presentationml.notesSlide+xml"/>
  <Override PartName="/ppt/notesSlides/notesSlide286.xml" ContentType="application/vnd.openxmlformats-officedocument.presentationml.notesSlide+xml"/>
  <Override PartName="/ppt/notesSlides/notesSlide287.xml" ContentType="application/vnd.openxmlformats-officedocument.presentationml.notesSlide+xml"/>
  <Override PartName="/ppt/notesSlides/notesSlide288.xml" ContentType="application/vnd.openxmlformats-officedocument.presentationml.notesSlide+xml"/>
  <Override PartName="/ppt/notesSlides/notesSlide289.xml" ContentType="application/vnd.openxmlformats-officedocument.presentationml.notesSlide+xml"/>
  <Override PartName="/ppt/notesSlides/notesSlide290.xml" ContentType="application/vnd.openxmlformats-officedocument.presentationml.notesSlide+xml"/>
  <Override PartName="/ppt/notesSlides/notesSlide291.xml" ContentType="application/vnd.openxmlformats-officedocument.presentationml.notesSlide+xml"/>
  <Override PartName="/ppt/notesSlides/notesSlide292.xml" ContentType="application/vnd.openxmlformats-officedocument.presentationml.notesSlide+xml"/>
  <Override PartName="/ppt/notesSlides/notesSlide293.xml" ContentType="application/vnd.openxmlformats-officedocument.presentationml.notesSlide+xml"/>
  <Override PartName="/ppt/notesSlides/notesSlide294.xml" ContentType="application/vnd.openxmlformats-officedocument.presentationml.notesSlide+xml"/>
  <Override PartName="/ppt/notesSlides/notesSlide295.xml" ContentType="application/vnd.openxmlformats-officedocument.presentationml.notesSlide+xml"/>
  <Override PartName="/ppt/notesSlides/notesSlide296.xml" ContentType="application/vnd.openxmlformats-officedocument.presentationml.notesSlide+xml"/>
  <Override PartName="/ppt/notesSlides/notesSlide297.xml" ContentType="application/vnd.openxmlformats-officedocument.presentationml.notesSlide+xml"/>
  <Override PartName="/ppt/notesSlides/notesSlide298.xml" ContentType="application/vnd.openxmlformats-officedocument.presentationml.notesSlide+xml"/>
  <Override PartName="/ppt/notesSlides/notesSlide299.xml" ContentType="application/vnd.openxmlformats-officedocument.presentationml.notesSlide+xml"/>
  <Override PartName="/ppt/notesSlides/notesSlide300.xml" ContentType="application/vnd.openxmlformats-officedocument.presentationml.notesSlide+xml"/>
  <Override PartName="/ppt/notesSlides/notesSlide301.xml" ContentType="application/vnd.openxmlformats-officedocument.presentationml.notesSlide+xml"/>
  <Override PartName="/ppt/notesSlides/notesSlide302.xml" ContentType="application/vnd.openxmlformats-officedocument.presentationml.notesSlide+xml"/>
  <Override PartName="/ppt/notesSlides/notesSlide303.xml" ContentType="application/vnd.openxmlformats-officedocument.presentationml.notesSlide+xml"/>
  <Override PartName="/ppt/notesSlides/notesSlide304.xml" ContentType="application/vnd.openxmlformats-officedocument.presentationml.notesSlide+xml"/>
  <Override PartName="/ppt/notesSlides/notesSlide305.xml" ContentType="application/vnd.openxmlformats-officedocument.presentationml.notesSlide+xml"/>
  <Override PartName="/ppt/notesSlides/notesSlide306.xml" ContentType="application/vnd.openxmlformats-officedocument.presentationml.notesSlide+xml"/>
  <Override PartName="/ppt/notesSlides/notesSlide307.xml" ContentType="application/vnd.openxmlformats-officedocument.presentationml.notesSlide+xml"/>
  <Override PartName="/ppt/notesSlides/notesSlide308.xml" ContentType="application/vnd.openxmlformats-officedocument.presentationml.notesSlide+xml"/>
  <Override PartName="/ppt/notesSlides/notesSlide309.xml" ContentType="application/vnd.openxmlformats-officedocument.presentationml.notesSlide+xml"/>
  <Override PartName="/ppt/notesSlides/notesSlide310.xml" ContentType="application/vnd.openxmlformats-officedocument.presentationml.notesSlide+xml"/>
  <Override PartName="/ppt/notesSlides/notesSlide311.xml" ContentType="application/vnd.openxmlformats-officedocument.presentationml.notesSlide+xml"/>
  <Override PartName="/ppt/notesSlides/notesSlide312.xml" ContentType="application/vnd.openxmlformats-officedocument.presentationml.notesSlide+xml"/>
  <Override PartName="/ppt/notesSlides/notesSlide313.xml" ContentType="application/vnd.openxmlformats-officedocument.presentationml.notesSlide+xml"/>
  <Override PartName="/ppt/notesSlides/notesSlide314.xml" ContentType="application/vnd.openxmlformats-officedocument.presentationml.notesSlide+xml"/>
  <Override PartName="/ppt/notesSlides/notesSlide315.xml" ContentType="application/vnd.openxmlformats-officedocument.presentationml.notesSlide+xml"/>
  <Override PartName="/ppt/notesSlides/notesSlide316.xml" ContentType="application/vnd.openxmlformats-officedocument.presentationml.notesSlide+xml"/>
  <Override PartName="/ppt/notesSlides/notesSlide317.xml" ContentType="application/vnd.openxmlformats-officedocument.presentationml.notesSlide+xml"/>
  <Override PartName="/ppt/notesSlides/notesSlide318.xml" ContentType="application/vnd.openxmlformats-officedocument.presentationml.notesSlide+xml"/>
  <Override PartName="/ppt/notesSlides/notesSlide319.xml" ContentType="application/vnd.openxmlformats-officedocument.presentationml.notesSlide+xml"/>
  <Override PartName="/ppt/notesSlides/notesSlide320.xml" ContentType="application/vnd.openxmlformats-officedocument.presentationml.notesSlide+xml"/>
  <Override PartName="/ppt/notesSlides/notesSlide321.xml" ContentType="application/vnd.openxmlformats-officedocument.presentationml.notesSlide+xml"/>
  <Override PartName="/ppt/notesSlides/notesSlide322.xml" ContentType="application/vnd.openxmlformats-officedocument.presentationml.notesSlide+xml"/>
  <Override PartName="/ppt/notesSlides/notesSlide323.xml" ContentType="application/vnd.openxmlformats-officedocument.presentationml.notesSlide+xml"/>
  <Override PartName="/ppt/notesSlides/notesSlide324.xml" ContentType="application/vnd.openxmlformats-officedocument.presentationml.notesSlide+xml"/>
  <Override PartName="/ppt/notesSlides/notesSlide325.xml" ContentType="application/vnd.openxmlformats-officedocument.presentationml.notesSlide+xml"/>
  <Override PartName="/ppt/notesSlides/notesSlide326.xml" ContentType="application/vnd.openxmlformats-officedocument.presentationml.notesSlide+xml"/>
  <Override PartName="/ppt/notesSlides/notesSlide327.xml" ContentType="application/vnd.openxmlformats-officedocument.presentationml.notesSlide+xml"/>
  <Override PartName="/ppt/notesSlides/notesSlide328.xml" ContentType="application/vnd.openxmlformats-officedocument.presentationml.notesSlide+xml"/>
  <Override PartName="/ppt/notesSlides/notesSlide329.xml" ContentType="application/vnd.openxmlformats-officedocument.presentationml.notesSlide+xml"/>
  <Override PartName="/ppt/notesSlides/notesSlide330.xml" ContentType="application/vnd.openxmlformats-officedocument.presentationml.notesSlide+xml"/>
  <Override PartName="/ppt/notesSlides/notesSlide331.xml" ContentType="application/vnd.openxmlformats-officedocument.presentationml.notesSlide+xml"/>
  <Override PartName="/ppt/notesSlides/notesSlide332.xml" ContentType="application/vnd.openxmlformats-officedocument.presentationml.notesSlide+xml"/>
  <Override PartName="/ppt/notesSlides/notesSlide333.xml" ContentType="application/vnd.openxmlformats-officedocument.presentationml.notesSlide+xml"/>
  <Override PartName="/ppt/notesSlides/notesSlide334.xml" ContentType="application/vnd.openxmlformats-officedocument.presentationml.notesSlide+xml"/>
  <Override PartName="/ppt/notesSlides/notesSlide335.xml" ContentType="application/vnd.openxmlformats-officedocument.presentationml.notesSlide+xml"/>
  <Override PartName="/ppt/notesSlides/notesSlide336.xml" ContentType="application/vnd.openxmlformats-officedocument.presentationml.notesSlide+xml"/>
  <Override PartName="/ppt/notesSlides/notesSlide337.xml" ContentType="application/vnd.openxmlformats-officedocument.presentationml.notesSlide+xml"/>
  <Override PartName="/ppt/notesSlides/notesSlide338.xml" ContentType="application/vnd.openxmlformats-officedocument.presentationml.notesSlide+xml"/>
  <Override PartName="/ppt/notesSlides/notesSlide339.xml" ContentType="application/vnd.openxmlformats-officedocument.presentationml.notesSlide+xml"/>
  <Override PartName="/ppt/notesSlides/notesSlide340.xml" ContentType="application/vnd.openxmlformats-officedocument.presentationml.notesSlide+xml"/>
  <Override PartName="/ppt/notesSlides/notesSlide341.xml" ContentType="application/vnd.openxmlformats-officedocument.presentationml.notesSlide+xml"/>
  <Override PartName="/ppt/notesSlides/notesSlide342.xml" ContentType="application/vnd.openxmlformats-officedocument.presentationml.notesSlide+xml"/>
  <Override PartName="/ppt/notesSlides/notesSlide343.xml" ContentType="application/vnd.openxmlformats-officedocument.presentationml.notesSlide+xml"/>
  <Override PartName="/ppt/notesSlides/notesSlide344.xml" ContentType="application/vnd.openxmlformats-officedocument.presentationml.notesSlide+xml"/>
  <Override PartName="/ppt/notesSlides/notesSlide345.xml" ContentType="application/vnd.openxmlformats-officedocument.presentationml.notesSlide+xml"/>
  <Override PartName="/ppt/notesSlides/notesSlide346.xml" ContentType="application/vnd.openxmlformats-officedocument.presentationml.notesSlide+xml"/>
  <Override PartName="/ppt/notesSlides/notesSlide347.xml" ContentType="application/vnd.openxmlformats-officedocument.presentationml.notesSlide+xml"/>
  <Override PartName="/ppt/notesSlides/notesSlide348.xml" ContentType="application/vnd.openxmlformats-officedocument.presentationml.notesSlide+xml"/>
  <Override PartName="/ppt/notesSlides/notesSlide349.xml" ContentType="application/vnd.openxmlformats-officedocument.presentationml.notesSlide+xml"/>
  <Override PartName="/ppt/notesSlides/notesSlide350.xml" ContentType="application/vnd.openxmlformats-officedocument.presentationml.notesSlide+xml"/>
  <Override PartName="/ppt/notesSlides/notesSlide351.xml" ContentType="application/vnd.openxmlformats-officedocument.presentationml.notesSlide+xml"/>
  <Override PartName="/ppt/notesSlides/notesSlide352.xml" ContentType="application/vnd.openxmlformats-officedocument.presentationml.notesSlide+xml"/>
  <Override PartName="/ppt/notesSlides/notesSlide353.xml" ContentType="application/vnd.openxmlformats-officedocument.presentationml.notesSlide+xml"/>
  <Override PartName="/ppt/notesSlides/notesSlide354.xml" ContentType="application/vnd.openxmlformats-officedocument.presentationml.notesSlide+xml"/>
  <Override PartName="/ppt/notesSlides/notesSlide355.xml" ContentType="application/vnd.openxmlformats-officedocument.presentationml.notesSlide+xml"/>
  <Override PartName="/ppt/notesSlides/notesSlide356.xml" ContentType="application/vnd.openxmlformats-officedocument.presentationml.notesSlide+xml"/>
  <Override PartName="/ppt/notesSlides/notesSlide357.xml" ContentType="application/vnd.openxmlformats-officedocument.presentationml.notesSlide+xml"/>
  <Override PartName="/ppt/notesSlides/notesSlide358.xml" ContentType="application/vnd.openxmlformats-officedocument.presentationml.notesSlide+xml"/>
  <Override PartName="/ppt/notesSlides/notesSlide359.xml" ContentType="application/vnd.openxmlformats-officedocument.presentationml.notesSlide+xml"/>
  <Override PartName="/ppt/notesSlides/notesSlide360.xml" ContentType="application/vnd.openxmlformats-officedocument.presentationml.notesSlide+xml"/>
  <Override PartName="/ppt/notesSlides/notesSlide361.xml" ContentType="application/vnd.openxmlformats-officedocument.presentationml.notesSlide+xml"/>
  <Override PartName="/ppt/notesSlides/notesSlide362.xml" ContentType="application/vnd.openxmlformats-officedocument.presentationml.notesSlide+xml"/>
  <Override PartName="/ppt/notesSlides/notesSlide363.xml" ContentType="application/vnd.openxmlformats-officedocument.presentationml.notesSlide+xml"/>
  <Override PartName="/ppt/notesSlides/notesSlide364.xml" ContentType="application/vnd.openxmlformats-officedocument.presentationml.notesSlide+xml"/>
  <Override PartName="/ppt/notesSlides/notesSlide365.xml" ContentType="application/vnd.openxmlformats-officedocument.presentationml.notesSlide+xml"/>
  <Override PartName="/ppt/notesSlides/notesSlide366.xml" ContentType="application/vnd.openxmlformats-officedocument.presentationml.notesSlide+xml"/>
  <Override PartName="/ppt/notesSlides/notesSlide367.xml" ContentType="application/vnd.openxmlformats-officedocument.presentationml.notesSlide+xml"/>
  <Override PartName="/ppt/notesSlides/notesSlide368.xml" ContentType="application/vnd.openxmlformats-officedocument.presentationml.notesSlide+xml"/>
  <Override PartName="/ppt/notesSlides/notesSlide369.xml" ContentType="application/vnd.openxmlformats-officedocument.presentationml.notesSlide+xml"/>
  <Override PartName="/ppt/notesSlides/notesSlide370.xml" ContentType="application/vnd.openxmlformats-officedocument.presentationml.notesSlide+xml"/>
  <Override PartName="/ppt/notesSlides/notesSlide371.xml" ContentType="application/vnd.openxmlformats-officedocument.presentationml.notesSlide+xml"/>
  <Override PartName="/ppt/notesSlides/notesSlide372.xml" ContentType="application/vnd.openxmlformats-officedocument.presentationml.notesSlide+xml"/>
  <Override PartName="/ppt/notesSlides/notesSlide373.xml" ContentType="application/vnd.openxmlformats-officedocument.presentationml.notesSlide+xml"/>
  <Override PartName="/ppt/notesSlides/notesSlide374.xml" ContentType="application/vnd.openxmlformats-officedocument.presentationml.notesSlide+xml"/>
  <Override PartName="/ppt/notesSlides/notesSlide375.xml" ContentType="application/vnd.openxmlformats-officedocument.presentationml.notesSlide+xml"/>
  <Override PartName="/ppt/notesSlides/notesSlide376.xml" ContentType="application/vnd.openxmlformats-officedocument.presentationml.notesSlide+xml"/>
  <Override PartName="/ppt/notesSlides/notesSlide377.xml" ContentType="application/vnd.openxmlformats-officedocument.presentationml.notesSlide+xml"/>
  <Override PartName="/ppt/notesSlides/notesSlide378.xml" ContentType="application/vnd.openxmlformats-officedocument.presentationml.notesSlide+xml"/>
  <Override PartName="/ppt/notesSlides/notesSlide379.xml" ContentType="application/vnd.openxmlformats-officedocument.presentationml.notesSlide+xml"/>
  <Override PartName="/ppt/notesSlides/notesSlide380.xml" ContentType="application/vnd.openxmlformats-officedocument.presentationml.notesSlide+xml"/>
  <Override PartName="/ppt/notesSlides/notesSlide381.xml" ContentType="application/vnd.openxmlformats-officedocument.presentationml.notesSlide+xml"/>
  <Override PartName="/ppt/notesSlides/notesSlide382.xml" ContentType="application/vnd.openxmlformats-officedocument.presentationml.notesSlide+xml"/>
  <Override PartName="/ppt/notesSlides/notesSlide383.xml" ContentType="application/vnd.openxmlformats-officedocument.presentationml.notesSlide+xml"/>
  <Override PartName="/ppt/notesSlides/notesSlide384.xml" ContentType="application/vnd.openxmlformats-officedocument.presentationml.notesSlide+xml"/>
  <Override PartName="/ppt/notesSlides/notesSlide385.xml" ContentType="application/vnd.openxmlformats-officedocument.presentationml.notesSlide+xml"/>
  <Override PartName="/ppt/notesSlides/notesSlide386.xml" ContentType="application/vnd.openxmlformats-officedocument.presentationml.notesSlide+xml"/>
  <Override PartName="/ppt/notesSlides/notesSlide387.xml" ContentType="application/vnd.openxmlformats-officedocument.presentationml.notesSlide+xml"/>
  <Override PartName="/ppt/notesSlides/notesSlide388.xml" ContentType="application/vnd.openxmlformats-officedocument.presentationml.notesSlide+xml"/>
  <Override PartName="/ppt/notesSlides/notesSlide389.xml" ContentType="application/vnd.openxmlformats-officedocument.presentationml.notesSlide+xml"/>
  <Override PartName="/ppt/notesSlides/notesSlide390.xml" ContentType="application/vnd.openxmlformats-officedocument.presentationml.notesSlide+xml"/>
  <Override PartName="/ppt/notesSlides/notesSlide391.xml" ContentType="application/vnd.openxmlformats-officedocument.presentationml.notesSlide+xml"/>
  <Override PartName="/ppt/notesSlides/notesSlide392.xml" ContentType="application/vnd.openxmlformats-officedocument.presentationml.notesSlide+xml"/>
  <Override PartName="/ppt/notesSlides/notesSlide393.xml" ContentType="application/vnd.openxmlformats-officedocument.presentationml.notesSlide+xml"/>
  <Override PartName="/ppt/notesSlides/notesSlide394.xml" ContentType="application/vnd.openxmlformats-officedocument.presentationml.notesSlide+xml"/>
  <Override PartName="/ppt/notesSlides/notesSlide395.xml" ContentType="application/vnd.openxmlformats-officedocument.presentationml.notesSlide+xml"/>
  <Override PartName="/ppt/notesSlides/notesSlide396.xml" ContentType="application/vnd.openxmlformats-officedocument.presentationml.notesSlide+xml"/>
  <Override PartName="/ppt/notesSlides/notesSlide397.xml" ContentType="application/vnd.openxmlformats-officedocument.presentationml.notesSlide+xml"/>
  <Override PartName="/ppt/notesSlides/notesSlide398.xml" ContentType="application/vnd.openxmlformats-officedocument.presentationml.notesSlide+xml"/>
  <Override PartName="/ppt/notesSlides/notesSlide399.xml" ContentType="application/vnd.openxmlformats-officedocument.presentationml.notesSlide+xml"/>
  <Override PartName="/ppt/notesSlides/notesSlide400.xml" ContentType="application/vnd.openxmlformats-officedocument.presentationml.notesSlide+xml"/>
  <Override PartName="/ppt/notesSlides/notesSlide401.xml" ContentType="application/vnd.openxmlformats-officedocument.presentationml.notesSlide+xml"/>
  <Override PartName="/ppt/notesSlides/notesSlide402.xml" ContentType="application/vnd.openxmlformats-officedocument.presentationml.notesSlide+xml"/>
  <Override PartName="/ppt/notesSlides/notesSlide403.xml" ContentType="application/vnd.openxmlformats-officedocument.presentationml.notesSlide+xml"/>
  <Override PartName="/ppt/notesSlides/notesSlide404.xml" ContentType="application/vnd.openxmlformats-officedocument.presentationml.notesSlide+xml"/>
  <Override PartName="/ppt/notesSlides/notesSlide405.xml" ContentType="application/vnd.openxmlformats-officedocument.presentationml.notesSlide+xml"/>
  <Override PartName="/ppt/notesSlides/notesSlide406.xml" ContentType="application/vnd.openxmlformats-officedocument.presentationml.notesSlide+xml"/>
  <Override PartName="/ppt/notesSlides/notesSlide407.xml" ContentType="application/vnd.openxmlformats-officedocument.presentationml.notesSlide+xml"/>
  <Override PartName="/ppt/notesSlides/notesSlide408.xml" ContentType="application/vnd.openxmlformats-officedocument.presentationml.notesSlide+xml"/>
  <Override PartName="/ppt/notesSlides/notesSlide409.xml" ContentType="application/vnd.openxmlformats-officedocument.presentationml.notesSlide+xml"/>
  <Override PartName="/ppt/notesSlides/notesSlide410.xml" ContentType="application/vnd.openxmlformats-officedocument.presentationml.notesSlide+xml"/>
  <Override PartName="/ppt/notesSlides/notesSlide411.xml" ContentType="application/vnd.openxmlformats-officedocument.presentationml.notesSlide+xml"/>
  <Override PartName="/ppt/notesSlides/notesSlide412.xml" ContentType="application/vnd.openxmlformats-officedocument.presentationml.notesSlide+xml"/>
  <Override PartName="/ppt/notesSlides/notesSlide413.xml" ContentType="application/vnd.openxmlformats-officedocument.presentationml.notesSlide+xml"/>
  <Override PartName="/ppt/notesSlides/notesSlide414.xml" ContentType="application/vnd.openxmlformats-officedocument.presentationml.notesSlide+xml"/>
  <Override PartName="/ppt/notesSlides/notesSlide415.xml" ContentType="application/vnd.openxmlformats-officedocument.presentationml.notesSlide+xml"/>
  <Override PartName="/ppt/notesSlides/notesSlide416.xml" ContentType="application/vnd.openxmlformats-officedocument.presentationml.notesSlide+xml"/>
  <Override PartName="/ppt/notesSlides/notesSlide417.xml" ContentType="application/vnd.openxmlformats-officedocument.presentationml.notesSlide+xml"/>
  <Override PartName="/ppt/notesSlides/notesSlide418.xml" ContentType="application/vnd.openxmlformats-officedocument.presentationml.notesSlide+xml"/>
  <Override PartName="/ppt/notesSlides/notesSlide419.xml" ContentType="application/vnd.openxmlformats-officedocument.presentationml.notesSlide+xml"/>
  <Override PartName="/ppt/notesSlides/notesSlide420.xml" ContentType="application/vnd.openxmlformats-officedocument.presentationml.notesSlide+xml"/>
  <Override PartName="/ppt/notesSlides/notesSlide421.xml" ContentType="application/vnd.openxmlformats-officedocument.presentationml.notesSlide+xml"/>
  <Override PartName="/ppt/notesSlides/notesSlide422.xml" ContentType="application/vnd.openxmlformats-officedocument.presentationml.notesSlide+xml"/>
  <Override PartName="/ppt/notesSlides/notesSlide423.xml" ContentType="application/vnd.openxmlformats-officedocument.presentationml.notesSlide+xml"/>
  <Override PartName="/ppt/notesSlides/notesSlide424.xml" ContentType="application/vnd.openxmlformats-officedocument.presentationml.notesSlide+xml"/>
  <Override PartName="/ppt/notesSlides/notesSlide425.xml" ContentType="application/vnd.openxmlformats-officedocument.presentationml.notesSlide+xml"/>
  <Override PartName="/ppt/notesSlides/notesSlide426.xml" ContentType="application/vnd.openxmlformats-officedocument.presentationml.notesSlide+xml"/>
  <Override PartName="/ppt/notesSlides/notesSlide427.xml" ContentType="application/vnd.openxmlformats-officedocument.presentationml.notesSlide+xml"/>
  <Override PartName="/ppt/notesSlides/notesSlide428.xml" ContentType="application/vnd.openxmlformats-officedocument.presentationml.notesSlide+xml"/>
  <Override PartName="/ppt/notesSlides/notesSlide429.xml" ContentType="application/vnd.openxmlformats-officedocument.presentationml.notesSlide+xml"/>
  <Override PartName="/ppt/notesSlides/notesSlide430.xml" ContentType="application/vnd.openxmlformats-officedocument.presentationml.notesSlide+xml"/>
  <Override PartName="/ppt/notesSlides/notesSlide431.xml" ContentType="application/vnd.openxmlformats-officedocument.presentationml.notesSlide+xml"/>
  <Override PartName="/ppt/notesSlides/notesSlide432.xml" ContentType="application/vnd.openxmlformats-officedocument.presentationml.notesSlide+xml"/>
  <Override PartName="/ppt/notesSlides/notesSlide433.xml" ContentType="application/vnd.openxmlformats-officedocument.presentationml.notesSlide+xml"/>
  <Override PartName="/ppt/notesSlides/notesSlide434.xml" ContentType="application/vnd.openxmlformats-officedocument.presentationml.notesSlide+xml"/>
  <Override PartName="/ppt/notesSlides/notesSlide435.xml" ContentType="application/vnd.openxmlformats-officedocument.presentationml.notesSlide+xml"/>
  <Override PartName="/ppt/notesSlides/notesSlide436.xml" ContentType="application/vnd.openxmlformats-officedocument.presentationml.notesSlide+xml"/>
  <Override PartName="/ppt/notesSlides/notesSlide437.xml" ContentType="application/vnd.openxmlformats-officedocument.presentationml.notesSlide+xml"/>
  <Override PartName="/ppt/notesSlides/notesSlide438.xml" ContentType="application/vnd.openxmlformats-officedocument.presentationml.notesSlide+xml"/>
  <Override PartName="/ppt/notesSlides/notesSlide439.xml" ContentType="application/vnd.openxmlformats-officedocument.presentationml.notesSlide+xml"/>
  <Override PartName="/ppt/notesSlides/notesSlide440.xml" ContentType="application/vnd.openxmlformats-officedocument.presentationml.notesSlide+xml"/>
  <Override PartName="/ppt/notesSlides/notesSlide441.xml" ContentType="application/vnd.openxmlformats-officedocument.presentationml.notesSlide+xml"/>
  <Override PartName="/ppt/notesSlides/notesSlide442.xml" ContentType="application/vnd.openxmlformats-officedocument.presentationml.notesSlide+xml"/>
  <Override PartName="/ppt/notesSlides/notesSlide443.xml" ContentType="application/vnd.openxmlformats-officedocument.presentationml.notesSlide+xml"/>
  <Override PartName="/ppt/notesSlides/notesSlide444.xml" ContentType="application/vnd.openxmlformats-officedocument.presentationml.notesSlide+xml"/>
  <Override PartName="/ppt/notesSlides/notesSlide445.xml" ContentType="application/vnd.openxmlformats-officedocument.presentationml.notesSlide+xml"/>
  <Override PartName="/ppt/notesSlides/notesSlide446.xml" ContentType="application/vnd.openxmlformats-officedocument.presentationml.notesSlide+xml"/>
  <Override PartName="/ppt/notesSlides/notesSlide447.xml" ContentType="application/vnd.openxmlformats-officedocument.presentationml.notesSlide+xml"/>
  <Override PartName="/ppt/notesSlides/notesSlide448.xml" ContentType="application/vnd.openxmlformats-officedocument.presentationml.notesSlide+xml"/>
  <Override PartName="/ppt/notesSlides/notesSlide449.xml" ContentType="application/vnd.openxmlformats-officedocument.presentationml.notesSlide+xml"/>
  <Override PartName="/ppt/notesSlides/notesSlide450.xml" ContentType="application/vnd.openxmlformats-officedocument.presentationml.notesSlide+xml"/>
  <Override PartName="/ppt/notesSlides/notesSlide451.xml" ContentType="application/vnd.openxmlformats-officedocument.presentationml.notesSlide+xml"/>
  <Override PartName="/ppt/notesSlides/notesSlide452.xml" ContentType="application/vnd.openxmlformats-officedocument.presentationml.notesSlide+xml"/>
  <Override PartName="/ppt/notesSlides/notesSlide453.xml" ContentType="application/vnd.openxmlformats-officedocument.presentationml.notesSlide+xml"/>
  <Override PartName="/ppt/notesSlides/notesSlide454.xml" ContentType="application/vnd.openxmlformats-officedocument.presentationml.notesSlide+xml"/>
  <Override PartName="/ppt/notesSlides/notesSlide455.xml" ContentType="application/vnd.openxmlformats-officedocument.presentationml.notesSlide+xml"/>
  <Override PartName="/ppt/notesSlides/notesSlide456.xml" ContentType="application/vnd.openxmlformats-officedocument.presentationml.notesSlide+xml"/>
  <Override PartName="/ppt/notesSlides/notesSlide457.xml" ContentType="application/vnd.openxmlformats-officedocument.presentationml.notesSlide+xml"/>
  <Override PartName="/ppt/notesSlides/notesSlide458.xml" ContentType="application/vnd.openxmlformats-officedocument.presentationml.notesSlide+xml"/>
  <Override PartName="/ppt/notesSlides/notesSlide459.xml" ContentType="application/vnd.openxmlformats-officedocument.presentationml.notesSlide+xml"/>
  <Override PartName="/ppt/notesSlides/notesSlide460.xml" ContentType="application/vnd.openxmlformats-officedocument.presentationml.notesSlide+xml"/>
  <Override PartName="/ppt/notesSlides/notesSlide461.xml" ContentType="application/vnd.openxmlformats-officedocument.presentationml.notesSlide+xml"/>
  <Override PartName="/ppt/notesSlides/notesSlide462.xml" ContentType="application/vnd.openxmlformats-officedocument.presentationml.notesSlide+xml"/>
  <Override PartName="/ppt/notesSlides/notesSlide463.xml" ContentType="application/vnd.openxmlformats-officedocument.presentationml.notesSlide+xml"/>
  <Override PartName="/ppt/notesSlides/notesSlide464.xml" ContentType="application/vnd.openxmlformats-officedocument.presentationml.notesSlide+xml"/>
  <Override PartName="/ppt/notesSlides/notesSlide465.xml" ContentType="application/vnd.openxmlformats-officedocument.presentationml.notesSlide+xml"/>
  <Override PartName="/ppt/notesSlides/notesSlide466.xml" ContentType="application/vnd.openxmlformats-officedocument.presentationml.notesSlide+xml"/>
  <Override PartName="/ppt/notesSlides/notesSlide467.xml" ContentType="application/vnd.openxmlformats-officedocument.presentationml.notesSlide+xml"/>
  <Override PartName="/ppt/notesSlides/notesSlide468.xml" ContentType="application/vnd.openxmlformats-officedocument.presentationml.notesSlide+xml"/>
  <Override PartName="/ppt/notesSlides/notesSlide469.xml" ContentType="application/vnd.openxmlformats-officedocument.presentationml.notesSlide+xml"/>
  <Override PartName="/ppt/notesSlides/notesSlide470.xml" ContentType="application/vnd.openxmlformats-officedocument.presentationml.notesSlide+xml"/>
  <Override PartName="/ppt/notesSlides/notesSlide471.xml" ContentType="application/vnd.openxmlformats-officedocument.presentationml.notesSlide+xml"/>
  <Override PartName="/ppt/notesSlides/notesSlide472.xml" ContentType="application/vnd.openxmlformats-officedocument.presentationml.notesSlide+xml"/>
  <Override PartName="/ppt/notesSlides/notesSlide473.xml" ContentType="application/vnd.openxmlformats-officedocument.presentationml.notesSlide+xml"/>
  <Override PartName="/ppt/notesSlides/notesSlide474.xml" ContentType="application/vnd.openxmlformats-officedocument.presentationml.notesSlide+xml"/>
  <Override PartName="/ppt/notesSlides/notesSlide475.xml" ContentType="application/vnd.openxmlformats-officedocument.presentationml.notesSlide+xml"/>
  <Override PartName="/ppt/notesSlides/notesSlide476.xml" ContentType="application/vnd.openxmlformats-officedocument.presentationml.notesSlide+xml"/>
  <Override PartName="/ppt/notesSlides/notesSlide477.xml" ContentType="application/vnd.openxmlformats-officedocument.presentationml.notesSlide+xml"/>
  <Override PartName="/ppt/notesSlides/notesSlide478.xml" ContentType="application/vnd.openxmlformats-officedocument.presentationml.notesSlide+xml"/>
  <Override PartName="/ppt/notesSlides/notesSlide479.xml" ContentType="application/vnd.openxmlformats-officedocument.presentationml.notesSlide+xml"/>
  <Override PartName="/ppt/notesSlides/notesSlide480.xml" ContentType="application/vnd.openxmlformats-officedocument.presentationml.notesSlide+xml"/>
  <Override PartName="/ppt/notesSlides/notesSlide481.xml" ContentType="application/vnd.openxmlformats-officedocument.presentationml.notesSlide+xml"/>
  <Override PartName="/ppt/notesSlides/notesSlide482.xml" ContentType="application/vnd.openxmlformats-officedocument.presentationml.notesSlide+xml"/>
  <Override PartName="/ppt/notesSlides/notesSlide483.xml" ContentType="application/vnd.openxmlformats-officedocument.presentationml.notesSlide+xml"/>
  <Override PartName="/ppt/notesSlides/notesSlide484.xml" ContentType="application/vnd.openxmlformats-officedocument.presentationml.notesSlide+xml"/>
  <Override PartName="/ppt/notesSlides/notesSlide485.xml" ContentType="application/vnd.openxmlformats-officedocument.presentationml.notesSlide+xml"/>
  <Override PartName="/ppt/notesSlides/notesSlide486.xml" ContentType="application/vnd.openxmlformats-officedocument.presentationml.notesSlide+xml"/>
  <Override PartName="/ppt/notesSlides/notesSlide487.xml" ContentType="application/vnd.openxmlformats-officedocument.presentationml.notesSlide+xml"/>
  <Override PartName="/ppt/notesSlides/notesSlide488.xml" ContentType="application/vnd.openxmlformats-officedocument.presentationml.notesSlide+xml"/>
  <Override PartName="/ppt/notesSlides/notesSlide489.xml" ContentType="application/vnd.openxmlformats-officedocument.presentationml.notesSlide+xml"/>
  <Override PartName="/ppt/notesSlides/notesSlide490.xml" ContentType="application/vnd.openxmlformats-officedocument.presentationml.notesSlide+xml"/>
  <Override PartName="/ppt/notesSlides/notesSlide491.xml" ContentType="application/vnd.openxmlformats-officedocument.presentationml.notesSlide+xml"/>
  <Override PartName="/ppt/notesSlides/notesSlide492.xml" ContentType="application/vnd.openxmlformats-officedocument.presentationml.notesSlide+xml"/>
  <Override PartName="/ppt/notesSlides/notesSlide493.xml" ContentType="application/vnd.openxmlformats-officedocument.presentationml.notesSlide+xml"/>
  <Override PartName="/ppt/notesSlides/notesSlide494.xml" ContentType="application/vnd.openxmlformats-officedocument.presentationml.notesSlide+xml"/>
  <Override PartName="/ppt/notesSlides/notesSlide495.xml" ContentType="application/vnd.openxmlformats-officedocument.presentationml.notesSlide+xml"/>
  <Override PartName="/ppt/notesSlides/notesSlide496.xml" ContentType="application/vnd.openxmlformats-officedocument.presentationml.notesSlide+xml"/>
  <Override PartName="/ppt/notesSlides/notesSlide497.xml" ContentType="application/vnd.openxmlformats-officedocument.presentationml.notesSlide+xml"/>
  <Override PartName="/ppt/notesSlides/notesSlide498.xml" ContentType="application/vnd.openxmlformats-officedocument.presentationml.notesSlide+xml"/>
  <Override PartName="/ppt/notesSlides/notesSlide499.xml" ContentType="application/vnd.openxmlformats-officedocument.presentationml.notesSlide+xml"/>
  <Override PartName="/ppt/notesSlides/notesSlide500.xml" ContentType="application/vnd.openxmlformats-officedocument.presentationml.notesSlide+xml"/>
  <Override PartName="/ppt/notesSlides/notesSlide501.xml" ContentType="application/vnd.openxmlformats-officedocument.presentationml.notesSlide+xml"/>
  <Override PartName="/ppt/notesSlides/notesSlide502.xml" ContentType="application/vnd.openxmlformats-officedocument.presentationml.notesSlide+xml"/>
  <Override PartName="/ppt/notesSlides/notesSlide503.xml" ContentType="application/vnd.openxmlformats-officedocument.presentationml.notesSlide+xml"/>
  <Override PartName="/ppt/notesSlides/notesSlide504.xml" ContentType="application/vnd.openxmlformats-officedocument.presentationml.notesSlide+xml"/>
  <Override PartName="/ppt/notesSlides/notesSlide505.xml" ContentType="application/vnd.openxmlformats-officedocument.presentationml.notesSlide+xml"/>
  <Override PartName="/ppt/notesSlides/notesSlide506.xml" ContentType="application/vnd.openxmlformats-officedocument.presentationml.notesSlide+xml"/>
  <Override PartName="/ppt/notesSlides/notesSlide507.xml" ContentType="application/vnd.openxmlformats-officedocument.presentationml.notesSlide+xml"/>
  <Override PartName="/ppt/notesSlides/notesSlide508.xml" ContentType="application/vnd.openxmlformats-officedocument.presentationml.notesSlide+xml"/>
  <Override PartName="/ppt/notesSlides/notesSlide509.xml" ContentType="application/vnd.openxmlformats-officedocument.presentationml.notesSlide+xml"/>
  <Override PartName="/ppt/notesSlides/notesSlide510.xml" ContentType="application/vnd.openxmlformats-officedocument.presentationml.notesSlide+xml"/>
  <Override PartName="/ppt/notesSlides/notesSlide511.xml" ContentType="application/vnd.openxmlformats-officedocument.presentationml.notesSlide+xml"/>
  <Override PartName="/ppt/notesSlides/notesSlide512.xml" ContentType="application/vnd.openxmlformats-officedocument.presentationml.notesSlide+xml"/>
  <Override PartName="/ppt/notesSlides/notesSlide513.xml" ContentType="application/vnd.openxmlformats-officedocument.presentationml.notesSlide+xml"/>
  <Override PartName="/ppt/notesSlides/notesSlide514.xml" ContentType="application/vnd.openxmlformats-officedocument.presentationml.notesSlide+xml"/>
  <Override PartName="/ppt/notesSlides/notesSlide515.xml" ContentType="application/vnd.openxmlformats-officedocument.presentationml.notesSlide+xml"/>
  <Override PartName="/ppt/notesSlides/notesSlide516.xml" ContentType="application/vnd.openxmlformats-officedocument.presentationml.notesSlide+xml"/>
  <Override PartName="/ppt/notesSlides/notesSlide517.xml" ContentType="application/vnd.openxmlformats-officedocument.presentationml.notesSlide+xml"/>
  <Override PartName="/ppt/notesSlides/notesSlide518.xml" ContentType="application/vnd.openxmlformats-officedocument.presentationml.notesSlide+xml"/>
  <Override PartName="/ppt/notesSlides/notesSlide519.xml" ContentType="application/vnd.openxmlformats-officedocument.presentationml.notesSlide+xml"/>
  <Override PartName="/ppt/notesSlides/notesSlide520.xml" ContentType="application/vnd.openxmlformats-officedocument.presentationml.notesSlide+xml"/>
  <Override PartName="/ppt/notesSlides/notesSlide521.xml" ContentType="application/vnd.openxmlformats-officedocument.presentationml.notesSlide+xml"/>
  <Override PartName="/ppt/notesSlides/notesSlide522.xml" ContentType="application/vnd.openxmlformats-officedocument.presentationml.notesSlide+xml"/>
  <Override PartName="/ppt/notesSlides/notesSlide523.xml" ContentType="application/vnd.openxmlformats-officedocument.presentationml.notesSlide+xml"/>
  <Override PartName="/ppt/notesSlides/notesSlide524.xml" ContentType="application/vnd.openxmlformats-officedocument.presentationml.notesSlide+xml"/>
  <Override PartName="/ppt/notesSlides/notesSlide525.xml" ContentType="application/vnd.openxmlformats-officedocument.presentationml.notesSlide+xml"/>
  <Override PartName="/ppt/notesSlides/notesSlide526.xml" ContentType="application/vnd.openxmlformats-officedocument.presentationml.notesSlide+xml"/>
  <Override PartName="/ppt/notesSlides/notesSlide527.xml" ContentType="application/vnd.openxmlformats-officedocument.presentationml.notesSlide+xml"/>
  <Override PartName="/ppt/notesSlides/notesSlide528.xml" ContentType="application/vnd.openxmlformats-officedocument.presentationml.notesSlide+xml"/>
  <Override PartName="/ppt/notesSlides/notesSlide529.xml" ContentType="application/vnd.openxmlformats-officedocument.presentationml.notesSlide+xml"/>
  <Override PartName="/ppt/notesSlides/notesSlide530.xml" ContentType="application/vnd.openxmlformats-officedocument.presentationml.notesSlide+xml"/>
  <Override PartName="/ppt/notesSlides/notesSlide531.xml" ContentType="application/vnd.openxmlformats-officedocument.presentationml.notesSlide+xml"/>
  <Override PartName="/ppt/notesSlides/notesSlide532.xml" ContentType="application/vnd.openxmlformats-officedocument.presentationml.notesSlide+xml"/>
  <Override PartName="/ppt/notesSlides/notesSlide533.xml" ContentType="application/vnd.openxmlformats-officedocument.presentationml.notesSlide+xml"/>
  <Override PartName="/ppt/notesSlides/notesSlide534.xml" ContentType="application/vnd.openxmlformats-officedocument.presentationml.notesSlide+xml"/>
  <Override PartName="/ppt/notesSlides/notesSlide535.xml" ContentType="application/vnd.openxmlformats-officedocument.presentationml.notesSlide+xml"/>
  <Override PartName="/ppt/notesSlides/notesSlide536.xml" ContentType="application/vnd.openxmlformats-officedocument.presentationml.notesSlide+xml"/>
  <Override PartName="/ppt/notesSlides/notesSlide537.xml" ContentType="application/vnd.openxmlformats-officedocument.presentationml.notesSlide+xml"/>
  <Override PartName="/ppt/notesSlides/notesSlide538.xml" ContentType="application/vnd.openxmlformats-officedocument.presentationml.notesSlide+xml"/>
  <Override PartName="/ppt/notesSlides/notesSlide539.xml" ContentType="application/vnd.openxmlformats-officedocument.presentationml.notesSlide+xml"/>
  <Override PartName="/ppt/notesSlides/notesSlide540.xml" ContentType="application/vnd.openxmlformats-officedocument.presentationml.notesSlide+xml"/>
  <Override PartName="/ppt/notesSlides/notesSlide541.xml" ContentType="application/vnd.openxmlformats-officedocument.presentationml.notesSlide+xml"/>
  <Override PartName="/ppt/notesSlides/notesSlide542.xml" ContentType="application/vnd.openxmlformats-officedocument.presentationml.notesSlide+xml"/>
  <Override PartName="/ppt/notesSlides/notesSlide543.xml" ContentType="application/vnd.openxmlformats-officedocument.presentationml.notesSlide+xml"/>
  <Override PartName="/ppt/notesSlides/notesSlide544.xml" ContentType="application/vnd.openxmlformats-officedocument.presentationml.notesSlide+xml"/>
  <Override PartName="/ppt/notesSlides/notesSlide545.xml" ContentType="application/vnd.openxmlformats-officedocument.presentationml.notesSlide+xml"/>
  <Override PartName="/ppt/notesSlides/notesSlide546.xml" ContentType="application/vnd.openxmlformats-officedocument.presentationml.notesSlide+xml"/>
  <Override PartName="/ppt/notesSlides/notesSlide547.xml" ContentType="application/vnd.openxmlformats-officedocument.presentationml.notesSlide+xml"/>
  <Override PartName="/ppt/notesSlides/notesSlide548.xml" ContentType="application/vnd.openxmlformats-officedocument.presentationml.notesSlide+xml"/>
  <Override PartName="/ppt/notesSlides/notesSlide549.xml" ContentType="application/vnd.openxmlformats-officedocument.presentationml.notesSlide+xml"/>
  <Override PartName="/ppt/notesSlides/notesSlide550.xml" ContentType="application/vnd.openxmlformats-officedocument.presentationml.notesSlide+xml"/>
  <Override PartName="/ppt/notesSlides/notesSlide551.xml" ContentType="application/vnd.openxmlformats-officedocument.presentationml.notesSlide+xml"/>
  <Override PartName="/ppt/notesSlides/notesSlide552.xml" ContentType="application/vnd.openxmlformats-officedocument.presentationml.notesSlide+xml"/>
  <Override PartName="/ppt/notesSlides/notesSlide553.xml" ContentType="application/vnd.openxmlformats-officedocument.presentationml.notesSlide+xml"/>
  <Override PartName="/ppt/notesSlides/notesSlide554.xml" ContentType="application/vnd.openxmlformats-officedocument.presentationml.notesSlide+xml"/>
  <Override PartName="/ppt/notesSlides/notesSlide555.xml" ContentType="application/vnd.openxmlformats-officedocument.presentationml.notesSlide+xml"/>
  <Override PartName="/ppt/notesSlides/notesSlide556.xml" ContentType="application/vnd.openxmlformats-officedocument.presentationml.notesSlide+xml"/>
  <Override PartName="/ppt/notesSlides/notesSlide557.xml" ContentType="application/vnd.openxmlformats-officedocument.presentationml.notesSlide+xml"/>
  <Override PartName="/ppt/notesSlides/notesSlide558.xml" ContentType="application/vnd.openxmlformats-officedocument.presentationml.notesSlide+xml"/>
  <Override PartName="/ppt/notesSlides/notesSlide559.xml" ContentType="application/vnd.openxmlformats-officedocument.presentationml.notesSlide+xml"/>
  <Override PartName="/ppt/notesSlides/notesSlide560.xml" ContentType="application/vnd.openxmlformats-officedocument.presentationml.notesSlide+xml"/>
  <Override PartName="/ppt/notesSlides/notesSlide561.xml" ContentType="application/vnd.openxmlformats-officedocument.presentationml.notesSlide+xml"/>
  <Override PartName="/ppt/notesSlides/notesSlide562.xml" ContentType="application/vnd.openxmlformats-officedocument.presentationml.notesSlide+xml"/>
  <Override PartName="/ppt/notesSlides/notesSlide563.xml" ContentType="application/vnd.openxmlformats-officedocument.presentationml.notesSlide+xml"/>
  <Override PartName="/ppt/notesSlides/notesSlide564.xml" ContentType="application/vnd.openxmlformats-officedocument.presentationml.notesSlide+xml"/>
  <Override PartName="/ppt/notesSlides/notesSlide565.xml" ContentType="application/vnd.openxmlformats-officedocument.presentationml.notesSlide+xml"/>
  <Override PartName="/ppt/notesSlides/notesSlide566.xml" ContentType="application/vnd.openxmlformats-officedocument.presentationml.notesSlide+xml"/>
  <Override PartName="/ppt/notesSlides/notesSlide567.xml" ContentType="application/vnd.openxmlformats-officedocument.presentationml.notesSlide+xml"/>
  <Override PartName="/ppt/notesSlides/notesSlide568.xml" ContentType="application/vnd.openxmlformats-officedocument.presentationml.notesSlide+xml"/>
  <Override PartName="/ppt/notesSlides/notesSlide569.xml" ContentType="application/vnd.openxmlformats-officedocument.presentationml.notesSlide+xml"/>
  <Override PartName="/ppt/notesSlides/notesSlide570.xml" ContentType="application/vnd.openxmlformats-officedocument.presentationml.notesSlide+xml"/>
  <Override PartName="/ppt/notesSlides/notesSlide571.xml" ContentType="application/vnd.openxmlformats-officedocument.presentationml.notesSlide+xml"/>
  <Override PartName="/ppt/notesSlides/notesSlide572.xml" ContentType="application/vnd.openxmlformats-officedocument.presentationml.notesSlide+xml"/>
  <Override PartName="/ppt/notesSlides/notesSlide573.xml" ContentType="application/vnd.openxmlformats-officedocument.presentationml.notesSlide+xml"/>
  <Override PartName="/ppt/notesSlides/notesSlide574.xml" ContentType="application/vnd.openxmlformats-officedocument.presentationml.notesSlide+xml"/>
  <Override PartName="/ppt/notesSlides/notesSlide575.xml" ContentType="application/vnd.openxmlformats-officedocument.presentationml.notesSlide+xml"/>
  <Override PartName="/ppt/notesSlides/notesSlide576.xml" ContentType="application/vnd.openxmlformats-officedocument.presentationml.notesSlide+xml"/>
  <Override PartName="/ppt/notesSlides/notesSlide577.xml" ContentType="application/vnd.openxmlformats-officedocument.presentationml.notesSlide+xml"/>
  <Override PartName="/ppt/notesSlides/notesSlide578.xml" ContentType="application/vnd.openxmlformats-officedocument.presentationml.notesSlide+xml"/>
  <Override PartName="/ppt/notesSlides/notesSlide579.xml" ContentType="application/vnd.openxmlformats-officedocument.presentationml.notesSlide+xml"/>
  <Override PartName="/ppt/notesSlides/notesSlide580.xml" ContentType="application/vnd.openxmlformats-officedocument.presentationml.notesSlide+xml"/>
  <Override PartName="/ppt/notesSlides/notesSlide581.xml" ContentType="application/vnd.openxmlformats-officedocument.presentationml.notesSlide+xml"/>
  <Override PartName="/ppt/notesSlides/notesSlide582.xml" ContentType="application/vnd.openxmlformats-officedocument.presentationml.notesSlide+xml"/>
  <Override PartName="/ppt/notesSlides/notesSlide583.xml" ContentType="application/vnd.openxmlformats-officedocument.presentationml.notesSlide+xml"/>
  <Override PartName="/ppt/notesSlides/notesSlide584.xml" ContentType="application/vnd.openxmlformats-officedocument.presentationml.notesSlide+xml"/>
  <Override PartName="/ppt/notesSlides/notesSlide585.xml" ContentType="application/vnd.openxmlformats-officedocument.presentationml.notesSlide+xml"/>
  <Override PartName="/ppt/notesSlides/notesSlide586.xml" ContentType="application/vnd.openxmlformats-officedocument.presentationml.notesSlide+xml"/>
  <Override PartName="/ppt/notesSlides/notesSlide587.xml" ContentType="application/vnd.openxmlformats-officedocument.presentationml.notesSlide+xml"/>
  <Override PartName="/ppt/notesSlides/notesSlide588.xml" ContentType="application/vnd.openxmlformats-officedocument.presentationml.notesSlide+xml"/>
  <Override PartName="/ppt/notesSlides/notesSlide589.xml" ContentType="application/vnd.openxmlformats-officedocument.presentationml.notesSlide+xml"/>
  <Override PartName="/ppt/notesSlides/notesSlide590.xml" ContentType="application/vnd.openxmlformats-officedocument.presentationml.notesSlide+xml"/>
  <Override PartName="/ppt/notesSlides/notesSlide591.xml" ContentType="application/vnd.openxmlformats-officedocument.presentationml.notesSlide+xml"/>
  <Override PartName="/ppt/notesSlides/notesSlide592.xml" ContentType="application/vnd.openxmlformats-officedocument.presentationml.notesSlide+xml"/>
  <Override PartName="/ppt/notesSlides/notesSlide59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  <p:sldId id="505" r:id="rId251"/>
    <p:sldId id="506" r:id="rId252"/>
    <p:sldId id="507" r:id="rId253"/>
    <p:sldId id="508" r:id="rId254"/>
    <p:sldId id="509" r:id="rId255"/>
    <p:sldId id="510" r:id="rId256"/>
    <p:sldId id="511" r:id="rId257"/>
    <p:sldId id="512" r:id="rId258"/>
    <p:sldId id="513" r:id="rId259"/>
    <p:sldId id="514" r:id="rId260"/>
    <p:sldId id="515" r:id="rId261"/>
    <p:sldId id="516" r:id="rId262"/>
    <p:sldId id="517" r:id="rId263"/>
    <p:sldId id="518" r:id="rId264"/>
    <p:sldId id="519" r:id="rId265"/>
    <p:sldId id="520" r:id="rId266"/>
    <p:sldId id="521" r:id="rId267"/>
    <p:sldId id="522" r:id="rId268"/>
    <p:sldId id="523" r:id="rId269"/>
    <p:sldId id="524" r:id="rId270"/>
    <p:sldId id="525" r:id="rId271"/>
    <p:sldId id="526" r:id="rId272"/>
    <p:sldId id="527" r:id="rId273"/>
    <p:sldId id="528" r:id="rId274"/>
    <p:sldId id="529" r:id="rId275"/>
    <p:sldId id="530" r:id="rId276"/>
    <p:sldId id="531" r:id="rId277"/>
    <p:sldId id="532" r:id="rId278"/>
    <p:sldId id="533" r:id="rId279"/>
    <p:sldId id="534" r:id="rId280"/>
    <p:sldId id="535" r:id="rId281"/>
    <p:sldId id="536" r:id="rId282"/>
    <p:sldId id="537" r:id="rId283"/>
    <p:sldId id="538" r:id="rId284"/>
    <p:sldId id="539" r:id="rId285"/>
    <p:sldId id="540" r:id="rId286"/>
    <p:sldId id="541" r:id="rId287"/>
    <p:sldId id="542" r:id="rId288"/>
    <p:sldId id="543" r:id="rId289"/>
    <p:sldId id="544" r:id="rId290"/>
    <p:sldId id="545" r:id="rId291"/>
    <p:sldId id="546" r:id="rId292"/>
    <p:sldId id="547" r:id="rId293"/>
    <p:sldId id="548" r:id="rId294"/>
    <p:sldId id="549" r:id="rId295"/>
    <p:sldId id="550" r:id="rId296"/>
    <p:sldId id="551" r:id="rId297"/>
    <p:sldId id="552" r:id="rId298"/>
    <p:sldId id="553" r:id="rId299"/>
    <p:sldId id="554" r:id="rId300"/>
    <p:sldId id="555" r:id="rId301"/>
    <p:sldId id="556" r:id="rId302"/>
    <p:sldId id="557" r:id="rId303"/>
    <p:sldId id="558" r:id="rId304"/>
    <p:sldId id="559" r:id="rId305"/>
    <p:sldId id="560" r:id="rId306"/>
    <p:sldId id="561" r:id="rId307"/>
    <p:sldId id="562" r:id="rId308"/>
    <p:sldId id="563" r:id="rId309"/>
    <p:sldId id="564" r:id="rId310"/>
    <p:sldId id="565" r:id="rId311"/>
    <p:sldId id="566" r:id="rId312"/>
    <p:sldId id="567" r:id="rId313"/>
    <p:sldId id="568" r:id="rId314"/>
    <p:sldId id="569" r:id="rId315"/>
    <p:sldId id="570" r:id="rId316"/>
    <p:sldId id="571" r:id="rId317"/>
    <p:sldId id="572" r:id="rId318"/>
    <p:sldId id="573" r:id="rId319"/>
    <p:sldId id="574" r:id="rId320"/>
    <p:sldId id="575" r:id="rId321"/>
    <p:sldId id="576" r:id="rId322"/>
    <p:sldId id="577" r:id="rId323"/>
    <p:sldId id="578" r:id="rId324"/>
    <p:sldId id="579" r:id="rId325"/>
    <p:sldId id="580" r:id="rId326"/>
    <p:sldId id="581" r:id="rId327"/>
    <p:sldId id="582" r:id="rId328"/>
    <p:sldId id="583" r:id="rId329"/>
    <p:sldId id="584" r:id="rId330"/>
    <p:sldId id="585" r:id="rId331"/>
    <p:sldId id="586" r:id="rId332"/>
    <p:sldId id="587" r:id="rId333"/>
    <p:sldId id="588" r:id="rId334"/>
    <p:sldId id="589" r:id="rId335"/>
    <p:sldId id="590" r:id="rId336"/>
    <p:sldId id="591" r:id="rId337"/>
    <p:sldId id="592" r:id="rId338"/>
    <p:sldId id="593" r:id="rId339"/>
    <p:sldId id="594" r:id="rId340"/>
    <p:sldId id="595" r:id="rId341"/>
    <p:sldId id="596" r:id="rId342"/>
    <p:sldId id="597" r:id="rId343"/>
    <p:sldId id="598" r:id="rId344"/>
    <p:sldId id="599" r:id="rId345"/>
    <p:sldId id="600" r:id="rId346"/>
    <p:sldId id="601" r:id="rId347"/>
    <p:sldId id="602" r:id="rId348"/>
    <p:sldId id="603" r:id="rId349"/>
    <p:sldId id="604" r:id="rId350"/>
    <p:sldId id="605" r:id="rId351"/>
    <p:sldId id="606" r:id="rId352"/>
    <p:sldId id="607" r:id="rId353"/>
    <p:sldId id="608" r:id="rId354"/>
    <p:sldId id="609" r:id="rId355"/>
    <p:sldId id="610" r:id="rId356"/>
    <p:sldId id="611" r:id="rId357"/>
    <p:sldId id="612" r:id="rId358"/>
    <p:sldId id="613" r:id="rId359"/>
    <p:sldId id="614" r:id="rId360"/>
    <p:sldId id="615" r:id="rId361"/>
    <p:sldId id="616" r:id="rId362"/>
    <p:sldId id="617" r:id="rId363"/>
    <p:sldId id="618" r:id="rId364"/>
    <p:sldId id="619" r:id="rId365"/>
    <p:sldId id="620" r:id="rId366"/>
    <p:sldId id="621" r:id="rId367"/>
    <p:sldId id="622" r:id="rId368"/>
    <p:sldId id="623" r:id="rId369"/>
    <p:sldId id="624" r:id="rId370"/>
    <p:sldId id="625" r:id="rId371"/>
    <p:sldId id="626" r:id="rId372"/>
    <p:sldId id="627" r:id="rId373"/>
    <p:sldId id="628" r:id="rId374"/>
    <p:sldId id="629" r:id="rId375"/>
    <p:sldId id="630" r:id="rId376"/>
    <p:sldId id="631" r:id="rId377"/>
    <p:sldId id="632" r:id="rId378"/>
    <p:sldId id="633" r:id="rId379"/>
    <p:sldId id="634" r:id="rId380"/>
    <p:sldId id="635" r:id="rId381"/>
    <p:sldId id="636" r:id="rId382"/>
    <p:sldId id="637" r:id="rId383"/>
    <p:sldId id="638" r:id="rId384"/>
    <p:sldId id="639" r:id="rId385"/>
    <p:sldId id="640" r:id="rId386"/>
    <p:sldId id="641" r:id="rId387"/>
    <p:sldId id="642" r:id="rId388"/>
    <p:sldId id="643" r:id="rId389"/>
    <p:sldId id="644" r:id="rId390"/>
    <p:sldId id="645" r:id="rId391"/>
    <p:sldId id="646" r:id="rId392"/>
    <p:sldId id="647" r:id="rId393"/>
    <p:sldId id="648" r:id="rId394"/>
    <p:sldId id="649" r:id="rId395"/>
    <p:sldId id="650" r:id="rId396"/>
    <p:sldId id="651" r:id="rId397"/>
    <p:sldId id="652" r:id="rId398"/>
    <p:sldId id="653" r:id="rId399"/>
    <p:sldId id="654" r:id="rId400"/>
    <p:sldId id="655" r:id="rId401"/>
    <p:sldId id="656" r:id="rId402"/>
    <p:sldId id="657" r:id="rId403"/>
    <p:sldId id="658" r:id="rId404"/>
    <p:sldId id="659" r:id="rId405"/>
    <p:sldId id="660" r:id="rId406"/>
    <p:sldId id="661" r:id="rId407"/>
    <p:sldId id="662" r:id="rId408"/>
    <p:sldId id="663" r:id="rId409"/>
    <p:sldId id="664" r:id="rId410"/>
    <p:sldId id="665" r:id="rId411"/>
    <p:sldId id="666" r:id="rId412"/>
    <p:sldId id="667" r:id="rId413"/>
    <p:sldId id="668" r:id="rId414"/>
    <p:sldId id="669" r:id="rId415"/>
    <p:sldId id="670" r:id="rId416"/>
    <p:sldId id="671" r:id="rId417"/>
    <p:sldId id="672" r:id="rId418"/>
    <p:sldId id="673" r:id="rId419"/>
    <p:sldId id="674" r:id="rId420"/>
    <p:sldId id="675" r:id="rId421"/>
    <p:sldId id="676" r:id="rId422"/>
    <p:sldId id="677" r:id="rId423"/>
    <p:sldId id="678" r:id="rId424"/>
    <p:sldId id="679" r:id="rId425"/>
    <p:sldId id="680" r:id="rId426"/>
    <p:sldId id="681" r:id="rId427"/>
    <p:sldId id="682" r:id="rId428"/>
    <p:sldId id="683" r:id="rId429"/>
    <p:sldId id="684" r:id="rId430"/>
    <p:sldId id="685" r:id="rId431"/>
    <p:sldId id="686" r:id="rId432"/>
    <p:sldId id="687" r:id="rId433"/>
    <p:sldId id="688" r:id="rId434"/>
    <p:sldId id="689" r:id="rId435"/>
    <p:sldId id="690" r:id="rId436"/>
    <p:sldId id="691" r:id="rId437"/>
    <p:sldId id="692" r:id="rId438"/>
    <p:sldId id="693" r:id="rId439"/>
    <p:sldId id="694" r:id="rId440"/>
    <p:sldId id="695" r:id="rId441"/>
    <p:sldId id="696" r:id="rId442"/>
    <p:sldId id="697" r:id="rId443"/>
    <p:sldId id="698" r:id="rId444"/>
    <p:sldId id="699" r:id="rId445"/>
    <p:sldId id="700" r:id="rId446"/>
    <p:sldId id="701" r:id="rId447"/>
    <p:sldId id="702" r:id="rId448"/>
    <p:sldId id="703" r:id="rId449"/>
    <p:sldId id="704" r:id="rId450"/>
    <p:sldId id="705" r:id="rId451"/>
    <p:sldId id="706" r:id="rId452"/>
    <p:sldId id="707" r:id="rId453"/>
    <p:sldId id="708" r:id="rId454"/>
    <p:sldId id="709" r:id="rId455"/>
    <p:sldId id="710" r:id="rId456"/>
    <p:sldId id="711" r:id="rId457"/>
    <p:sldId id="712" r:id="rId458"/>
    <p:sldId id="713" r:id="rId459"/>
    <p:sldId id="714" r:id="rId460"/>
    <p:sldId id="715" r:id="rId461"/>
    <p:sldId id="716" r:id="rId462"/>
    <p:sldId id="717" r:id="rId463"/>
    <p:sldId id="718" r:id="rId464"/>
    <p:sldId id="719" r:id="rId465"/>
    <p:sldId id="720" r:id="rId466"/>
    <p:sldId id="721" r:id="rId467"/>
    <p:sldId id="722" r:id="rId468"/>
    <p:sldId id="723" r:id="rId469"/>
    <p:sldId id="724" r:id="rId470"/>
    <p:sldId id="725" r:id="rId471"/>
    <p:sldId id="726" r:id="rId472"/>
    <p:sldId id="727" r:id="rId473"/>
    <p:sldId id="728" r:id="rId474"/>
    <p:sldId id="729" r:id="rId475"/>
    <p:sldId id="730" r:id="rId476"/>
    <p:sldId id="731" r:id="rId477"/>
    <p:sldId id="732" r:id="rId478"/>
    <p:sldId id="733" r:id="rId479"/>
    <p:sldId id="734" r:id="rId480"/>
    <p:sldId id="735" r:id="rId481"/>
    <p:sldId id="736" r:id="rId482"/>
    <p:sldId id="737" r:id="rId483"/>
    <p:sldId id="738" r:id="rId484"/>
    <p:sldId id="739" r:id="rId485"/>
    <p:sldId id="740" r:id="rId486"/>
    <p:sldId id="741" r:id="rId487"/>
    <p:sldId id="742" r:id="rId488"/>
    <p:sldId id="743" r:id="rId489"/>
    <p:sldId id="744" r:id="rId490"/>
    <p:sldId id="745" r:id="rId491"/>
    <p:sldId id="746" r:id="rId492"/>
    <p:sldId id="747" r:id="rId493"/>
    <p:sldId id="748" r:id="rId494"/>
    <p:sldId id="749" r:id="rId495"/>
    <p:sldId id="750" r:id="rId496"/>
    <p:sldId id="751" r:id="rId497"/>
    <p:sldId id="752" r:id="rId498"/>
    <p:sldId id="753" r:id="rId499"/>
    <p:sldId id="754" r:id="rId500"/>
    <p:sldId id="755" r:id="rId501"/>
    <p:sldId id="756" r:id="rId502"/>
    <p:sldId id="757" r:id="rId503"/>
    <p:sldId id="758" r:id="rId504"/>
    <p:sldId id="759" r:id="rId505"/>
    <p:sldId id="760" r:id="rId506"/>
    <p:sldId id="761" r:id="rId507"/>
    <p:sldId id="762" r:id="rId508"/>
    <p:sldId id="763" r:id="rId509"/>
    <p:sldId id="764" r:id="rId510"/>
    <p:sldId id="765" r:id="rId511"/>
    <p:sldId id="766" r:id="rId512"/>
    <p:sldId id="767" r:id="rId513"/>
    <p:sldId id="768" r:id="rId514"/>
    <p:sldId id="769" r:id="rId515"/>
    <p:sldId id="770" r:id="rId516"/>
    <p:sldId id="771" r:id="rId517"/>
    <p:sldId id="772" r:id="rId518"/>
    <p:sldId id="773" r:id="rId519"/>
    <p:sldId id="774" r:id="rId520"/>
    <p:sldId id="775" r:id="rId521"/>
    <p:sldId id="776" r:id="rId522"/>
    <p:sldId id="777" r:id="rId523"/>
    <p:sldId id="778" r:id="rId524"/>
    <p:sldId id="779" r:id="rId525"/>
    <p:sldId id="780" r:id="rId526"/>
    <p:sldId id="781" r:id="rId527"/>
    <p:sldId id="782" r:id="rId528"/>
    <p:sldId id="783" r:id="rId529"/>
    <p:sldId id="784" r:id="rId530"/>
    <p:sldId id="785" r:id="rId531"/>
    <p:sldId id="786" r:id="rId532"/>
    <p:sldId id="787" r:id="rId533"/>
    <p:sldId id="788" r:id="rId534"/>
    <p:sldId id="789" r:id="rId535"/>
    <p:sldId id="790" r:id="rId536"/>
    <p:sldId id="791" r:id="rId537"/>
    <p:sldId id="792" r:id="rId538"/>
    <p:sldId id="793" r:id="rId539"/>
    <p:sldId id="794" r:id="rId540"/>
    <p:sldId id="795" r:id="rId541"/>
    <p:sldId id="796" r:id="rId542"/>
    <p:sldId id="797" r:id="rId543"/>
    <p:sldId id="798" r:id="rId544"/>
    <p:sldId id="799" r:id="rId545"/>
    <p:sldId id="800" r:id="rId546"/>
    <p:sldId id="801" r:id="rId547"/>
    <p:sldId id="802" r:id="rId548"/>
    <p:sldId id="803" r:id="rId549"/>
    <p:sldId id="804" r:id="rId550"/>
    <p:sldId id="805" r:id="rId551"/>
    <p:sldId id="806" r:id="rId552"/>
    <p:sldId id="807" r:id="rId553"/>
    <p:sldId id="808" r:id="rId554"/>
    <p:sldId id="809" r:id="rId555"/>
    <p:sldId id="810" r:id="rId556"/>
    <p:sldId id="811" r:id="rId557"/>
    <p:sldId id="812" r:id="rId558"/>
    <p:sldId id="813" r:id="rId559"/>
    <p:sldId id="814" r:id="rId560"/>
    <p:sldId id="815" r:id="rId561"/>
    <p:sldId id="816" r:id="rId562"/>
    <p:sldId id="817" r:id="rId563"/>
    <p:sldId id="818" r:id="rId564"/>
    <p:sldId id="819" r:id="rId565"/>
    <p:sldId id="820" r:id="rId566"/>
    <p:sldId id="821" r:id="rId567"/>
    <p:sldId id="822" r:id="rId568"/>
    <p:sldId id="823" r:id="rId569"/>
    <p:sldId id="824" r:id="rId570"/>
    <p:sldId id="825" r:id="rId571"/>
    <p:sldId id="826" r:id="rId572"/>
    <p:sldId id="827" r:id="rId573"/>
    <p:sldId id="828" r:id="rId574"/>
    <p:sldId id="829" r:id="rId575"/>
    <p:sldId id="830" r:id="rId576"/>
    <p:sldId id="831" r:id="rId577"/>
    <p:sldId id="832" r:id="rId578"/>
    <p:sldId id="833" r:id="rId579"/>
    <p:sldId id="834" r:id="rId580"/>
    <p:sldId id="835" r:id="rId581"/>
    <p:sldId id="836" r:id="rId582"/>
    <p:sldId id="837" r:id="rId583"/>
    <p:sldId id="838" r:id="rId584"/>
    <p:sldId id="839" r:id="rId585"/>
    <p:sldId id="840" r:id="rId586"/>
    <p:sldId id="841" r:id="rId587"/>
    <p:sldId id="842" r:id="rId588"/>
    <p:sldId id="843" r:id="rId589"/>
    <p:sldId id="844" r:id="rId590"/>
    <p:sldId id="845" r:id="rId591"/>
    <p:sldId id="846" r:id="rId592"/>
    <p:sldId id="847" r:id="rId593"/>
    <p:sldId id="848" r:id="rId594"/>
  </p:sldIdLst>
  <p:notesMasterIdLst>
    <p:notesMasterId r:id="rId59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73e8eef5-e762-dde5-ffd7-932f0a94e00f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Lesson 1" id="{988a0c02-055d-7e53-0775-86f007c446a4}">
          <p14:sldIdLst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</p14:sldIdLst>
        </p14:section>
        <p14:section name="Lesson 2" id="{4d01e35e-4fc7-7232-9509-050eea686988}">
          <p14:sldIdLst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</p14:sldIdLst>
        </p14:section>
        <p14:section name="Lesson 3" id="{b30650d0-0884-df8f-0894-33c759bf2b5c}">
          <p14:sldIdLst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</p14:sldIdLst>
        </p14:section>
        <p14:section name="Lesson 4" id="{7000cabf-46b8-daa6-748c-88b712d01f7f}">
          <p14:sldIdLst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</p14:sldIdLst>
        </p14:section>
        <p14:section name="Lesson 5" id="{ee3daaf9-1798-e051-a4cc-41db940aee64}">
          <p14:sldIdLst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</p14:sldIdLst>
        </p14:section>
        <p14:section name="Lesson 6" id="{33ebf885-546d-95f5-d794-69b802dbfe46}">
          <p14:sldIdLst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</p14:sldIdLst>
        </p14:section>
        <p14:section name="Lesson 7" id="{0a43248f-be32-6c89-c7a8-5a9de88088e1}">
          <p14:sldIdLst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  <p14:sldId id="456"/>
            <p14:sldId id="457"/>
            <p14:sldId id="458"/>
            <p14:sldId id="459"/>
            <p14:sldId id="460"/>
            <p14:sldId id="461"/>
            <p14:sldId id="462"/>
            <p14:sldId id="463"/>
            <p14:sldId id="464"/>
            <p14:sldId id="465"/>
            <p14:sldId id="466"/>
            <p14:sldId id="467"/>
          </p14:sldIdLst>
        </p14:section>
        <p14:section name="Lesson 8" id="{984ea97a-30c4-a579-87cf-963f75f81710}">
          <p14:sldIdLst>
            <p14:sldId id="468"/>
            <p14:sldId id="469"/>
            <p14:sldId id="470"/>
            <p14:sldId id="471"/>
            <p14:sldId id="472"/>
            <p14:sldId id="473"/>
            <p14:sldId id="474"/>
            <p14:sldId id="475"/>
            <p14:sldId id="476"/>
            <p14:sldId id="477"/>
            <p14:sldId id="478"/>
            <p14:sldId id="479"/>
            <p14:sldId id="480"/>
            <p14:sldId id="481"/>
            <p14:sldId id="482"/>
            <p14:sldId id="483"/>
            <p14:sldId id="484"/>
            <p14:sldId id="485"/>
            <p14:sldId id="486"/>
            <p14:sldId id="487"/>
            <p14:sldId id="488"/>
            <p14:sldId id="489"/>
            <p14:sldId id="490"/>
            <p14:sldId id="491"/>
            <p14:sldId id="492"/>
            <p14:sldId id="493"/>
            <p14:sldId id="494"/>
            <p14:sldId id="495"/>
            <p14:sldId id="496"/>
            <p14:sldId id="497"/>
          </p14:sldIdLst>
        </p14:section>
        <p14:section name="Lesson 9" id="{6a277ed1-a957-ca82-c43a-ac4b8fbd42f4}">
          <p14:sldIdLst>
            <p14:sldId id="498"/>
            <p14:sldId id="499"/>
            <p14:sldId id="500"/>
            <p14:sldId id="501"/>
            <p14:sldId id="502"/>
            <p14:sldId id="503"/>
            <p14:sldId id="504"/>
            <p14:sldId id="505"/>
            <p14:sldId id="506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522"/>
            <p14:sldId id="523"/>
          </p14:sldIdLst>
        </p14:section>
        <p14:section name="Lesson 10" id="{9992fdc3-4fed-4985-f4b8-1fdc795d495e}">
          <p14:sldIdLst>
            <p14:sldId id="524"/>
            <p14:sldId id="525"/>
            <p14:sldId id="526"/>
            <p14:sldId id="527"/>
            <p14:sldId id="528"/>
            <p14:sldId id="529"/>
            <p14:sldId id="530"/>
            <p14:sldId id="531"/>
            <p14:sldId id="532"/>
            <p14:sldId id="533"/>
            <p14:sldId id="534"/>
            <p14:sldId id="535"/>
            <p14:sldId id="536"/>
            <p14:sldId id="537"/>
            <p14:sldId id="538"/>
            <p14:sldId id="539"/>
            <p14:sldId id="540"/>
            <p14:sldId id="541"/>
            <p14:sldId id="542"/>
            <p14:sldId id="543"/>
            <p14:sldId id="544"/>
            <p14:sldId id="545"/>
            <p14:sldId id="546"/>
            <p14:sldId id="547"/>
            <p14:sldId id="548"/>
          </p14:sldIdLst>
        </p14:section>
        <p14:section name="Lesson 11" id="{c87aeaba-7d0a-9302-9ccc-b4a667dc2cc1}">
          <p14:sldIdLst>
            <p14:sldId id="549"/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  <p14:sldId id="558"/>
            <p14:sldId id="559"/>
            <p14:sldId id="560"/>
            <p14:sldId id="561"/>
            <p14:sldId id="562"/>
            <p14:sldId id="563"/>
            <p14:sldId id="564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</p14:sldIdLst>
        </p14:section>
        <p14:section name="Lesson 12" id="{50eff040-c488-d128-e028-4a420c254a68}">
          <p14:sldIdLst>
            <p14:sldId id="573"/>
            <p14:sldId id="574"/>
            <p14:sldId id="575"/>
            <p14:sldId id="576"/>
            <p14:sldId id="577"/>
            <p14:sldId id="578"/>
            <p14:sldId id="579"/>
            <p14:sldId id="580"/>
            <p14:sldId id="581"/>
            <p14:sldId id="582"/>
            <p14:sldId id="583"/>
            <p14:sldId id="584"/>
            <p14:sldId id="585"/>
            <p14:sldId id="586"/>
            <p14:sldId id="587"/>
            <p14:sldId id="588"/>
            <p14:sldId id="589"/>
            <p14:sldId id="590"/>
            <p14:sldId id="591"/>
            <p14:sldId id="592"/>
            <p14:sldId id="593"/>
            <p14:sldId id="594"/>
          </p14:sldIdLst>
        </p14:section>
        <p14:section name="Answers" id="{6f4b8954-30e6-d1fa-c7d1-ecc164096d63}">
          <p14:sldIdLst>
            <p14:sldId id="595"/>
            <p14:sldId id="596"/>
            <p14:sldId id="597"/>
            <p14:sldId id="598"/>
            <p14:sldId id="599"/>
            <p14:sldId id="600"/>
            <p14:sldId id="601"/>
            <p14:sldId id="602"/>
            <p14:sldId id="603"/>
            <p14:sldId id="604"/>
            <p14:sldId id="605"/>
            <p14:sldId id="606"/>
            <p14:sldId id="607"/>
            <p14:sldId id="608"/>
            <p14:sldId id="609"/>
            <p14:sldId id="610"/>
            <p14:sldId id="611"/>
            <p14:sldId id="612"/>
            <p14:sldId id="613"/>
            <p14:sldId id="614"/>
            <p14:sldId id="615"/>
            <p14:sldId id="616"/>
            <p14:sldId id="617"/>
            <p14:sldId id="618"/>
            <p14:sldId id="619"/>
            <p14:sldId id="620"/>
            <p14:sldId id="621"/>
            <p14:sldId id="622"/>
            <p14:sldId id="623"/>
            <p14:sldId id="624"/>
            <p14:sldId id="625"/>
            <p14:sldId id="626"/>
            <p14:sldId id="627"/>
            <p14:sldId id="628"/>
            <p14:sldId id="629"/>
            <p14:sldId id="630"/>
            <p14:sldId id="631"/>
            <p14:sldId id="632"/>
            <p14:sldId id="633"/>
            <p14:sldId id="634"/>
            <p14:sldId id="635"/>
            <p14:sldId id="636"/>
            <p14:sldId id="637"/>
            <p14:sldId id="638"/>
            <p14:sldId id="639"/>
            <p14:sldId id="640"/>
            <p14:sldId id="641"/>
            <p14:sldId id="642"/>
            <p14:sldId id="643"/>
            <p14:sldId id="644"/>
            <p14:sldId id="645"/>
            <p14:sldId id="646"/>
            <p14:sldId id="647"/>
            <p14:sldId id="648"/>
            <p14:sldId id="649"/>
            <p14:sldId id="650"/>
            <p14:sldId id="651"/>
            <p14:sldId id="652"/>
            <p14:sldId id="653"/>
            <p14:sldId id="654"/>
            <p14:sldId id="655"/>
            <p14:sldId id="656"/>
            <p14:sldId id="657"/>
            <p14:sldId id="658"/>
            <p14:sldId id="659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668"/>
            <p14:sldId id="669"/>
            <p14:sldId id="670"/>
            <p14:sldId id="671"/>
            <p14:sldId id="672"/>
            <p14:sldId id="673"/>
            <p14:sldId id="674"/>
            <p14:sldId id="675"/>
            <p14:sldId id="676"/>
            <p14:sldId id="677"/>
            <p14:sldId id="678"/>
            <p14:sldId id="679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  <p14:sldId id="701"/>
            <p14:sldId id="702"/>
            <p14:sldId id="703"/>
            <p14:sldId id="704"/>
            <p14:sldId id="705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714"/>
            <p14:sldId id="715"/>
            <p14:sldId id="716"/>
            <p14:sldId id="717"/>
            <p14:sldId id="718"/>
            <p14:sldId id="719"/>
            <p14:sldId id="720"/>
            <p14:sldId id="721"/>
            <p14:sldId id="722"/>
            <p14:sldId id="723"/>
            <p14:sldId id="724"/>
            <p14:sldId id="725"/>
            <p14:sldId id="726"/>
            <p14:sldId id="727"/>
            <p14:sldId id="728"/>
            <p14:sldId id="729"/>
            <p14:sldId id="730"/>
            <p14:sldId id="731"/>
            <p14:sldId id="732"/>
            <p14:sldId id="733"/>
            <p14:sldId id="734"/>
            <p14:sldId id="735"/>
            <p14:sldId id="736"/>
            <p14:sldId id="737"/>
            <p14:sldId id="738"/>
            <p14:sldId id="739"/>
            <p14:sldId id="740"/>
            <p14:sldId id="741"/>
            <p14:sldId id="742"/>
            <p14:sldId id="743"/>
            <p14:sldId id="744"/>
            <p14:sldId id="745"/>
            <p14:sldId id="746"/>
            <p14:sldId id="747"/>
            <p14:sldId id="748"/>
            <p14:sldId id="749"/>
            <p14:sldId id="750"/>
            <p14:sldId id="751"/>
            <p14:sldId id="752"/>
            <p14:sldId id="753"/>
            <p14:sldId id="754"/>
            <p14:sldId id="755"/>
            <p14:sldId id="756"/>
            <p14:sldId id="757"/>
            <p14:sldId id="758"/>
            <p14:sldId id="759"/>
            <p14:sldId id="760"/>
            <p14:sldId id="761"/>
            <p14:sldId id="762"/>
            <p14:sldId id="763"/>
            <p14:sldId id="764"/>
            <p14:sldId id="765"/>
            <p14:sldId id="766"/>
            <p14:sldId id="767"/>
            <p14:sldId id="768"/>
            <p14:sldId id="769"/>
            <p14:sldId id="770"/>
            <p14:sldId id="771"/>
            <p14:sldId id="772"/>
            <p14:sldId id="773"/>
            <p14:sldId id="774"/>
            <p14:sldId id="775"/>
            <p14:sldId id="776"/>
            <p14:sldId id="777"/>
            <p14:sldId id="778"/>
            <p14:sldId id="779"/>
            <p14:sldId id="780"/>
            <p14:sldId id="781"/>
            <p14:sldId id="782"/>
            <p14:sldId id="783"/>
            <p14:sldId id="784"/>
            <p14:sldId id="785"/>
            <p14:sldId id="786"/>
            <p14:sldId id="787"/>
            <p14:sldId id="788"/>
            <p14:sldId id="789"/>
            <p14:sldId id="790"/>
            <p14:sldId id="791"/>
            <p14:sldId id="792"/>
            <p14:sldId id="793"/>
            <p14:sldId id="794"/>
            <p14:sldId id="795"/>
            <p14:sldId id="796"/>
            <p14:sldId id="797"/>
            <p14:sldId id="798"/>
            <p14:sldId id="799"/>
            <p14:sldId id="800"/>
            <p14:sldId id="801"/>
            <p14:sldId id="802"/>
            <p14:sldId id="803"/>
            <p14:sldId id="804"/>
            <p14:sldId id="805"/>
            <p14:sldId id="806"/>
            <p14:sldId id="807"/>
            <p14:sldId id="808"/>
            <p14:sldId id="809"/>
            <p14:sldId id="810"/>
            <p14:sldId id="811"/>
            <p14:sldId id="812"/>
            <p14:sldId id="813"/>
            <p14:sldId id="814"/>
            <p14:sldId id="815"/>
            <p14:sldId id="816"/>
            <p14:sldId id="817"/>
            <p14:sldId id="818"/>
            <p14:sldId id="819"/>
            <p14:sldId id="820"/>
            <p14:sldId id="821"/>
            <p14:sldId id="822"/>
            <p14:sldId id="823"/>
            <p14:sldId id="824"/>
            <p14:sldId id="825"/>
            <p14:sldId id="826"/>
            <p14:sldId id="827"/>
            <p14:sldId id="828"/>
            <p14:sldId id="829"/>
            <p14:sldId id="830"/>
            <p14:sldId id="831"/>
            <p14:sldId id="832"/>
            <p14:sldId id="833"/>
            <p14:sldId id="834"/>
            <p14:sldId id="835"/>
            <p14:sldId id="836"/>
            <p14:sldId id="837"/>
            <p14:sldId id="838"/>
            <p14:sldId id="839"/>
            <p14:sldId id="840"/>
            <p14:sldId id="841"/>
            <p14:sldId id="842"/>
            <p14:sldId id="843"/>
            <p14:sldId id="844"/>
            <p14:sldId id="845"/>
            <p14:sldId id="846"/>
            <p14:sldId id="847"/>
            <p14:sldId id="84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200" Type="http://schemas.openxmlformats.org/officeDocument/2006/relationships/slide" Target="slides/slide199.xml"/><Relationship Id="rId201" Type="http://schemas.openxmlformats.org/officeDocument/2006/relationships/slide" Target="slides/slide200.xml"/><Relationship Id="rId202" Type="http://schemas.openxmlformats.org/officeDocument/2006/relationships/slide" Target="slides/slide201.xml"/><Relationship Id="rId203" Type="http://schemas.openxmlformats.org/officeDocument/2006/relationships/slide" Target="slides/slide202.xml"/><Relationship Id="rId204" Type="http://schemas.openxmlformats.org/officeDocument/2006/relationships/slide" Target="slides/slide203.xml"/><Relationship Id="rId205" Type="http://schemas.openxmlformats.org/officeDocument/2006/relationships/slide" Target="slides/slide204.xml"/><Relationship Id="rId206" Type="http://schemas.openxmlformats.org/officeDocument/2006/relationships/slide" Target="slides/slide205.xml"/><Relationship Id="rId207" Type="http://schemas.openxmlformats.org/officeDocument/2006/relationships/slide" Target="slides/slide206.xml"/><Relationship Id="rId208" Type="http://schemas.openxmlformats.org/officeDocument/2006/relationships/slide" Target="slides/slide207.xml"/><Relationship Id="rId209" Type="http://schemas.openxmlformats.org/officeDocument/2006/relationships/slide" Target="slides/slide208.xml"/><Relationship Id="rId210" Type="http://schemas.openxmlformats.org/officeDocument/2006/relationships/slide" Target="slides/slide209.xml"/><Relationship Id="rId211" Type="http://schemas.openxmlformats.org/officeDocument/2006/relationships/slide" Target="slides/slide210.xml"/><Relationship Id="rId212" Type="http://schemas.openxmlformats.org/officeDocument/2006/relationships/slide" Target="slides/slide211.xml"/><Relationship Id="rId213" Type="http://schemas.openxmlformats.org/officeDocument/2006/relationships/slide" Target="slides/slide212.xml"/><Relationship Id="rId214" Type="http://schemas.openxmlformats.org/officeDocument/2006/relationships/slide" Target="slides/slide213.xml"/><Relationship Id="rId215" Type="http://schemas.openxmlformats.org/officeDocument/2006/relationships/slide" Target="slides/slide214.xml"/><Relationship Id="rId216" Type="http://schemas.openxmlformats.org/officeDocument/2006/relationships/slide" Target="slides/slide215.xml"/><Relationship Id="rId217" Type="http://schemas.openxmlformats.org/officeDocument/2006/relationships/slide" Target="slides/slide216.xml"/><Relationship Id="rId218" Type="http://schemas.openxmlformats.org/officeDocument/2006/relationships/slide" Target="slides/slide217.xml"/><Relationship Id="rId219" Type="http://schemas.openxmlformats.org/officeDocument/2006/relationships/slide" Target="slides/slide218.xml"/><Relationship Id="rId220" Type="http://schemas.openxmlformats.org/officeDocument/2006/relationships/slide" Target="slides/slide219.xml"/><Relationship Id="rId221" Type="http://schemas.openxmlformats.org/officeDocument/2006/relationships/slide" Target="slides/slide220.xml"/><Relationship Id="rId222" Type="http://schemas.openxmlformats.org/officeDocument/2006/relationships/slide" Target="slides/slide221.xml"/><Relationship Id="rId223" Type="http://schemas.openxmlformats.org/officeDocument/2006/relationships/slide" Target="slides/slide222.xml"/><Relationship Id="rId224" Type="http://schemas.openxmlformats.org/officeDocument/2006/relationships/slide" Target="slides/slide223.xml"/><Relationship Id="rId225" Type="http://schemas.openxmlformats.org/officeDocument/2006/relationships/slide" Target="slides/slide224.xml"/><Relationship Id="rId226" Type="http://schemas.openxmlformats.org/officeDocument/2006/relationships/slide" Target="slides/slide225.xml"/><Relationship Id="rId227" Type="http://schemas.openxmlformats.org/officeDocument/2006/relationships/slide" Target="slides/slide226.xml"/><Relationship Id="rId228" Type="http://schemas.openxmlformats.org/officeDocument/2006/relationships/slide" Target="slides/slide227.xml"/><Relationship Id="rId229" Type="http://schemas.openxmlformats.org/officeDocument/2006/relationships/slide" Target="slides/slide228.xml"/><Relationship Id="rId230" Type="http://schemas.openxmlformats.org/officeDocument/2006/relationships/slide" Target="slides/slide229.xml"/><Relationship Id="rId231" Type="http://schemas.openxmlformats.org/officeDocument/2006/relationships/slide" Target="slides/slide230.xml"/><Relationship Id="rId232" Type="http://schemas.openxmlformats.org/officeDocument/2006/relationships/slide" Target="slides/slide231.xml"/><Relationship Id="rId233" Type="http://schemas.openxmlformats.org/officeDocument/2006/relationships/slide" Target="slides/slide232.xml"/><Relationship Id="rId234" Type="http://schemas.openxmlformats.org/officeDocument/2006/relationships/slide" Target="slides/slide233.xml"/><Relationship Id="rId235" Type="http://schemas.openxmlformats.org/officeDocument/2006/relationships/slide" Target="slides/slide234.xml"/><Relationship Id="rId236" Type="http://schemas.openxmlformats.org/officeDocument/2006/relationships/slide" Target="slides/slide235.xml"/><Relationship Id="rId237" Type="http://schemas.openxmlformats.org/officeDocument/2006/relationships/slide" Target="slides/slide236.xml"/><Relationship Id="rId238" Type="http://schemas.openxmlformats.org/officeDocument/2006/relationships/slide" Target="slides/slide237.xml"/><Relationship Id="rId239" Type="http://schemas.openxmlformats.org/officeDocument/2006/relationships/slide" Target="slides/slide238.xml"/><Relationship Id="rId240" Type="http://schemas.openxmlformats.org/officeDocument/2006/relationships/slide" Target="slides/slide239.xml"/><Relationship Id="rId241" Type="http://schemas.openxmlformats.org/officeDocument/2006/relationships/slide" Target="slides/slide240.xml"/><Relationship Id="rId242" Type="http://schemas.openxmlformats.org/officeDocument/2006/relationships/slide" Target="slides/slide241.xml"/><Relationship Id="rId243" Type="http://schemas.openxmlformats.org/officeDocument/2006/relationships/slide" Target="slides/slide242.xml"/><Relationship Id="rId244" Type="http://schemas.openxmlformats.org/officeDocument/2006/relationships/slide" Target="slides/slide243.xml"/><Relationship Id="rId245" Type="http://schemas.openxmlformats.org/officeDocument/2006/relationships/slide" Target="slides/slide244.xml"/><Relationship Id="rId246" Type="http://schemas.openxmlformats.org/officeDocument/2006/relationships/slide" Target="slides/slide245.xml"/><Relationship Id="rId247" Type="http://schemas.openxmlformats.org/officeDocument/2006/relationships/slide" Target="slides/slide246.xml"/><Relationship Id="rId248" Type="http://schemas.openxmlformats.org/officeDocument/2006/relationships/slide" Target="slides/slide247.xml"/><Relationship Id="rId249" Type="http://schemas.openxmlformats.org/officeDocument/2006/relationships/slide" Target="slides/slide248.xml"/><Relationship Id="rId250" Type="http://schemas.openxmlformats.org/officeDocument/2006/relationships/slide" Target="slides/slide249.xml"/><Relationship Id="rId251" Type="http://schemas.openxmlformats.org/officeDocument/2006/relationships/slide" Target="slides/slide250.xml"/><Relationship Id="rId252" Type="http://schemas.openxmlformats.org/officeDocument/2006/relationships/slide" Target="slides/slide251.xml"/><Relationship Id="rId253" Type="http://schemas.openxmlformats.org/officeDocument/2006/relationships/slide" Target="slides/slide252.xml"/><Relationship Id="rId254" Type="http://schemas.openxmlformats.org/officeDocument/2006/relationships/slide" Target="slides/slide253.xml"/><Relationship Id="rId255" Type="http://schemas.openxmlformats.org/officeDocument/2006/relationships/slide" Target="slides/slide254.xml"/><Relationship Id="rId256" Type="http://schemas.openxmlformats.org/officeDocument/2006/relationships/slide" Target="slides/slide255.xml"/><Relationship Id="rId257" Type="http://schemas.openxmlformats.org/officeDocument/2006/relationships/slide" Target="slides/slide256.xml"/><Relationship Id="rId258" Type="http://schemas.openxmlformats.org/officeDocument/2006/relationships/slide" Target="slides/slide257.xml"/><Relationship Id="rId259" Type="http://schemas.openxmlformats.org/officeDocument/2006/relationships/slide" Target="slides/slide258.xml"/><Relationship Id="rId260" Type="http://schemas.openxmlformats.org/officeDocument/2006/relationships/slide" Target="slides/slide259.xml"/><Relationship Id="rId261" Type="http://schemas.openxmlformats.org/officeDocument/2006/relationships/slide" Target="slides/slide260.xml"/><Relationship Id="rId262" Type="http://schemas.openxmlformats.org/officeDocument/2006/relationships/slide" Target="slides/slide261.xml"/><Relationship Id="rId263" Type="http://schemas.openxmlformats.org/officeDocument/2006/relationships/slide" Target="slides/slide262.xml"/><Relationship Id="rId264" Type="http://schemas.openxmlformats.org/officeDocument/2006/relationships/slide" Target="slides/slide263.xml"/><Relationship Id="rId265" Type="http://schemas.openxmlformats.org/officeDocument/2006/relationships/slide" Target="slides/slide264.xml"/><Relationship Id="rId266" Type="http://schemas.openxmlformats.org/officeDocument/2006/relationships/slide" Target="slides/slide265.xml"/><Relationship Id="rId267" Type="http://schemas.openxmlformats.org/officeDocument/2006/relationships/slide" Target="slides/slide266.xml"/><Relationship Id="rId268" Type="http://schemas.openxmlformats.org/officeDocument/2006/relationships/slide" Target="slides/slide267.xml"/><Relationship Id="rId269" Type="http://schemas.openxmlformats.org/officeDocument/2006/relationships/slide" Target="slides/slide268.xml"/><Relationship Id="rId270" Type="http://schemas.openxmlformats.org/officeDocument/2006/relationships/slide" Target="slides/slide269.xml"/><Relationship Id="rId271" Type="http://schemas.openxmlformats.org/officeDocument/2006/relationships/slide" Target="slides/slide270.xml"/><Relationship Id="rId272" Type="http://schemas.openxmlformats.org/officeDocument/2006/relationships/slide" Target="slides/slide271.xml"/><Relationship Id="rId273" Type="http://schemas.openxmlformats.org/officeDocument/2006/relationships/slide" Target="slides/slide272.xml"/><Relationship Id="rId274" Type="http://schemas.openxmlformats.org/officeDocument/2006/relationships/slide" Target="slides/slide273.xml"/><Relationship Id="rId275" Type="http://schemas.openxmlformats.org/officeDocument/2006/relationships/slide" Target="slides/slide274.xml"/><Relationship Id="rId276" Type="http://schemas.openxmlformats.org/officeDocument/2006/relationships/slide" Target="slides/slide275.xml"/><Relationship Id="rId277" Type="http://schemas.openxmlformats.org/officeDocument/2006/relationships/slide" Target="slides/slide276.xml"/><Relationship Id="rId278" Type="http://schemas.openxmlformats.org/officeDocument/2006/relationships/slide" Target="slides/slide277.xml"/><Relationship Id="rId279" Type="http://schemas.openxmlformats.org/officeDocument/2006/relationships/slide" Target="slides/slide278.xml"/><Relationship Id="rId280" Type="http://schemas.openxmlformats.org/officeDocument/2006/relationships/slide" Target="slides/slide279.xml"/><Relationship Id="rId281" Type="http://schemas.openxmlformats.org/officeDocument/2006/relationships/slide" Target="slides/slide280.xml"/><Relationship Id="rId282" Type="http://schemas.openxmlformats.org/officeDocument/2006/relationships/slide" Target="slides/slide281.xml"/><Relationship Id="rId283" Type="http://schemas.openxmlformats.org/officeDocument/2006/relationships/slide" Target="slides/slide282.xml"/><Relationship Id="rId284" Type="http://schemas.openxmlformats.org/officeDocument/2006/relationships/slide" Target="slides/slide283.xml"/><Relationship Id="rId285" Type="http://schemas.openxmlformats.org/officeDocument/2006/relationships/slide" Target="slides/slide284.xml"/><Relationship Id="rId286" Type="http://schemas.openxmlformats.org/officeDocument/2006/relationships/slide" Target="slides/slide285.xml"/><Relationship Id="rId287" Type="http://schemas.openxmlformats.org/officeDocument/2006/relationships/slide" Target="slides/slide286.xml"/><Relationship Id="rId288" Type="http://schemas.openxmlformats.org/officeDocument/2006/relationships/slide" Target="slides/slide287.xml"/><Relationship Id="rId289" Type="http://schemas.openxmlformats.org/officeDocument/2006/relationships/slide" Target="slides/slide288.xml"/><Relationship Id="rId290" Type="http://schemas.openxmlformats.org/officeDocument/2006/relationships/slide" Target="slides/slide289.xml"/><Relationship Id="rId291" Type="http://schemas.openxmlformats.org/officeDocument/2006/relationships/slide" Target="slides/slide290.xml"/><Relationship Id="rId292" Type="http://schemas.openxmlformats.org/officeDocument/2006/relationships/slide" Target="slides/slide291.xml"/><Relationship Id="rId293" Type="http://schemas.openxmlformats.org/officeDocument/2006/relationships/slide" Target="slides/slide292.xml"/><Relationship Id="rId294" Type="http://schemas.openxmlformats.org/officeDocument/2006/relationships/slide" Target="slides/slide293.xml"/><Relationship Id="rId295" Type="http://schemas.openxmlformats.org/officeDocument/2006/relationships/slide" Target="slides/slide294.xml"/><Relationship Id="rId296" Type="http://schemas.openxmlformats.org/officeDocument/2006/relationships/slide" Target="slides/slide295.xml"/><Relationship Id="rId297" Type="http://schemas.openxmlformats.org/officeDocument/2006/relationships/slide" Target="slides/slide296.xml"/><Relationship Id="rId298" Type="http://schemas.openxmlformats.org/officeDocument/2006/relationships/slide" Target="slides/slide297.xml"/><Relationship Id="rId299" Type="http://schemas.openxmlformats.org/officeDocument/2006/relationships/slide" Target="slides/slide298.xml"/><Relationship Id="rId300" Type="http://schemas.openxmlformats.org/officeDocument/2006/relationships/slide" Target="slides/slide299.xml"/><Relationship Id="rId301" Type="http://schemas.openxmlformats.org/officeDocument/2006/relationships/slide" Target="slides/slide300.xml"/><Relationship Id="rId302" Type="http://schemas.openxmlformats.org/officeDocument/2006/relationships/slide" Target="slides/slide301.xml"/><Relationship Id="rId303" Type="http://schemas.openxmlformats.org/officeDocument/2006/relationships/slide" Target="slides/slide302.xml"/><Relationship Id="rId304" Type="http://schemas.openxmlformats.org/officeDocument/2006/relationships/slide" Target="slides/slide303.xml"/><Relationship Id="rId305" Type="http://schemas.openxmlformats.org/officeDocument/2006/relationships/slide" Target="slides/slide304.xml"/><Relationship Id="rId306" Type="http://schemas.openxmlformats.org/officeDocument/2006/relationships/slide" Target="slides/slide305.xml"/><Relationship Id="rId307" Type="http://schemas.openxmlformats.org/officeDocument/2006/relationships/slide" Target="slides/slide306.xml"/><Relationship Id="rId308" Type="http://schemas.openxmlformats.org/officeDocument/2006/relationships/slide" Target="slides/slide307.xml"/><Relationship Id="rId309" Type="http://schemas.openxmlformats.org/officeDocument/2006/relationships/slide" Target="slides/slide308.xml"/><Relationship Id="rId310" Type="http://schemas.openxmlformats.org/officeDocument/2006/relationships/slide" Target="slides/slide309.xml"/><Relationship Id="rId311" Type="http://schemas.openxmlformats.org/officeDocument/2006/relationships/slide" Target="slides/slide310.xml"/><Relationship Id="rId312" Type="http://schemas.openxmlformats.org/officeDocument/2006/relationships/slide" Target="slides/slide311.xml"/><Relationship Id="rId313" Type="http://schemas.openxmlformats.org/officeDocument/2006/relationships/slide" Target="slides/slide312.xml"/><Relationship Id="rId314" Type="http://schemas.openxmlformats.org/officeDocument/2006/relationships/slide" Target="slides/slide313.xml"/><Relationship Id="rId315" Type="http://schemas.openxmlformats.org/officeDocument/2006/relationships/slide" Target="slides/slide314.xml"/><Relationship Id="rId316" Type="http://schemas.openxmlformats.org/officeDocument/2006/relationships/slide" Target="slides/slide315.xml"/><Relationship Id="rId317" Type="http://schemas.openxmlformats.org/officeDocument/2006/relationships/slide" Target="slides/slide316.xml"/><Relationship Id="rId318" Type="http://schemas.openxmlformats.org/officeDocument/2006/relationships/slide" Target="slides/slide317.xml"/><Relationship Id="rId319" Type="http://schemas.openxmlformats.org/officeDocument/2006/relationships/slide" Target="slides/slide318.xml"/><Relationship Id="rId320" Type="http://schemas.openxmlformats.org/officeDocument/2006/relationships/slide" Target="slides/slide319.xml"/><Relationship Id="rId321" Type="http://schemas.openxmlformats.org/officeDocument/2006/relationships/slide" Target="slides/slide320.xml"/><Relationship Id="rId322" Type="http://schemas.openxmlformats.org/officeDocument/2006/relationships/slide" Target="slides/slide321.xml"/><Relationship Id="rId323" Type="http://schemas.openxmlformats.org/officeDocument/2006/relationships/slide" Target="slides/slide322.xml"/><Relationship Id="rId324" Type="http://schemas.openxmlformats.org/officeDocument/2006/relationships/slide" Target="slides/slide323.xml"/><Relationship Id="rId325" Type="http://schemas.openxmlformats.org/officeDocument/2006/relationships/slide" Target="slides/slide324.xml"/><Relationship Id="rId326" Type="http://schemas.openxmlformats.org/officeDocument/2006/relationships/slide" Target="slides/slide325.xml"/><Relationship Id="rId327" Type="http://schemas.openxmlformats.org/officeDocument/2006/relationships/slide" Target="slides/slide326.xml"/><Relationship Id="rId328" Type="http://schemas.openxmlformats.org/officeDocument/2006/relationships/slide" Target="slides/slide327.xml"/><Relationship Id="rId329" Type="http://schemas.openxmlformats.org/officeDocument/2006/relationships/slide" Target="slides/slide328.xml"/><Relationship Id="rId330" Type="http://schemas.openxmlformats.org/officeDocument/2006/relationships/slide" Target="slides/slide329.xml"/><Relationship Id="rId331" Type="http://schemas.openxmlformats.org/officeDocument/2006/relationships/slide" Target="slides/slide330.xml"/><Relationship Id="rId332" Type="http://schemas.openxmlformats.org/officeDocument/2006/relationships/slide" Target="slides/slide331.xml"/><Relationship Id="rId333" Type="http://schemas.openxmlformats.org/officeDocument/2006/relationships/slide" Target="slides/slide332.xml"/><Relationship Id="rId334" Type="http://schemas.openxmlformats.org/officeDocument/2006/relationships/slide" Target="slides/slide333.xml"/><Relationship Id="rId335" Type="http://schemas.openxmlformats.org/officeDocument/2006/relationships/slide" Target="slides/slide334.xml"/><Relationship Id="rId336" Type="http://schemas.openxmlformats.org/officeDocument/2006/relationships/slide" Target="slides/slide335.xml"/><Relationship Id="rId337" Type="http://schemas.openxmlformats.org/officeDocument/2006/relationships/slide" Target="slides/slide336.xml"/><Relationship Id="rId338" Type="http://schemas.openxmlformats.org/officeDocument/2006/relationships/slide" Target="slides/slide337.xml"/><Relationship Id="rId339" Type="http://schemas.openxmlformats.org/officeDocument/2006/relationships/slide" Target="slides/slide338.xml"/><Relationship Id="rId340" Type="http://schemas.openxmlformats.org/officeDocument/2006/relationships/slide" Target="slides/slide339.xml"/><Relationship Id="rId341" Type="http://schemas.openxmlformats.org/officeDocument/2006/relationships/slide" Target="slides/slide340.xml"/><Relationship Id="rId342" Type="http://schemas.openxmlformats.org/officeDocument/2006/relationships/slide" Target="slides/slide341.xml"/><Relationship Id="rId343" Type="http://schemas.openxmlformats.org/officeDocument/2006/relationships/slide" Target="slides/slide342.xml"/><Relationship Id="rId344" Type="http://schemas.openxmlformats.org/officeDocument/2006/relationships/slide" Target="slides/slide343.xml"/><Relationship Id="rId345" Type="http://schemas.openxmlformats.org/officeDocument/2006/relationships/slide" Target="slides/slide344.xml"/><Relationship Id="rId346" Type="http://schemas.openxmlformats.org/officeDocument/2006/relationships/slide" Target="slides/slide345.xml"/><Relationship Id="rId347" Type="http://schemas.openxmlformats.org/officeDocument/2006/relationships/slide" Target="slides/slide346.xml"/><Relationship Id="rId348" Type="http://schemas.openxmlformats.org/officeDocument/2006/relationships/slide" Target="slides/slide347.xml"/><Relationship Id="rId349" Type="http://schemas.openxmlformats.org/officeDocument/2006/relationships/slide" Target="slides/slide348.xml"/><Relationship Id="rId350" Type="http://schemas.openxmlformats.org/officeDocument/2006/relationships/slide" Target="slides/slide349.xml"/><Relationship Id="rId351" Type="http://schemas.openxmlformats.org/officeDocument/2006/relationships/slide" Target="slides/slide350.xml"/><Relationship Id="rId352" Type="http://schemas.openxmlformats.org/officeDocument/2006/relationships/slide" Target="slides/slide351.xml"/><Relationship Id="rId353" Type="http://schemas.openxmlformats.org/officeDocument/2006/relationships/slide" Target="slides/slide352.xml"/><Relationship Id="rId354" Type="http://schemas.openxmlformats.org/officeDocument/2006/relationships/slide" Target="slides/slide353.xml"/><Relationship Id="rId355" Type="http://schemas.openxmlformats.org/officeDocument/2006/relationships/slide" Target="slides/slide354.xml"/><Relationship Id="rId356" Type="http://schemas.openxmlformats.org/officeDocument/2006/relationships/slide" Target="slides/slide355.xml"/><Relationship Id="rId357" Type="http://schemas.openxmlformats.org/officeDocument/2006/relationships/slide" Target="slides/slide356.xml"/><Relationship Id="rId358" Type="http://schemas.openxmlformats.org/officeDocument/2006/relationships/slide" Target="slides/slide357.xml"/><Relationship Id="rId359" Type="http://schemas.openxmlformats.org/officeDocument/2006/relationships/slide" Target="slides/slide358.xml"/><Relationship Id="rId360" Type="http://schemas.openxmlformats.org/officeDocument/2006/relationships/slide" Target="slides/slide359.xml"/><Relationship Id="rId361" Type="http://schemas.openxmlformats.org/officeDocument/2006/relationships/slide" Target="slides/slide360.xml"/><Relationship Id="rId362" Type="http://schemas.openxmlformats.org/officeDocument/2006/relationships/slide" Target="slides/slide361.xml"/><Relationship Id="rId363" Type="http://schemas.openxmlformats.org/officeDocument/2006/relationships/slide" Target="slides/slide362.xml"/><Relationship Id="rId364" Type="http://schemas.openxmlformats.org/officeDocument/2006/relationships/slide" Target="slides/slide363.xml"/><Relationship Id="rId365" Type="http://schemas.openxmlformats.org/officeDocument/2006/relationships/slide" Target="slides/slide364.xml"/><Relationship Id="rId366" Type="http://schemas.openxmlformats.org/officeDocument/2006/relationships/slide" Target="slides/slide365.xml"/><Relationship Id="rId367" Type="http://schemas.openxmlformats.org/officeDocument/2006/relationships/slide" Target="slides/slide366.xml"/><Relationship Id="rId368" Type="http://schemas.openxmlformats.org/officeDocument/2006/relationships/slide" Target="slides/slide367.xml"/><Relationship Id="rId369" Type="http://schemas.openxmlformats.org/officeDocument/2006/relationships/slide" Target="slides/slide368.xml"/><Relationship Id="rId370" Type="http://schemas.openxmlformats.org/officeDocument/2006/relationships/slide" Target="slides/slide369.xml"/><Relationship Id="rId371" Type="http://schemas.openxmlformats.org/officeDocument/2006/relationships/slide" Target="slides/slide370.xml"/><Relationship Id="rId372" Type="http://schemas.openxmlformats.org/officeDocument/2006/relationships/slide" Target="slides/slide371.xml"/><Relationship Id="rId373" Type="http://schemas.openxmlformats.org/officeDocument/2006/relationships/slide" Target="slides/slide372.xml"/><Relationship Id="rId374" Type="http://schemas.openxmlformats.org/officeDocument/2006/relationships/slide" Target="slides/slide373.xml"/><Relationship Id="rId375" Type="http://schemas.openxmlformats.org/officeDocument/2006/relationships/slide" Target="slides/slide374.xml"/><Relationship Id="rId376" Type="http://schemas.openxmlformats.org/officeDocument/2006/relationships/slide" Target="slides/slide375.xml"/><Relationship Id="rId377" Type="http://schemas.openxmlformats.org/officeDocument/2006/relationships/slide" Target="slides/slide376.xml"/><Relationship Id="rId378" Type="http://schemas.openxmlformats.org/officeDocument/2006/relationships/slide" Target="slides/slide377.xml"/><Relationship Id="rId379" Type="http://schemas.openxmlformats.org/officeDocument/2006/relationships/slide" Target="slides/slide378.xml"/><Relationship Id="rId380" Type="http://schemas.openxmlformats.org/officeDocument/2006/relationships/slide" Target="slides/slide379.xml"/><Relationship Id="rId381" Type="http://schemas.openxmlformats.org/officeDocument/2006/relationships/slide" Target="slides/slide380.xml"/><Relationship Id="rId382" Type="http://schemas.openxmlformats.org/officeDocument/2006/relationships/slide" Target="slides/slide381.xml"/><Relationship Id="rId383" Type="http://schemas.openxmlformats.org/officeDocument/2006/relationships/slide" Target="slides/slide382.xml"/><Relationship Id="rId384" Type="http://schemas.openxmlformats.org/officeDocument/2006/relationships/slide" Target="slides/slide383.xml"/><Relationship Id="rId385" Type="http://schemas.openxmlformats.org/officeDocument/2006/relationships/slide" Target="slides/slide384.xml"/><Relationship Id="rId386" Type="http://schemas.openxmlformats.org/officeDocument/2006/relationships/slide" Target="slides/slide385.xml"/><Relationship Id="rId387" Type="http://schemas.openxmlformats.org/officeDocument/2006/relationships/slide" Target="slides/slide386.xml"/><Relationship Id="rId388" Type="http://schemas.openxmlformats.org/officeDocument/2006/relationships/slide" Target="slides/slide387.xml"/><Relationship Id="rId389" Type="http://schemas.openxmlformats.org/officeDocument/2006/relationships/slide" Target="slides/slide388.xml"/><Relationship Id="rId390" Type="http://schemas.openxmlformats.org/officeDocument/2006/relationships/slide" Target="slides/slide389.xml"/><Relationship Id="rId391" Type="http://schemas.openxmlformats.org/officeDocument/2006/relationships/slide" Target="slides/slide390.xml"/><Relationship Id="rId392" Type="http://schemas.openxmlformats.org/officeDocument/2006/relationships/slide" Target="slides/slide391.xml"/><Relationship Id="rId393" Type="http://schemas.openxmlformats.org/officeDocument/2006/relationships/slide" Target="slides/slide392.xml"/><Relationship Id="rId394" Type="http://schemas.openxmlformats.org/officeDocument/2006/relationships/slide" Target="slides/slide393.xml"/><Relationship Id="rId395" Type="http://schemas.openxmlformats.org/officeDocument/2006/relationships/slide" Target="slides/slide394.xml"/><Relationship Id="rId396" Type="http://schemas.openxmlformats.org/officeDocument/2006/relationships/slide" Target="slides/slide395.xml"/><Relationship Id="rId397" Type="http://schemas.openxmlformats.org/officeDocument/2006/relationships/slide" Target="slides/slide396.xml"/><Relationship Id="rId398" Type="http://schemas.openxmlformats.org/officeDocument/2006/relationships/slide" Target="slides/slide397.xml"/><Relationship Id="rId399" Type="http://schemas.openxmlformats.org/officeDocument/2006/relationships/slide" Target="slides/slide398.xml"/><Relationship Id="rId400" Type="http://schemas.openxmlformats.org/officeDocument/2006/relationships/slide" Target="slides/slide399.xml"/><Relationship Id="rId401" Type="http://schemas.openxmlformats.org/officeDocument/2006/relationships/slide" Target="slides/slide400.xml"/><Relationship Id="rId402" Type="http://schemas.openxmlformats.org/officeDocument/2006/relationships/slide" Target="slides/slide401.xml"/><Relationship Id="rId403" Type="http://schemas.openxmlformats.org/officeDocument/2006/relationships/slide" Target="slides/slide402.xml"/><Relationship Id="rId404" Type="http://schemas.openxmlformats.org/officeDocument/2006/relationships/slide" Target="slides/slide403.xml"/><Relationship Id="rId405" Type="http://schemas.openxmlformats.org/officeDocument/2006/relationships/slide" Target="slides/slide404.xml"/><Relationship Id="rId406" Type="http://schemas.openxmlformats.org/officeDocument/2006/relationships/slide" Target="slides/slide405.xml"/><Relationship Id="rId407" Type="http://schemas.openxmlformats.org/officeDocument/2006/relationships/slide" Target="slides/slide406.xml"/><Relationship Id="rId408" Type="http://schemas.openxmlformats.org/officeDocument/2006/relationships/slide" Target="slides/slide407.xml"/><Relationship Id="rId409" Type="http://schemas.openxmlformats.org/officeDocument/2006/relationships/slide" Target="slides/slide408.xml"/><Relationship Id="rId410" Type="http://schemas.openxmlformats.org/officeDocument/2006/relationships/slide" Target="slides/slide409.xml"/><Relationship Id="rId411" Type="http://schemas.openxmlformats.org/officeDocument/2006/relationships/slide" Target="slides/slide410.xml"/><Relationship Id="rId412" Type="http://schemas.openxmlformats.org/officeDocument/2006/relationships/slide" Target="slides/slide411.xml"/><Relationship Id="rId413" Type="http://schemas.openxmlformats.org/officeDocument/2006/relationships/slide" Target="slides/slide412.xml"/><Relationship Id="rId414" Type="http://schemas.openxmlformats.org/officeDocument/2006/relationships/slide" Target="slides/slide413.xml"/><Relationship Id="rId415" Type="http://schemas.openxmlformats.org/officeDocument/2006/relationships/slide" Target="slides/slide414.xml"/><Relationship Id="rId416" Type="http://schemas.openxmlformats.org/officeDocument/2006/relationships/slide" Target="slides/slide415.xml"/><Relationship Id="rId417" Type="http://schemas.openxmlformats.org/officeDocument/2006/relationships/slide" Target="slides/slide416.xml"/><Relationship Id="rId418" Type="http://schemas.openxmlformats.org/officeDocument/2006/relationships/slide" Target="slides/slide417.xml"/><Relationship Id="rId419" Type="http://schemas.openxmlformats.org/officeDocument/2006/relationships/slide" Target="slides/slide418.xml"/><Relationship Id="rId420" Type="http://schemas.openxmlformats.org/officeDocument/2006/relationships/slide" Target="slides/slide419.xml"/><Relationship Id="rId421" Type="http://schemas.openxmlformats.org/officeDocument/2006/relationships/slide" Target="slides/slide420.xml"/><Relationship Id="rId422" Type="http://schemas.openxmlformats.org/officeDocument/2006/relationships/slide" Target="slides/slide421.xml"/><Relationship Id="rId423" Type="http://schemas.openxmlformats.org/officeDocument/2006/relationships/slide" Target="slides/slide422.xml"/><Relationship Id="rId424" Type="http://schemas.openxmlformats.org/officeDocument/2006/relationships/slide" Target="slides/slide423.xml"/><Relationship Id="rId425" Type="http://schemas.openxmlformats.org/officeDocument/2006/relationships/slide" Target="slides/slide424.xml"/><Relationship Id="rId426" Type="http://schemas.openxmlformats.org/officeDocument/2006/relationships/slide" Target="slides/slide425.xml"/><Relationship Id="rId427" Type="http://schemas.openxmlformats.org/officeDocument/2006/relationships/slide" Target="slides/slide426.xml"/><Relationship Id="rId428" Type="http://schemas.openxmlformats.org/officeDocument/2006/relationships/slide" Target="slides/slide427.xml"/><Relationship Id="rId429" Type="http://schemas.openxmlformats.org/officeDocument/2006/relationships/slide" Target="slides/slide428.xml"/><Relationship Id="rId430" Type="http://schemas.openxmlformats.org/officeDocument/2006/relationships/slide" Target="slides/slide429.xml"/><Relationship Id="rId431" Type="http://schemas.openxmlformats.org/officeDocument/2006/relationships/slide" Target="slides/slide430.xml"/><Relationship Id="rId432" Type="http://schemas.openxmlformats.org/officeDocument/2006/relationships/slide" Target="slides/slide431.xml"/><Relationship Id="rId433" Type="http://schemas.openxmlformats.org/officeDocument/2006/relationships/slide" Target="slides/slide432.xml"/><Relationship Id="rId434" Type="http://schemas.openxmlformats.org/officeDocument/2006/relationships/slide" Target="slides/slide433.xml"/><Relationship Id="rId435" Type="http://schemas.openxmlformats.org/officeDocument/2006/relationships/slide" Target="slides/slide434.xml"/><Relationship Id="rId436" Type="http://schemas.openxmlformats.org/officeDocument/2006/relationships/slide" Target="slides/slide435.xml"/><Relationship Id="rId437" Type="http://schemas.openxmlformats.org/officeDocument/2006/relationships/slide" Target="slides/slide436.xml"/><Relationship Id="rId438" Type="http://schemas.openxmlformats.org/officeDocument/2006/relationships/slide" Target="slides/slide437.xml"/><Relationship Id="rId439" Type="http://schemas.openxmlformats.org/officeDocument/2006/relationships/slide" Target="slides/slide438.xml"/><Relationship Id="rId440" Type="http://schemas.openxmlformats.org/officeDocument/2006/relationships/slide" Target="slides/slide439.xml"/><Relationship Id="rId441" Type="http://schemas.openxmlformats.org/officeDocument/2006/relationships/slide" Target="slides/slide440.xml"/><Relationship Id="rId442" Type="http://schemas.openxmlformats.org/officeDocument/2006/relationships/slide" Target="slides/slide441.xml"/><Relationship Id="rId443" Type="http://schemas.openxmlformats.org/officeDocument/2006/relationships/slide" Target="slides/slide442.xml"/><Relationship Id="rId444" Type="http://schemas.openxmlformats.org/officeDocument/2006/relationships/slide" Target="slides/slide443.xml"/><Relationship Id="rId445" Type="http://schemas.openxmlformats.org/officeDocument/2006/relationships/slide" Target="slides/slide444.xml"/><Relationship Id="rId446" Type="http://schemas.openxmlformats.org/officeDocument/2006/relationships/slide" Target="slides/slide445.xml"/><Relationship Id="rId447" Type="http://schemas.openxmlformats.org/officeDocument/2006/relationships/slide" Target="slides/slide446.xml"/><Relationship Id="rId448" Type="http://schemas.openxmlformats.org/officeDocument/2006/relationships/slide" Target="slides/slide447.xml"/><Relationship Id="rId449" Type="http://schemas.openxmlformats.org/officeDocument/2006/relationships/slide" Target="slides/slide448.xml"/><Relationship Id="rId450" Type="http://schemas.openxmlformats.org/officeDocument/2006/relationships/slide" Target="slides/slide449.xml"/><Relationship Id="rId451" Type="http://schemas.openxmlformats.org/officeDocument/2006/relationships/slide" Target="slides/slide450.xml"/><Relationship Id="rId452" Type="http://schemas.openxmlformats.org/officeDocument/2006/relationships/slide" Target="slides/slide451.xml"/><Relationship Id="rId453" Type="http://schemas.openxmlformats.org/officeDocument/2006/relationships/slide" Target="slides/slide452.xml"/><Relationship Id="rId454" Type="http://schemas.openxmlformats.org/officeDocument/2006/relationships/slide" Target="slides/slide453.xml"/><Relationship Id="rId455" Type="http://schemas.openxmlformats.org/officeDocument/2006/relationships/slide" Target="slides/slide454.xml"/><Relationship Id="rId456" Type="http://schemas.openxmlformats.org/officeDocument/2006/relationships/slide" Target="slides/slide455.xml"/><Relationship Id="rId457" Type="http://schemas.openxmlformats.org/officeDocument/2006/relationships/slide" Target="slides/slide456.xml"/><Relationship Id="rId458" Type="http://schemas.openxmlformats.org/officeDocument/2006/relationships/slide" Target="slides/slide457.xml"/><Relationship Id="rId459" Type="http://schemas.openxmlformats.org/officeDocument/2006/relationships/slide" Target="slides/slide458.xml"/><Relationship Id="rId460" Type="http://schemas.openxmlformats.org/officeDocument/2006/relationships/slide" Target="slides/slide459.xml"/><Relationship Id="rId461" Type="http://schemas.openxmlformats.org/officeDocument/2006/relationships/slide" Target="slides/slide460.xml"/><Relationship Id="rId462" Type="http://schemas.openxmlformats.org/officeDocument/2006/relationships/slide" Target="slides/slide461.xml"/><Relationship Id="rId463" Type="http://schemas.openxmlformats.org/officeDocument/2006/relationships/slide" Target="slides/slide462.xml"/><Relationship Id="rId464" Type="http://schemas.openxmlformats.org/officeDocument/2006/relationships/slide" Target="slides/slide463.xml"/><Relationship Id="rId465" Type="http://schemas.openxmlformats.org/officeDocument/2006/relationships/slide" Target="slides/slide464.xml"/><Relationship Id="rId466" Type="http://schemas.openxmlformats.org/officeDocument/2006/relationships/slide" Target="slides/slide465.xml"/><Relationship Id="rId467" Type="http://schemas.openxmlformats.org/officeDocument/2006/relationships/slide" Target="slides/slide466.xml"/><Relationship Id="rId468" Type="http://schemas.openxmlformats.org/officeDocument/2006/relationships/slide" Target="slides/slide467.xml"/><Relationship Id="rId469" Type="http://schemas.openxmlformats.org/officeDocument/2006/relationships/slide" Target="slides/slide468.xml"/><Relationship Id="rId470" Type="http://schemas.openxmlformats.org/officeDocument/2006/relationships/slide" Target="slides/slide469.xml"/><Relationship Id="rId471" Type="http://schemas.openxmlformats.org/officeDocument/2006/relationships/slide" Target="slides/slide470.xml"/><Relationship Id="rId472" Type="http://schemas.openxmlformats.org/officeDocument/2006/relationships/slide" Target="slides/slide471.xml"/><Relationship Id="rId473" Type="http://schemas.openxmlformats.org/officeDocument/2006/relationships/slide" Target="slides/slide472.xml"/><Relationship Id="rId474" Type="http://schemas.openxmlformats.org/officeDocument/2006/relationships/slide" Target="slides/slide473.xml"/><Relationship Id="rId475" Type="http://schemas.openxmlformats.org/officeDocument/2006/relationships/slide" Target="slides/slide474.xml"/><Relationship Id="rId476" Type="http://schemas.openxmlformats.org/officeDocument/2006/relationships/slide" Target="slides/slide475.xml"/><Relationship Id="rId477" Type="http://schemas.openxmlformats.org/officeDocument/2006/relationships/slide" Target="slides/slide476.xml"/><Relationship Id="rId478" Type="http://schemas.openxmlformats.org/officeDocument/2006/relationships/slide" Target="slides/slide477.xml"/><Relationship Id="rId479" Type="http://schemas.openxmlformats.org/officeDocument/2006/relationships/slide" Target="slides/slide478.xml"/><Relationship Id="rId480" Type="http://schemas.openxmlformats.org/officeDocument/2006/relationships/slide" Target="slides/slide479.xml"/><Relationship Id="rId481" Type="http://schemas.openxmlformats.org/officeDocument/2006/relationships/slide" Target="slides/slide480.xml"/><Relationship Id="rId482" Type="http://schemas.openxmlformats.org/officeDocument/2006/relationships/slide" Target="slides/slide481.xml"/><Relationship Id="rId483" Type="http://schemas.openxmlformats.org/officeDocument/2006/relationships/slide" Target="slides/slide482.xml"/><Relationship Id="rId484" Type="http://schemas.openxmlformats.org/officeDocument/2006/relationships/slide" Target="slides/slide483.xml"/><Relationship Id="rId485" Type="http://schemas.openxmlformats.org/officeDocument/2006/relationships/slide" Target="slides/slide484.xml"/><Relationship Id="rId486" Type="http://schemas.openxmlformats.org/officeDocument/2006/relationships/slide" Target="slides/slide485.xml"/><Relationship Id="rId487" Type="http://schemas.openxmlformats.org/officeDocument/2006/relationships/slide" Target="slides/slide486.xml"/><Relationship Id="rId488" Type="http://schemas.openxmlformats.org/officeDocument/2006/relationships/slide" Target="slides/slide487.xml"/><Relationship Id="rId489" Type="http://schemas.openxmlformats.org/officeDocument/2006/relationships/slide" Target="slides/slide488.xml"/><Relationship Id="rId490" Type="http://schemas.openxmlformats.org/officeDocument/2006/relationships/slide" Target="slides/slide489.xml"/><Relationship Id="rId491" Type="http://schemas.openxmlformats.org/officeDocument/2006/relationships/slide" Target="slides/slide490.xml"/><Relationship Id="rId492" Type="http://schemas.openxmlformats.org/officeDocument/2006/relationships/slide" Target="slides/slide491.xml"/><Relationship Id="rId493" Type="http://schemas.openxmlformats.org/officeDocument/2006/relationships/slide" Target="slides/slide492.xml"/><Relationship Id="rId494" Type="http://schemas.openxmlformats.org/officeDocument/2006/relationships/slide" Target="slides/slide493.xml"/><Relationship Id="rId495" Type="http://schemas.openxmlformats.org/officeDocument/2006/relationships/slide" Target="slides/slide494.xml"/><Relationship Id="rId496" Type="http://schemas.openxmlformats.org/officeDocument/2006/relationships/slide" Target="slides/slide495.xml"/><Relationship Id="rId497" Type="http://schemas.openxmlformats.org/officeDocument/2006/relationships/slide" Target="slides/slide496.xml"/><Relationship Id="rId498" Type="http://schemas.openxmlformats.org/officeDocument/2006/relationships/slide" Target="slides/slide497.xml"/><Relationship Id="rId499" Type="http://schemas.openxmlformats.org/officeDocument/2006/relationships/slide" Target="slides/slide498.xml"/><Relationship Id="rId500" Type="http://schemas.openxmlformats.org/officeDocument/2006/relationships/slide" Target="slides/slide499.xml"/><Relationship Id="rId501" Type="http://schemas.openxmlformats.org/officeDocument/2006/relationships/slide" Target="slides/slide500.xml"/><Relationship Id="rId502" Type="http://schemas.openxmlformats.org/officeDocument/2006/relationships/slide" Target="slides/slide501.xml"/><Relationship Id="rId503" Type="http://schemas.openxmlformats.org/officeDocument/2006/relationships/slide" Target="slides/slide502.xml"/><Relationship Id="rId504" Type="http://schemas.openxmlformats.org/officeDocument/2006/relationships/slide" Target="slides/slide503.xml"/><Relationship Id="rId505" Type="http://schemas.openxmlformats.org/officeDocument/2006/relationships/slide" Target="slides/slide504.xml"/><Relationship Id="rId506" Type="http://schemas.openxmlformats.org/officeDocument/2006/relationships/slide" Target="slides/slide505.xml"/><Relationship Id="rId507" Type="http://schemas.openxmlformats.org/officeDocument/2006/relationships/slide" Target="slides/slide506.xml"/><Relationship Id="rId508" Type="http://schemas.openxmlformats.org/officeDocument/2006/relationships/slide" Target="slides/slide507.xml"/><Relationship Id="rId509" Type="http://schemas.openxmlformats.org/officeDocument/2006/relationships/slide" Target="slides/slide508.xml"/><Relationship Id="rId510" Type="http://schemas.openxmlformats.org/officeDocument/2006/relationships/slide" Target="slides/slide509.xml"/><Relationship Id="rId511" Type="http://schemas.openxmlformats.org/officeDocument/2006/relationships/slide" Target="slides/slide510.xml"/><Relationship Id="rId512" Type="http://schemas.openxmlformats.org/officeDocument/2006/relationships/slide" Target="slides/slide511.xml"/><Relationship Id="rId513" Type="http://schemas.openxmlformats.org/officeDocument/2006/relationships/slide" Target="slides/slide512.xml"/><Relationship Id="rId514" Type="http://schemas.openxmlformats.org/officeDocument/2006/relationships/slide" Target="slides/slide513.xml"/><Relationship Id="rId515" Type="http://schemas.openxmlformats.org/officeDocument/2006/relationships/slide" Target="slides/slide514.xml"/><Relationship Id="rId516" Type="http://schemas.openxmlformats.org/officeDocument/2006/relationships/slide" Target="slides/slide515.xml"/><Relationship Id="rId517" Type="http://schemas.openxmlformats.org/officeDocument/2006/relationships/slide" Target="slides/slide516.xml"/><Relationship Id="rId518" Type="http://schemas.openxmlformats.org/officeDocument/2006/relationships/slide" Target="slides/slide517.xml"/><Relationship Id="rId519" Type="http://schemas.openxmlformats.org/officeDocument/2006/relationships/slide" Target="slides/slide518.xml"/><Relationship Id="rId520" Type="http://schemas.openxmlformats.org/officeDocument/2006/relationships/slide" Target="slides/slide519.xml"/><Relationship Id="rId521" Type="http://schemas.openxmlformats.org/officeDocument/2006/relationships/slide" Target="slides/slide520.xml"/><Relationship Id="rId522" Type="http://schemas.openxmlformats.org/officeDocument/2006/relationships/slide" Target="slides/slide521.xml"/><Relationship Id="rId523" Type="http://schemas.openxmlformats.org/officeDocument/2006/relationships/slide" Target="slides/slide522.xml"/><Relationship Id="rId524" Type="http://schemas.openxmlformats.org/officeDocument/2006/relationships/slide" Target="slides/slide523.xml"/><Relationship Id="rId525" Type="http://schemas.openxmlformats.org/officeDocument/2006/relationships/slide" Target="slides/slide524.xml"/><Relationship Id="rId526" Type="http://schemas.openxmlformats.org/officeDocument/2006/relationships/slide" Target="slides/slide525.xml"/><Relationship Id="rId527" Type="http://schemas.openxmlformats.org/officeDocument/2006/relationships/slide" Target="slides/slide526.xml"/><Relationship Id="rId528" Type="http://schemas.openxmlformats.org/officeDocument/2006/relationships/slide" Target="slides/slide527.xml"/><Relationship Id="rId529" Type="http://schemas.openxmlformats.org/officeDocument/2006/relationships/slide" Target="slides/slide528.xml"/><Relationship Id="rId530" Type="http://schemas.openxmlformats.org/officeDocument/2006/relationships/slide" Target="slides/slide529.xml"/><Relationship Id="rId531" Type="http://schemas.openxmlformats.org/officeDocument/2006/relationships/slide" Target="slides/slide530.xml"/><Relationship Id="rId532" Type="http://schemas.openxmlformats.org/officeDocument/2006/relationships/slide" Target="slides/slide531.xml"/><Relationship Id="rId533" Type="http://schemas.openxmlformats.org/officeDocument/2006/relationships/slide" Target="slides/slide532.xml"/><Relationship Id="rId534" Type="http://schemas.openxmlformats.org/officeDocument/2006/relationships/slide" Target="slides/slide533.xml"/><Relationship Id="rId535" Type="http://schemas.openxmlformats.org/officeDocument/2006/relationships/slide" Target="slides/slide534.xml"/><Relationship Id="rId536" Type="http://schemas.openxmlformats.org/officeDocument/2006/relationships/slide" Target="slides/slide535.xml"/><Relationship Id="rId537" Type="http://schemas.openxmlformats.org/officeDocument/2006/relationships/slide" Target="slides/slide536.xml"/><Relationship Id="rId538" Type="http://schemas.openxmlformats.org/officeDocument/2006/relationships/slide" Target="slides/slide537.xml"/><Relationship Id="rId539" Type="http://schemas.openxmlformats.org/officeDocument/2006/relationships/slide" Target="slides/slide538.xml"/><Relationship Id="rId540" Type="http://schemas.openxmlformats.org/officeDocument/2006/relationships/slide" Target="slides/slide539.xml"/><Relationship Id="rId541" Type="http://schemas.openxmlformats.org/officeDocument/2006/relationships/slide" Target="slides/slide540.xml"/><Relationship Id="rId542" Type="http://schemas.openxmlformats.org/officeDocument/2006/relationships/slide" Target="slides/slide541.xml"/><Relationship Id="rId543" Type="http://schemas.openxmlformats.org/officeDocument/2006/relationships/slide" Target="slides/slide542.xml"/><Relationship Id="rId544" Type="http://schemas.openxmlformats.org/officeDocument/2006/relationships/slide" Target="slides/slide543.xml"/><Relationship Id="rId545" Type="http://schemas.openxmlformats.org/officeDocument/2006/relationships/slide" Target="slides/slide544.xml"/><Relationship Id="rId546" Type="http://schemas.openxmlformats.org/officeDocument/2006/relationships/slide" Target="slides/slide545.xml"/><Relationship Id="rId547" Type="http://schemas.openxmlformats.org/officeDocument/2006/relationships/slide" Target="slides/slide546.xml"/><Relationship Id="rId548" Type="http://schemas.openxmlformats.org/officeDocument/2006/relationships/slide" Target="slides/slide547.xml"/><Relationship Id="rId549" Type="http://schemas.openxmlformats.org/officeDocument/2006/relationships/slide" Target="slides/slide548.xml"/><Relationship Id="rId550" Type="http://schemas.openxmlformats.org/officeDocument/2006/relationships/slide" Target="slides/slide549.xml"/><Relationship Id="rId551" Type="http://schemas.openxmlformats.org/officeDocument/2006/relationships/slide" Target="slides/slide550.xml"/><Relationship Id="rId552" Type="http://schemas.openxmlformats.org/officeDocument/2006/relationships/slide" Target="slides/slide551.xml"/><Relationship Id="rId553" Type="http://schemas.openxmlformats.org/officeDocument/2006/relationships/slide" Target="slides/slide552.xml"/><Relationship Id="rId554" Type="http://schemas.openxmlformats.org/officeDocument/2006/relationships/slide" Target="slides/slide553.xml"/><Relationship Id="rId555" Type="http://schemas.openxmlformats.org/officeDocument/2006/relationships/slide" Target="slides/slide554.xml"/><Relationship Id="rId556" Type="http://schemas.openxmlformats.org/officeDocument/2006/relationships/slide" Target="slides/slide555.xml"/><Relationship Id="rId557" Type="http://schemas.openxmlformats.org/officeDocument/2006/relationships/slide" Target="slides/slide556.xml"/><Relationship Id="rId558" Type="http://schemas.openxmlformats.org/officeDocument/2006/relationships/slide" Target="slides/slide557.xml"/><Relationship Id="rId559" Type="http://schemas.openxmlformats.org/officeDocument/2006/relationships/slide" Target="slides/slide558.xml"/><Relationship Id="rId560" Type="http://schemas.openxmlformats.org/officeDocument/2006/relationships/slide" Target="slides/slide559.xml"/><Relationship Id="rId561" Type="http://schemas.openxmlformats.org/officeDocument/2006/relationships/slide" Target="slides/slide560.xml"/><Relationship Id="rId562" Type="http://schemas.openxmlformats.org/officeDocument/2006/relationships/slide" Target="slides/slide561.xml"/><Relationship Id="rId563" Type="http://schemas.openxmlformats.org/officeDocument/2006/relationships/slide" Target="slides/slide562.xml"/><Relationship Id="rId564" Type="http://schemas.openxmlformats.org/officeDocument/2006/relationships/slide" Target="slides/slide563.xml"/><Relationship Id="rId565" Type="http://schemas.openxmlformats.org/officeDocument/2006/relationships/slide" Target="slides/slide564.xml"/><Relationship Id="rId566" Type="http://schemas.openxmlformats.org/officeDocument/2006/relationships/slide" Target="slides/slide565.xml"/><Relationship Id="rId567" Type="http://schemas.openxmlformats.org/officeDocument/2006/relationships/slide" Target="slides/slide566.xml"/><Relationship Id="rId568" Type="http://schemas.openxmlformats.org/officeDocument/2006/relationships/slide" Target="slides/slide567.xml"/><Relationship Id="rId569" Type="http://schemas.openxmlformats.org/officeDocument/2006/relationships/slide" Target="slides/slide568.xml"/><Relationship Id="rId570" Type="http://schemas.openxmlformats.org/officeDocument/2006/relationships/slide" Target="slides/slide569.xml"/><Relationship Id="rId571" Type="http://schemas.openxmlformats.org/officeDocument/2006/relationships/slide" Target="slides/slide570.xml"/><Relationship Id="rId572" Type="http://schemas.openxmlformats.org/officeDocument/2006/relationships/slide" Target="slides/slide571.xml"/><Relationship Id="rId573" Type="http://schemas.openxmlformats.org/officeDocument/2006/relationships/slide" Target="slides/slide572.xml"/><Relationship Id="rId574" Type="http://schemas.openxmlformats.org/officeDocument/2006/relationships/slide" Target="slides/slide573.xml"/><Relationship Id="rId575" Type="http://schemas.openxmlformats.org/officeDocument/2006/relationships/slide" Target="slides/slide574.xml"/><Relationship Id="rId576" Type="http://schemas.openxmlformats.org/officeDocument/2006/relationships/slide" Target="slides/slide575.xml"/><Relationship Id="rId577" Type="http://schemas.openxmlformats.org/officeDocument/2006/relationships/slide" Target="slides/slide576.xml"/><Relationship Id="rId578" Type="http://schemas.openxmlformats.org/officeDocument/2006/relationships/slide" Target="slides/slide577.xml"/><Relationship Id="rId579" Type="http://schemas.openxmlformats.org/officeDocument/2006/relationships/slide" Target="slides/slide578.xml"/><Relationship Id="rId580" Type="http://schemas.openxmlformats.org/officeDocument/2006/relationships/slide" Target="slides/slide579.xml"/><Relationship Id="rId581" Type="http://schemas.openxmlformats.org/officeDocument/2006/relationships/slide" Target="slides/slide580.xml"/><Relationship Id="rId582" Type="http://schemas.openxmlformats.org/officeDocument/2006/relationships/slide" Target="slides/slide581.xml"/><Relationship Id="rId583" Type="http://schemas.openxmlformats.org/officeDocument/2006/relationships/slide" Target="slides/slide582.xml"/><Relationship Id="rId584" Type="http://schemas.openxmlformats.org/officeDocument/2006/relationships/slide" Target="slides/slide583.xml"/><Relationship Id="rId585" Type="http://schemas.openxmlformats.org/officeDocument/2006/relationships/slide" Target="slides/slide584.xml"/><Relationship Id="rId586" Type="http://schemas.openxmlformats.org/officeDocument/2006/relationships/slide" Target="slides/slide585.xml"/><Relationship Id="rId587" Type="http://schemas.openxmlformats.org/officeDocument/2006/relationships/slide" Target="slides/slide586.xml"/><Relationship Id="rId588" Type="http://schemas.openxmlformats.org/officeDocument/2006/relationships/slide" Target="slides/slide587.xml"/><Relationship Id="rId589" Type="http://schemas.openxmlformats.org/officeDocument/2006/relationships/slide" Target="slides/slide588.xml"/><Relationship Id="rId590" Type="http://schemas.openxmlformats.org/officeDocument/2006/relationships/slide" Target="slides/slide589.xml"/><Relationship Id="rId591" Type="http://schemas.openxmlformats.org/officeDocument/2006/relationships/slide" Target="slides/slide590.xml"/><Relationship Id="rId592" Type="http://schemas.openxmlformats.org/officeDocument/2006/relationships/slide" Target="slides/slide591.xml"/><Relationship Id="rId593" Type="http://schemas.openxmlformats.org/officeDocument/2006/relationships/slide" Target="slides/slide592.xml"/><Relationship Id="rId594" Type="http://schemas.openxmlformats.org/officeDocument/2006/relationships/slide" Target="slides/slide593.xml"/><Relationship Id="rId595" Type="http://schemas.openxmlformats.org/officeDocument/2006/relationships/notesMaster" Target="notesMasters/notesMaster1.xml"/><Relationship Id="rId596" Type="http://schemas.openxmlformats.org/officeDocument/2006/relationships/presProps" Target="presProps.xml"/><Relationship Id="rId597" Type="http://schemas.openxmlformats.org/officeDocument/2006/relationships/viewProps" Target="viewProps.xml"/><Relationship Id="rId598" Type="http://schemas.openxmlformats.org/officeDocument/2006/relationships/theme" Target="theme/theme1.xml"/><Relationship Id="rId59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_rels/notesSlide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8.xml"/>
		</Relationships>
</file>

<file path=ppt/notesSlides/_rels/notesSlide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9.xml"/>
		</Relationships>
</file>

<file path=ppt/notesSlides/_rels/notesSlide1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0.xml"/>
		</Relationships>
</file>

<file path=ppt/notesSlides/_rels/notesSlide1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1.xml"/>
		</Relationships>
</file>

<file path=ppt/notesSlides/_rels/notesSlide1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2.xml"/>
		</Relationships>
</file>

<file path=ppt/notesSlides/_rels/notesSlide1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3.xml"/>
		</Relationships>
</file>

<file path=ppt/notesSlides/_rels/notesSlide1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4.xml"/>
		</Relationships>
</file>

<file path=ppt/notesSlides/_rels/notesSlide1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5.xml"/>
		</Relationships>
</file>

<file path=ppt/notesSlides/_rels/notesSlide1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6.xml"/>
		</Relationships>
</file>

<file path=ppt/notesSlides/_rels/notesSlide10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7.xml"/>
		</Relationships>
</file>

<file path=ppt/notesSlides/_rels/notesSlide10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8.xml"/>
		</Relationships>
</file>

<file path=ppt/notesSlides/_rels/notesSlide10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9.xml"/>
		</Relationships>
</file>

<file path=ppt/notesSlides/_rels/notesSlide1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0.xml"/>
		</Relationships>
</file>

<file path=ppt/notesSlides/_rels/notesSlide1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1.xml"/>
		</Relationships>
</file>

<file path=ppt/notesSlides/_rels/notesSlide1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2.xml"/>
		</Relationships>
</file>

<file path=ppt/notesSlides/_rels/notesSlide1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3.xml"/>
		</Relationships>
</file>

<file path=ppt/notesSlides/_rels/notesSlide1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4.xml"/>
		</Relationships>
</file>

<file path=ppt/notesSlides/_rels/notesSlide1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5.xml"/>
		</Relationships>
</file>

<file path=ppt/notesSlides/_rels/notesSlide1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6.xml"/>
		</Relationships>
</file>

<file path=ppt/notesSlides/_rels/notesSlide1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7.xml"/>
		</Relationships>
</file>

<file path=ppt/notesSlides/_rels/notesSlide1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8.xml"/>
		</Relationships>
</file>

<file path=ppt/notesSlides/_rels/notesSlide1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9.xml"/>
		</Relationships>
</file>

<file path=ppt/notesSlides/_rels/notesSlide1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0.xml"/>
		</Relationships>
</file>

<file path=ppt/notesSlides/_rels/notesSlide1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1.xml"/>
		</Relationships>
</file>

<file path=ppt/notesSlides/_rels/notesSlide1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2.xml"/>
		</Relationships>
</file>

<file path=ppt/notesSlides/_rels/notesSlide1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3.xml"/>
		</Relationships>
</file>

<file path=ppt/notesSlides/_rels/notesSlide1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4.xml"/>
		</Relationships>
</file>

<file path=ppt/notesSlides/_rels/notesSlide1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5.xml"/>
		</Relationships>
</file>

<file path=ppt/notesSlides/_rels/notesSlide1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6.xml"/>
		</Relationships>
</file>

<file path=ppt/notesSlides/_rels/notesSlide1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7.xml"/>
		</Relationships>
</file>

<file path=ppt/notesSlides/_rels/notesSlide1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8.xml"/>
		</Relationships>
</file>

<file path=ppt/notesSlides/_rels/notesSlide1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9.xml"/>
		</Relationships>
</file>

<file path=ppt/notesSlides/_rels/notesSlide1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0.xml"/>
		</Relationships>
</file>

<file path=ppt/notesSlides/_rels/notesSlide1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1.xml"/>
		</Relationships>
</file>

<file path=ppt/notesSlides/_rels/notesSlide1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2.xml"/>
		</Relationships>
</file>

<file path=ppt/notesSlides/_rels/notesSlide1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3.xml"/>
		</Relationships>
</file>

<file path=ppt/notesSlides/_rels/notesSlide1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4.xml"/>
		</Relationships>
</file>

<file path=ppt/notesSlides/_rels/notesSlide1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5.xml"/>
		</Relationships>
</file>

<file path=ppt/notesSlides/_rels/notesSlide1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6.xml"/>
		</Relationships>
</file>

<file path=ppt/notesSlides/_rels/notesSlide1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7.xml"/>
		</Relationships>
</file>

<file path=ppt/notesSlides/_rels/notesSlide1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8.xml"/>
		</Relationships>
</file>

<file path=ppt/notesSlides/_rels/notesSlide1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9.xml"/>
		</Relationships>
</file>

<file path=ppt/notesSlides/_rels/notesSlide1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0.xml"/>
		</Relationships>
</file>

<file path=ppt/notesSlides/_rels/notesSlide1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1.xml"/>
		</Relationships>
</file>

<file path=ppt/notesSlides/_rels/notesSlide1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2.xml"/>
		</Relationships>
</file>

<file path=ppt/notesSlides/_rels/notesSlide1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3.xml"/>
		</Relationships>
</file>

<file path=ppt/notesSlides/_rels/notesSlide1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4.xml"/>
		</Relationships>
</file>

<file path=ppt/notesSlides/_rels/notesSlide1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5.xml"/>
		</Relationships>
</file>

<file path=ppt/notesSlides/_rels/notesSlide1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6.xml"/>
		</Relationships>
</file>

<file path=ppt/notesSlides/_rels/notesSlide1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7.xml"/>
		</Relationships>
</file>

<file path=ppt/notesSlides/_rels/notesSlide1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8.xml"/>
		</Relationships>
</file>

<file path=ppt/notesSlides/_rels/notesSlide1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9.xml"/>
		</Relationships>
</file>

<file path=ppt/notesSlides/_rels/notesSlide1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0.xml"/>
		</Relationships>
</file>

<file path=ppt/notesSlides/_rels/notesSlide1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1.xml"/>
		</Relationships>
</file>

<file path=ppt/notesSlides/_rels/notesSlide1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2.xml"/>
		</Relationships>
</file>

<file path=ppt/notesSlides/_rels/notesSlide1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3.xml"/>
		</Relationships>
</file>

<file path=ppt/notesSlides/_rels/notesSlide1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4.xml"/>
		</Relationships>
</file>

<file path=ppt/notesSlides/_rels/notesSlide1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5.xml"/>
		</Relationships>
</file>

<file path=ppt/notesSlides/_rels/notesSlide1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6.xml"/>
		</Relationships>
</file>

<file path=ppt/notesSlides/_rels/notesSlide1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7.xml"/>
		</Relationships>
</file>

<file path=ppt/notesSlides/_rels/notesSlide1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8.xml"/>
		</Relationships>
</file>

<file path=ppt/notesSlides/_rels/notesSlide1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9.xml"/>
		</Relationships>
</file>

<file path=ppt/notesSlides/_rels/notesSlide1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0.xml"/>
		</Relationships>
</file>

<file path=ppt/notesSlides/_rels/notesSlide1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1.xml"/>
		</Relationships>
</file>

<file path=ppt/notesSlides/_rels/notesSlide1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2.xml"/>
		</Relationships>
</file>

<file path=ppt/notesSlides/_rels/notesSlide1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3.xml"/>
		</Relationships>
</file>

<file path=ppt/notesSlides/_rels/notesSlide1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4.xml"/>
		</Relationships>
</file>

<file path=ppt/notesSlides/_rels/notesSlide1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5.xml"/>
		</Relationships>
</file>

<file path=ppt/notesSlides/_rels/notesSlide1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6.xml"/>
		</Relationships>
</file>

<file path=ppt/notesSlides/_rels/notesSlide1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7.xml"/>
		</Relationships>
</file>

<file path=ppt/notesSlides/_rels/notesSlide1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8.xml"/>
		</Relationships>
</file>

<file path=ppt/notesSlides/_rels/notesSlide1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9.xml"/>
		</Relationships>
</file>

<file path=ppt/notesSlides/_rels/notesSlide1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0.xml"/>
		</Relationships>
</file>

<file path=ppt/notesSlides/_rels/notesSlide1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1.xml"/>
		</Relationships>
</file>

<file path=ppt/notesSlides/_rels/notesSlide1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2.xml"/>
		</Relationships>
</file>

<file path=ppt/notesSlides/_rels/notesSlide1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3.xml"/>
		</Relationships>
</file>

<file path=ppt/notesSlides/_rels/notesSlide1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4.xml"/>
		</Relationships>
</file>

<file path=ppt/notesSlides/_rels/notesSlide1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5.xml"/>
		</Relationships>
</file>

<file path=ppt/notesSlides/_rels/notesSlide1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6.xml"/>
		</Relationships>
</file>

<file path=ppt/notesSlides/_rels/notesSlide1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7.xml"/>
		</Relationships>
</file>

<file path=ppt/notesSlides/_rels/notesSlide1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8.xml"/>
		</Relationships>
</file>

<file path=ppt/notesSlides/_rels/notesSlide1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9.xml"/>
		</Relationships>
</file>

<file path=ppt/notesSlides/_rels/notesSlide1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0.xml"/>
		</Relationships>
</file>

<file path=ppt/notesSlides/_rels/notesSlide1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1.xml"/>
		</Relationships>
</file>

<file path=ppt/notesSlides/_rels/notesSlide1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2.xml"/>
		</Relationships>
</file>

<file path=ppt/notesSlides/_rels/notesSlide1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3.xml"/>
		</Relationships>
</file>

<file path=ppt/notesSlides/_rels/notesSlide1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4.xml"/>
		</Relationships>
</file>

<file path=ppt/notesSlides/_rels/notesSlide1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5.xml"/>
		</Relationships>
</file>

<file path=ppt/notesSlides/_rels/notesSlide1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6.xml"/>
		</Relationships>
</file>

<file path=ppt/notesSlides/_rels/notesSlide1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7.xml"/>
		</Relationships>
</file>

<file path=ppt/notesSlides/_rels/notesSlide1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8.xml"/>
		</Relationships>
</file>

<file path=ppt/notesSlides/_rels/notesSlide1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9.xml"/>
		</Relationships>
</file>

<file path=ppt/notesSlides/_rels/notesSlide1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0.xml"/>
		</Relationships>
</file>

<file path=ppt/notesSlides/_rels/notesSlide1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1.xml"/>
		</Relationships>
</file>

<file path=ppt/notesSlides/_rels/notesSlide1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2.xml"/>
		</Relationships>
</file>

<file path=ppt/notesSlides/_rels/notesSlide1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3.xml"/>
		</Relationships>
</file>

<file path=ppt/notesSlides/_rels/notesSlide1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4.xml"/>
		</Relationships>
</file>

<file path=ppt/notesSlides/_rels/notesSlide1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5.xml"/>
		</Relationships>
</file>

<file path=ppt/notesSlides/_rels/notesSlide1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6.xml"/>
		</Relationships>
</file>

<file path=ppt/notesSlides/_rels/notesSlide1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7.xml"/>
		</Relationships>
</file>

<file path=ppt/notesSlides/_rels/notesSlide1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8.xml"/>
		</Relationships>
</file>

<file path=ppt/notesSlides/_rels/notesSlide1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9.xml"/>
		</Relationships>
</file>

<file path=ppt/notesSlides/_rels/notesSlide2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0.xml"/>
		</Relationships>
</file>

<file path=ppt/notesSlides/_rels/notesSlide2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1.xml"/>
		</Relationships>
</file>

<file path=ppt/notesSlides/_rels/notesSlide2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2.xml"/>
		</Relationships>
</file>

<file path=ppt/notesSlides/_rels/notesSlide2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3.xml"/>
		</Relationships>
</file>

<file path=ppt/notesSlides/_rels/notesSlide2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4.xml"/>
		</Relationships>
</file>

<file path=ppt/notesSlides/_rels/notesSlide2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5.xml"/>
		</Relationships>
</file>

<file path=ppt/notesSlides/_rels/notesSlide2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6.xml"/>
		</Relationships>
</file>

<file path=ppt/notesSlides/_rels/notesSlide20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7.xml"/>
		</Relationships>
</file>

<file path=ppt/notesSlides/_rels/notesSlide20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8.xml"/>
		</Relationships>
</file>

<file path=ppt/notesSlides/_rels/notesSlide20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9.xml"/>
		</Relationships>
</file>

<file path=ppt/notesSlides/_rels/notesSlide2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0.xml"/>
		</Relationships>
</file>

<file path=ppt/notesSlides/_rels/notesSlide2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1.xml"/>
		</Relationships>
</file>

<file path=ppt/notesSlides/_rels/notesSlide2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2.xml"/>
		</Relationships>
</file>

<file path=ppt/notesSlides/_rels/notesSlide2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3.xml"/>
		</Relationships>
</file>

<file path=ppt/notesSlides/_rels/notesSlide2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4.xml"/>
		</Relationships>
</file>

<file path=ppt/notesSlides/_rels/notesSlide2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5.xml"/>
		</Relationships>
</file>

<file path=ppt/notesSlides/_rels/notesSlide2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6.xml"/>
		</Relationships>
</file>

<file path=ppt/notesSlides/_rels/notesSlide2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7.xml"/>
		</Relationships>
</file>

<file path=ppt/notesSlides/_rels/notesSlide2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8.xml"/>
		</Relationships>
</file>

<file path=ppt/notesSlides/_rels/notesSlide2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9.xml"/>
		</Relationships>
</file>

<file path=ppt/notesSlides/_rels/notesSlide2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0.xml"/>
		</Relationships>
</file>

<file path=ppt/notesSlides/_rels/notesSlide2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1.xml"/>
		</Relationships>
</file>

<file path=ppt/notesSlides/_rels/notesSlide2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2.xml"/>
		</Relationships>
</file>

<file path=ppt/notesSlides/_rels/notesSlide2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3.xml"/>
		</Relationships>
</file>

<file path=ppt/notesSlides/_rels/notesSlide2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4.xml"/>
		</Relationships>
</file>

<file path=ppt/notesSlides/_rels/notesSlide2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5.xml"/>
		</Relationships>
</file>

<file path=ppt/notesSlides/_rels/notesSlide2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6.xml"/>
		</Relationships>
</file>

<file path=ppt/notesSlides/_rels/notesSlide2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7.xml"/>
		</Relationships>
</file>

<file path=ppt/notesSlides/_rels/notesSlide2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8.xml"/>
		</Relationships>
</file>

<file path=ppt/notesSlides/_rels/notesSlide2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9.xml"/>
		</Relationships>
</file>

<file path=ppt/notesSlides/_rels/notesSlide2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0.xml"/>
		</Relationships>
</file>

<file path=ppt/notesSlides/_rels/notesSlide2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1.xml"/>
		</Relationships>
</file>

<file path=ppt/notesSlides/_rels/notesSlide2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2.xml"/>
		</Relationships>
</file>

<file path=ppt/notesSlides/_rels/notesSlide2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3.xml"/>
		</Relationships>
</file>

<file path=ppt/notesSlides/_rels/notesSlide2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4.xml"/>
		</Relationships>
</file>

<file path=ppt/notesSlides/_rels/notesSlide2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5.xml"/>
		</Relationships>
</file>

<file path=ppt/notesSlides/_rels/notesSlide2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6.xml"/>
		</Relationships>
</file>

<file path=ppt/notesSlides/_rels/notesSlide2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7.xml"/>
		</Relationships>
</file>

<file path=ppt/notesSlides/_rels/notesSlide2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8.xml"/>
		</Relationships>
</file>

<file path=ppt/notesSlides/_rels/notesSlide2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9.xml"/>
		</Relationships>
</file>

<file path=ppt/notesSlides/_rels/notesSlide2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0.xml"/>
		</Relationships>
</file>

<file path=ppt/notesSlides/_rels/notesSlide2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1.xml"/>
		</Relationships>
</file>

<file path=ppt/notesSlides/_rels/notesSlide2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2.xml"/>
		</Relationships>
</file>

<file path=ppt/notesSlides/_rels/notesSlide2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3.xml"/>
		</Relationships>
</file>

<file path=ppt/notesSlides/_rels/notesSlide2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4.xml"/>
		</Relationships>
</file>

<file path=ppt/notesSlides/_rels/notesSlide2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5.xml"/>
		</Relationships>
</file>

<file path=ppt/notesSlides/_rels/notesSlide2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6.xml"/>
		</Relationships>
</file>

<file path=ppt/notesSlides/_rels/notesSlide2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7.xml"/>
		</Relationships>
</file>

<file path=ppt/notesSlides/_rels/notesSlide2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8.xml"/>
		</Relationships>
</file>

<file path=ppt/notesSlides/_rels/notesSlide2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9.xml"/>
		</Relationships>
</file>

<file path=ppt/notesSlides/_rels/notesSlide2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0.xml"/>
		</Relationships>
</file>

<file path=ppt/notesSlides/_rels/notesSlide2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1.xml"/>
		</Relationships>
</file>

<file path=ppt/notesSlides/_rels/notesSlide2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2.xml"/>
		</Relationships>
</file>

<file path=ppt/notesSlides/_rels/notesSlide2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3.xml"/>
		</Relationships>
</file>

<file path=ppt/notesSlides/_rels/notesSlide2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4.xml"/>
		</Relationships>
</file>

<file path=ppt/notesSlides/_rels/notesSlide2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5.xml"/>
		</Relationships>
</file>

<file path=ppt/notesSlides/_rels/notesSlide2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6.xml"/>
		</Relationships>
</file>

<file path=ppt/notesSlides/_rels/notesSlide2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7.xml"/>
		</Relationships>
</file>

<file path=ppt/notesSlides/_rels/notesSlide2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8.xml"/>
		</Relationships>
</file>

<file path=ppt/notesSlides/_rels/notesSlide2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9.xml"/>
		</Relationships>
</file>

<file path=ppt/notesSlides/_rels/notesSlide2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0.xml"/>
		</Relationships>
</file>

<file path=ppt/notesSlides/_rels/notesSlide2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1.xml"/>
		</Relationships>
</file>

<file path=ppt/notesSlides/_rels/notesSlide2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2.xml"/>
		</Relationships>
</file>

<file path=ppt/notesSlides/_rels/notesSlide2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3.xml"/>
		</Relationships>
</file>

<file path=ppt/notesSlides/_rels/notesSlide2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4.xml"/>
		</Relationships>
</file>

<file path=ppt/notesSlides/_rels/notesSlide2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5.xml"/>
		</Relationships>
</file>

<file path=ppt/notesSlides/_rels/notesSlide2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6.xml"/>
		</Relationships>
</file>

<file path=ppt/notesSlides/_rels/notesSlide2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7.xml"/>
		</Relationships>
</file>

<file path=ppt/notesSlides/_rels/notesSlide2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8.xml"/>
		</Relationships>
</file>

<file path=ppt/notesSlides/_rels/notesSlide2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9.xml"/>
		</Relationships>
</file>

<file path=ppt/notesSlides/_rels/notesSlide2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0.xml"/>
		</Relationships>
</file>

<file path=ppt/notesSlides/_rels/notesSlide2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1.xml"/>
		</Relationships>
</file>

<file path=ppt/notesSlides/_rels/notesSlide2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2.xml"/>
		</Relationships>
</file>

<file path=ppt/notesSlides/_rels/notesSlide2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3.xml"/>
		</Relationships>
</file>

<file path=ppt/notesSlides/_rels/notesSlide2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4.xml"/>
		</Relationships>
</file>

<file path=ppt/notesSlides/_rels/notesSlide2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5.xml"/>
		</Relationships>
</file>

<file path=ppt/notesSlides/_rels/notesSlide2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6.xml"/>
		</Relationships>
</file>

<file path=ppt/notesSlides/_rels/notesSlide2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7.xml"/>
		</Relationships>
</file>

<file path=ppt/notesSlides/_rels/notesSlide2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8.xml"/>
		</Relationships>
</file>

<file path=ppt/notesSlides/_rels/notesSlide2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9.xml"/>
		</Relationships>
</file>

<file path=ppt/notesSlides/_rels/notesSlide2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0.xml"/>
		</Relationships>
</file>

<file path=ppt/notesSlides/_rels/notesSlide2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1.xml"/>
		</Relationships>
</file>

<file path=ppt/notesSlides/_rels/notesSlide2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2.xml"/>
		</Relationships>
</file>

<file path=ppt/notesSlides/_rels/notesSlide2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3.xml"/>
		</Relationships>
</file>

<file path=ppt/notesSlides/_rels/notesSlide2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4.xml"/>
		</Relationships>
</file>

<file path=ppt/notesSlides/_rels/notesSlide2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5.xml"/>
		</Relationships>
</file>

<file path=ppt/notesSlides/_rels/notesSlide2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6.xml"/>
		</Relationships>
</file>

<file path=ppt/notesSlides/_rels/notesSlide2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7.xml"/>
		</Relationships>
</file>

<file path=ppt/notesSlides/_rels/notesSlide2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8.xml"/>
		</Relationships>
</file>

<file path=ppt/notesSlides/_rels/notesSlide2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9.xml"/>
		</Relationships>
</file>

<file path=ppt/notesSlides/_rels/notesSlide2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0.xml"/>
		</Relationships>
</file>

<file path=ppt/notesSlides/_rels/notesSlide2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1.xml"/>
		</Relationships>
</file>

<file path=ppt/notesSlides/_rels/notesSlide2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2.xml"/>
		</Relationships>
</file>

<file path=ppt/notesSlides/_rels/notesSlide2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3.xml"/>
		</Relationships>
</file>

<file path=ppt/notesSlides/_rels/notesSlide2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4.xml"/>
		</Relationships>
</file>

<file path=ppt/notesSlides/_rels/notesSlide2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5.xml"/>
		</Relationships>
</file>

<file path=ppt/notesSlides/_rels/notesSlide2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6.xml"/>
		</Relationships>
</file>

<file path=ppt/notesSlides/_rels/notesSlide2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7.xml"/>
		</Relationships>
</file>

<file path=ppt/notesSlides/_rels/notesSlide2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8.xml"/>
		</Relationships>
</file>

<file path=ppt/notesSlides/_rels/notesSlide2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9.xml"/>
		</Relationships>
</file>

<file path=ppt/notesSlides/_rels/notesSlide3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0.xml"/>
		</Relationships>
</file>

<file path=ppt/notesSlides/_rels/notesSlide3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1.xml"/>
		</Relationships>
</file>

<file path=ppt/notesSlides/_rels/notesSlide3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2.xml"/>
		</Relationships>
</file>

<file path=ppt/notesSlides/_rels/notesSlide3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3.xml"/>
		</Relationships>
</file>

<file path=ppt/notesSlides/_rels/notesSlide3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4.xml"/>
		</Relationships>
</file>

<file path=ppt/notesSlides/_rels/notesSlide3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5.xml"/>
		</Relationships>
</file>

<file path=ppt/notesSlides/_rels/notesSlide3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6.xml"/>
		</Relationships>
</file>

<file path=ppt/notesSlides/_rels/notesSlide30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7.xml"/>
		</Relationships>
</file>

<file path=ppt/notesSlides/_rels/notesSlide30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8.xml"/>
		</Relationships>
</file>

<file path=ppt/notesSlides/_rels/notesSlide30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9.xml"/>
		</Relationships>
</file>

<file path=ppt/notesSlides/_rels/notesSlide3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0.xml"/>
		</Relationships>
</file>

<file path=ppt/notesSlides/_rels/notesSlide3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1.xml"/>
		</Relationships>
</file>

<file path=ppt/notesSlides/_rels/notesSlide3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2.xml"/>
		</Relationships>
</file>

<file path=ppt/notesSlides/_rels/notesSlide3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3.xml"/>
		</Relationships>
</file>

<file path=ppt/notesSlides/_rels/notesSlide3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4.xml"/>
		</Relationships>
</file>

<file path=ppt/notesSlides/_rels/notesSlide3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5.xml"/>
		</Relationships>
</file>

<file path=ppt/notesSlides/_rels/notesSlide3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6.xml"/>
		</Relationships>
</file>

<file path=ppt/notesSlides/_rels/notesSlide3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7.xml"/>
		</Relationships>
</file>

<file path=ppt/notesSlides/_rels/notesSlide3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8.xml"/>
		</Relationships>
</file>

<file path=ppt/notesSlides/_rels/notesSlide3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9.xml"/>
		</Relationships>
</file>

<file path=ppt/notesSlides/_rels/notesSlide3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0.xml"/>
		</Relationships>
</file>

<file path=ppt/notesSlides/_rels/notesSlide3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1.xml"/>
		</Relationships>
</file>

<file path=ppt/notesSlides/_rels/notesSlide3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2.xml"/>
		</Relationships>
</file>

<file path=ppt/notesSlides/_rels/notesSlide3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3.xml"/>
		</Relationships>
</file>

<file path=ppt/notesSlides/_rels/notesSlide3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4.xml"/>
		</Relationships>
</file>

<file path=ppt/notesSlides/_rels/notesSlide3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5.xml"/>
		</Relationships>
</file>

<file path=ppt/notesSlides/_rels/notesSlide3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6.xml"/>
		</Relationships>
</file>

<file path=ppt/notesSlides/_rels/notesSlide3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7.xml"/>
		</Relationships>
</file>

<file path=ppt/notesSlides/_rels/notesSlide3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8.xml"/>
		</Relationships>
</file>

<file path=ppt/notesSlides/_rels/notesSlide3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9.xml"/>
		</Relationships>
</file>

<file path=ppt/notesSlides/_rels/notesSlide3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0.xml"/>
		</Relationships>
</file>

<file path=ppt/notesSlides/_rels/notesSlide3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1.xml"/>
		</Relationships>
</file>

<file path=ppt/notesSlides/_rels/notesSlide3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2.xml"/>
		</Relationships>
</file>

<file path=ppt/notesSlides/_rels/notesSlide3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3.xml"/>
		</Relationships>
</file>

<file path=ppt/notesSlides/_rels/notesSlide3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4.xml"/>
		</Relationships>
</file>

<file path=ppt/notesSlides/_rels/notesSlide3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5.xml"/>
		</Relationships>
</file>

<file path=ppt/notesSlides/_rels/notesSlide3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6.xml"/>
		</Relationships>
</file>

<file path=ppt/notesSlides/_rels/notesSlide3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7.xml"/>
		</Relationships>
</file>

<file path=ppt/notesSlides/_rels/notesSlide3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8.xml"/>
		</Relationships>
</file>

<file path=ppt/notesSlides/_rels/notesSlide3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9.xml"/>
		</Relationships>
</file>

<file path=ppt/notesSlides/_rels/notesSlide3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0.xml"/>
		</Relationships>
</file>

<file path=ppt/notesSlides/_rels/notesSlide3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1.xml"/>
		</Relationships>
</file>

<file path=ppt/notesSlides/_rels/notesSlide3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2.xml"/>
		</Relationships>
</file>

<file path=ppt/notesSlides/_rels/notesSlide3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3.xml"/>
		</Relationships>
</file>

<file path=ppt/notesSlides/_rels/notesSlide3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4.xml"/>
		</Relationships>
</file>

<file path=ppt/notesSlides/_rels/notesSlide3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5.xml"/>
		</Relationships>
</file>

<file path=ppt/notesSlides/_rels/notesSlide3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6.xml"/>
		</Relationships>
</file>

<file path=ppt/notesSlides/_rels/notesSlide3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7.xml"/>
		</Relationships>
</file>

<file path=ppt/notesSlides/_rels/notesSlide3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8.xml"/>
		</Relationships>
</file>

<file path=ppt/notesSlides/_rels/notesSlide3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9.xml"/>
		</Relationships>
</file>

<file path=ppt/notesSlides/_rels/notesSlide3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0.xml"/>
		</Relationships>
</file>

<file path=ppt/notesSlides/_rels/notesSlide3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1.xml"/>
		</Relationships>
</file>

<file path=ppt/notesSlides/_rels/notesSlide3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2.xml"/>
		</Relationships>
</file>

<file path=ppt/notesSlides/_rels/notesSlide3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3.xml"/>
		</Relationships>
</file>

<file path=ppt/notesSlides/_rels/notesSlide3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4.xml"/>
		</Relationships>
</file>

<file path=ppt/notesSlides/_rels/notesSlide3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5.xml"/>
		</Relationships>
</file>

<file path=ppt/notesSlides/_rels/notesSlide3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6.xml"/>
		</Relationships>
</file>

<file path=ppt/notesSlides/_rels/notesSlide3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7.xml"/>
		</Relationships>
</file>

<file path=ppt/notesSlides/_rels/notesSlide3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8.xml"/>
		</Relationships>
</file>

<file path=ppt/notesSlides/_rels/notesSlide3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9.xml"/>
		</Relationships>
</file>

<file path=ppt/notesSlides/_rels/notesSlide3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0.xml"/>
		</Relationships>
</file>

<file path=ppt/notesSlides/_rels/notesSlide3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1.xml"/>
		</Relationships>
</file>

<file path=ppt/notesSlides/_rels/notesSlide3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2.xml"/>
		</Relationships>
</file>

<file path=ppt/notesSlides/_rels/notesSlide3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3.xml"/>
		</Relationships>
</file>

<file path=ppt/notesSlides/_rels/notesSlide3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4.xml"/>
		</Relationships>
</file>

<file path=ppt/notesSlides/_rels/notesSlide3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5.xml"/>
		</Relationships>
</file>

<file path=ppt/notesSlides/_rels/notesSlide3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6.xml"/>
		</Relationships>
</file>

<file path=ppt/notesSlides/_rels/notesSlide3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7.xml"/>
		</Relationships>
</file>

<file path=ppt/notesSlides/_rels/notesSlide3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8.xml"/>
		</Relationships>
</file>

<file path=ppt/notesSlides/_rels/notesSlide3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9.xml"/>
		</Relationships>
</file>

<file path=ppt/notesSlides/_rels/notesSlide3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0.xml"/>
		</Relationships>
</file>

<file path=ppt/notesSlides/_rels/notesSlide3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1.xml"/>
		</Relationships>
</file>

<file path=ppt/notesSlides/_rels/notesSlide3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2.xml"/>
		</Relationships>
</file>

<file path=ppt/notesSlides/_rels/notesSlide3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3.xml"/>
		</Relationships>
</file>

<file path=ppt/notesSlides/_rels/notesSlide3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4.xml"/>
		</Relationships>
</file>

<file path=ppt/notesSlides/_rels/notesSlide3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5.xml"/>
		</Relationships>
</file>

<file path=ppt/notesSlides/_rels/notesSlide3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6.xml"/>
		</Relationships>
</file>

<file path=ppt/notesSlides/_rels/notesSlide3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7.xml"/>
		</Relationships>
</file>

<file path=ppt/notesSlides/_rels/notesSlide3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8.xml"/>
		</Relationships>
</file>

<file path=ppt/notesSlides/_rels/notesSlide3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9.xml"/>
		</Relationships>
</file>

<file path=ppt/notesSlides/_rels/notesSlide3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0.xml"/>
		</Relationships>
</file>

<file path=ppt/notesSlides/_rels/notesSlide3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1.xml"/>
		</Relationships>
</file>

<file path=ppt/notesSlides/_rels/notesSlide3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2.xml"/>
		</Relationships>
</file>

<file path=ppt/notesSlides/_rels/notesSlide3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3.xml"/>
		</Relationships>
</file>

<file path=ppt/notesSlides/_rels/notesSlide3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4.xml"/>
		</Relationships>
</file>

<file path=ppt/notesSlides/_rels/notesSlide3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5.xml"/>
		</Relationships>
</file>

<file path=ppt/notesSlides/_rels/notesSlide3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6.xml"/>
		</Relationships>
</file>

<file path=ppt/notesSlides/_rels/notesSlide3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7.xml"/>
		</Relationships>
</file>

<file path=ppt/notesSlides/_rels/notesSlide3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8.xml"/>
		</Relationships>
</file>

<file path=ppt/notesSlides/_rels/notesSlide3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9.xml"/>
		</Relationships>
</file>

<file path=ppt/notesSlides/_rels/notesSlide3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0.xml"/>
		</Relationships>
</file>

<file path=ppt/notesSlides/_rels/notesSlide3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1.xml"/>
		</Relationships>
</file>

<file path=ppt/notesSlides/_rels/notesSlide3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2.xml"/>
		</Relationships>
</file>

<file path=ppt/notesSlides/_rels/notesSlide3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3.xml"/>
		</Relationships>
</file>

<file path=ppt/notesSlides/_rels/notesSlide3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4.xml"/>
		</Relationships>
</file>

<file path=ppt/notesSlides/_rels/notesSlide3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5.xml"/>
		</Relationships>
</file>

<file path=ppt/notesSlides/_rels/notesSlide3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6.xml"/>
		</Relationships>
</file>

<file path=ppt/notesSlides/_rels/notesSlide3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7.xml"/>
		</Relationships>
</file>

<file path=ppt/notesSlides/_rels/notesSlide3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8.xml"/>
		</Relationships>
</file>

<file path=ppt/notesSlides/_rels/notesSlide3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9.xml"/>
		</Relationships>
</file>

<file path=ppt/notesSlides/_rels/notesSlide4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0.xml"/>
		</Relationships>
</file>

<file path=ppt/notesSlides/_rels/notesSlide4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1.xml"/>
		</Relationships>
</file>

<file path=ppt/notesSlides/_rels/notesSlide4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2.xml"/>
		</Relationships>
</file>

<file path=ppt/notesSlides/_rels/notesSlide4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3.xml"/>
		</Relationships>
</file>

<file path=ppt/notesSlides/_rels/notesSlide4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4.xml"/>
		</Relationships>
</file>

<file path=ppt/notesSlides/_rels/notesSlide4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5.xml"/>
		</Relationships>
</file>

<file path=ppt/notesSlides/_rels/notesSlide4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6.xml"/>
		</Relationships>
</file>

<file path=ppt/notesSlides/_rels/notesSlide40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7.xml"/>
		</Relationships>
</file>

<file path=ppt/notesSlides/_rels/notesSlide40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8.xml"/>
		</Relationships>
</file>

<file path=ppt/notesSlides/_rels/notesSlide40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9.xml"/>
		</Relationships>
</file>

<file path=ppt/notesSlides/_rels/notesSlide4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0.xml"/>
		</Relationships>
</file>

<file path=ppt/notesSlides/_rels/notesSlide4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1.xml"/>
		</Relationships>
</file>

<file path=ppt/notesSlides/_rels/notesSlide4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2.xml"/>
		</Relationships>
</file>

<file path=ppt/notesSlides/_rels/notesSlide4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3.xml"/>
		</Relationships>
</file>

<file path=ppt/notesSlides/_rels/notesSlide4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4.xml"/>
		</Relationships>
</file>

<file path=ppt/notesSlides/_rels/notesSlide4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5.xml"/>
		</Relationships>
</file>

<file path=ppt/notesSlides/_rels/notesSlide4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6.xml"/>
		</Relationships>
</file>

<file path=ppt/notesSlides/_rels/notesSlide4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7.xml"/>
		</Relationships>
</file>

<file path=ppt/notesSlides/_rels/notesSlide4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8.xml"/>
		</Relationships>
</file>

<file path=ppt/notesSlides/_rels/notesSlide4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9.xml"/>
		</Relationships>
</file>

<file path=ppt/notesSlides/_rels/notesSlide4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0.xml"/>
		</Relationships>
</file>

<file path=ppt/notesSlides/_rels/notesSlide4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1.xml"/>
		</Relationships>
</file>

<file path=ppt/notesSlides/_rels/notesSlide4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2.xml"/>
		</Relationships>
</file>

<file path=ppt/notesSlides/_rels/notesSlide4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3.xml"/>
		</Relationships>
</file>

<file path=ppt/notesSlides/_rels/notesSlide4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4.xml"/>
		</Relationships>
</file>

<file path=ppt/notesSlides/_rels/notesSlide4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5.xml"/>
		</Relationships>
</file>

<file path=ppt/notesSlides/_rels/notesSlide4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6.xml"/>
		</Relationships>
</file>

<file path=ppt/notesSlides/_rels/notesSlide4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7.xml"/>
		</Relationships>
</file>

<file path=ppt/notesSlides/_rels/notesSlide4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8.xml"/>
		</Relationships>
</file>

<file path=ppt/notesSlides/_rels/notesSlide4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9.xml"/>
		</Relationships>
</file>

<file path=ppt/notesSlides/_rels/notesSlide4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0.xml"/>
		</Relationships>
</file>

<file path=ppt/notesSlides/_rels/notesSlide4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1.xml"/>
		</Relationships>
</file>

<file path=ppt/notesSlides/_rels/notesSlide4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2.xml"/>
		</Relationships>
</file>

<file path=ppt/notesSlides/_rels/notesSlide4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3.xml"/>
		</Relationships>
</file>

<file path=ppt/notesSlides/_rels/notesSlide4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4.xml"/>
		</Relationships>
</file>

<file path=ppt/notesSlides/_rels/notesSlide4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5.xml"/>
		</Relationships>
</file>

<file path=ppt/notesSlides/_rels/notesSlide4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6.xml"/>
		</Relationships>
</file>

<file path=ppt/notesSlides/_rels/notesSlide4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7.xml"/>
		</Relationships>
</file>

<file path=ppt/notesSlides/_rels/notesSlide4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8.xml"/>
		</Relationships>
</file>

<file path=ppt/notesSlides/_rels/notesSlide4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9.xml"/>
		</Relationships>
</file>

<file path=ppt/notesSlides/_rels/notesSlide4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0.xml"/>
		</Relationships>
</file>

<file path=ppt/notesSlides/_rels/notesSlide4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1.xml"/>
		</Relationships>
</file>

<file path=ppt/notesSlides/_rels/notesSlide4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2.xml"/>
		</Relationships>
</file>

<file path=ppt/notesSlides/_rels/notesSlide4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3.xml"/>
		</Relationships>
</file>

<file path=ppt/notesSlides/_rels/notesSlide4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4.xml"/>
		</Relationships>
</file>

<file path=ppt/notesSlides/_rels/notesSlide4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5.xml"/>
		</Relationships>
</file>

<file path=ppt/notesSlides/_rels/notesSlide4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6.xml"/>
		</Relationships>
</file>

<file path=ppt/notesSlides/_rels/notesSlide4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7.xml"/>
		</Relationships>
</file>

<file path=ppt/notesSlides/_rels/notesSlide4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8.xml"/>
		</Relationships>
</file>

<file path=ppt/notesSlides/_rels/notesSlide4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9.xml"/>
		</Relationships>
</file>

<file path=ppt/notesSlides/_rels/notesSlide4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0.xml"/>
		</Relationships>
</file>

<file path=ppt/notesSlides/_rels/notesSlide4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1.xml"/>
		</Relationships>
</file>

<file path=ppt/notesSlides/_rels/notesSlide4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2.xml"/>
		</Relationships>
</file>

<file path=ppt/notesSlides/_rels/notesSlide4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3.xml"/>
		</Relationships>
</file>

<file path=ppt/notesSlides/_rels/notesSlide4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4.xml"/>
		</Relationships>
</file>

<file path=ppt/notesSlides/_rels/notesSlide4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5.xml"/>
		</Relationships>
</file>

<file path=ppt/notesSlides/_rels/notesSlide4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6.xml"/>
		</Relationships>
</file>

<file path=ppt/notesSlides/_rels/notesSlide4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7.xml"/>
		</Relationships>
</file>

<file path=ppt/notesSlides/_rels/notesSlide4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8.xml"/>
		</Relationships>
</file>

<file path=ppt/notesSlides/_rels/notesSlide4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9.xml"/>
		</Relationships>
</file>

<file path=ppt/notesSlides/_rels/notesSlide4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0.xml"/>
		</Relationships>
</file>

<file path=ppt/notesSlides/_rels/notesSlide4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1.xml"/>
		</Relationships>
</file>

<file path=ppt/notesSlides/_rels/notesSlide4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2.xml"/>
		</Relationships>
</file>

<file path=ppt/notesSlides/_rels/notesSlide4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3.xml"/>
		</Relationships>
</file>

<file path=ppt/notesSlides/_rels/notesSlide4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4.xml"/>
		</Relationships>
</file>

<file path=ppt/notesSlides/_rels/notesSlide4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5.xml"/>
		</Relationships>
</file>

<file path=ppt/notesSlides/_rels/notesSlide4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6.xml"/>
		</Relationships>
</file>

<file path=ppt/notesSlides/_rels/notesSlide4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7.xml"/>
		</Relationships>
</file>

<file path=ppt/notesSlides/_rels/notesSlide4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8.xml"/>
		</Relationships>
</file>

<file path=ppt/notesSlides/_rels/notesSlide4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9.xml"/>
		</Relationships>
</file>

<file path=ppt/notesSlides/_rels/notesSlide4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0.xml"/>
		</Relationships>
</file>

<file path=ppt/notesSlides/_rels/notesSlide4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1.xml"/>
		</Relationships>
</file>

<file path=ppt/notesSlides/_rels/notesSlide4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2.xml"/>
		</Relationships>
</file>

<file path=ppt/notesSlides/_rels/notesSlide4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3.xml"/>
		</Relationships>
</file>

<file path=ppt/notesSlides/_rels/notesSlide4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4.xml"/>
		</Relationships>
</file>

<file path=ppt/notesSlides/_rels/notesSlide4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5.xml"/>
		</Relationships>
</file>

<file path=ppt/notesSlides/_rels/notesSlide4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6.xml"/>
		</Relationships>
</file>

<file path=ppt/notesSlides/_rels/notesSlide4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7.xml"/>
		</Relationships>
</file>

<file path=ppt/notesSlides/_rels/notesSlide4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8.xml"/>
		</Relationships>
</file>

<file path=ppt/notesSlides/_rels/notesSlide4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9.xml"/>
		</Relationships>
</file>

<file path=ppt/notesSlides/_rels/notesSlide4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0.xml"/>
		</Relationships>
</file>

<file path=ppt/notesSlides/_rels/notesSlide4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1.xml"/>
		</Relationships>
</file>

<file path=ppt/notesSlides/_rels/notesSlide4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2.xml"/>
		</Relationships>
</file>

<file path=ppt/notesSlides/_rels/notesSlide4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3.xml"/>
		</Relationships>
</file>

<file path=ppt/notesSlides/_rels/notesSlide4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4.xml"/>
		</Relationships>
</file>

<file path=ppt/notesSlides/_rels/notesSlide4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5.xml"/>
		</Relationships>
</file>

<file path=ppt/notesSlides/_rels/notesSlide4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6.xml"/>
		</Relationships>
</file>

<file path=ppt/notesSlides/_rels/notesSlide4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7.xml"/>
		</Relationships>
</file>

<file path=ppt/notesSlides/_rels/notesSlide4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8.xml"/>
		</Relationships>
</file>

<file path=ppt/notesSlides/_rels/notesSlide4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9.xml"/>
		</Relationships>
</file>

<file path=ppt/notesSlides/_rels/notesSlide4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0.xml"/>
		</Relationships>
</file>

<file path=ppt/notesSlides/_rels/notesSlide4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1.xml"/>
		</Relationships>
</file>

<file path=ppt/notesSlides/_rels/notesSlide4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2.xml"/>
		</Relationships>
</file>

<file path=ppt/notesSlides/_rels/notesSlide4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3.xml"/>
		</Relationships>
</file>

<file path=ppt/notesSlides/_rels/notesSlide4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4.xml"/>
		</Relationships>
</file>

<file path=ppt/notesSlides/_rels/notesSlide4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5.xml"/>
		</Relationships>
</file>

<file path=ppt/notesSlides/_rels/notesSlide4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6.xml"/>
		</Relationships>
</file>

<file path=ppt/notesSlides/_rels/notesSlide4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7.xml"/>
		</Relationships>
</file>

<file path=ppt/notesSlides/_rels/notesSlide4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8.xml"/>
		</Relationships>
</file>

<file path=ppt/notesSlides/_rels/notesSlide4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9.xml"/>
		</Relationships>
</file>

<file path=ppt/notesSlides/_rels/notesSlide5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0.xml"/>
		</Relationships>
</file>

<file path=ppt/notesSlides/_rels/notesSlide5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1.xml"/>
		</Relationships>
</file>

<file path=ppt/notesSlides/_rels/notesSlide5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2.xml"/>
		</Relationships>
</file>

<file path=ppt/notesSlides/_rels/notesSlide5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3.xml"/>
		</Relationships>
</file>

<file path=ppt/notesSlides/_rels/notesSlide5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4.xml"/>
		</Relationships>
</file>

<file path=ppt/notesSlides/_rels/notesSlide5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5.xml"/>
		</Relationships>
</file>

<file path=ppt/notesSlides/_rels/notesSlide5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6.xml"/>
		</Relationships>
</file>

<file path=ppt/notesSlides/_rels/notesSlide50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7.xml"/>
		</Relationships>
</file>

<file path=ppt/notesSlides/_rels/notesSlide50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8.xml"/>
		</Relationships>
</file>

<file path=ppt/notesSlides/_rels/notesSlide50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9.xml"/>
		</Relationships>
</file>

<file path=ppt/notesSlides/_rels/notesSlide5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0.xml"/>
		</Relationships>
</file>

<file path=ppt/notesSlides/_rels/notesSlide5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1.xml"/>
		</Relationships>
</file>

<file path=ppt/notesSlides/_rels/notesSlide5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2.xml"/>
		</Relationships>
</file>

<file path=ppt/notesSlides/_rels/notesSlide5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3.xml"/>
		</Relationships>
</file>

<file path=ppt/notesSlides/_rels/notesSlide5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4.xml"/>
		</Relationships>
</file>

<file path=ppt/notesSlides/_rels/notesSlide5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5.xml"/>
		</Relationships>
</file>

<file path=ppt/notesSlides/_rels/notesSlide5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6.xml"/>
		</Relationships>
</file>

<file path=ppt/notesSlides/_rels/notesSlide5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7.xml"/>
		</Relationships>
</file>

<file path=ppt/notesSlides/_rels/notesSlide5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8.xml"/>
		</Relationships>
</file>

<file path=ppt/notesSlides/_rels/notesSlide5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9.xml"/>
		</Relationships>
</file>

<file path=ppt/notesSlides/_rels/notesSlide5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0.xml"/>
		</Relationships>
</file>

<file path=ppt/notesSlides/_rels/notesSlide5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1.xml"/>
		</Relationships>
</file>

<file path=ppt/notesSlides/_rels/notesSlide5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2.xml"/>
		</Relationships>
</file>

<file path=ppt/notesSlides/_rels/notesSlide5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3.xml"/>
		</Relationships>
</file>

<file path=ppt/notesSlides/_rels/notesSlide5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4.xml"/>
		</Relationships>
</file>

<file path=ppt/notesSlides/_rels/notesSlide5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5.xml"/>
		</Relationships>
</file>

<file path=ppt/notesSlides/_rels/notesSlide5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6.xml"/>
		</Relationships>
</file>

<file path=ppt/notesSlides/_rels/notesSlide5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7.xml"/>
		</Relationships>
</file>

<file path=ppt/notesSlides/_rels/notesSlide5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8.xml"/>
		</Relationships>
</file>

<file path=ppt/notesSlides/_rels/notesSlide5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9.xml"/>
		</Relationships>
</file>

<file path=ppt/notesSlides/_rels/notesSlide5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0.xml"/>
		</Relationships>
</file>

<file path=ppt/notesSlides/_rels/notesSlide5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1.xml"/>
		</Relationships>
</file>

<file path=ppt/notesSlides/_rels/notesSlide5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2.xml"/>
		</Relationships>
</file>

<file path=ppt/notesSlides/_rels/notesSlide5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3.xml"/>
		</Relationships>
</file>

<file path=ppt/notesSlides/_rels/notesSlide5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4.xml"/>
		</Relationships>
</file>

<file path=ppt/notesSlides/_rels/notesSlide5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5.xml"/>
		</Relationships>
</file>

<file path=ppt/notesSlides/_rels/notesSlide5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6.xml"/>
		</Relationships>
</file>

<file path=ppt/notesSlides/_rels/notesSlide5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7.xml"/>
		</Relationships>
</file>

<file path=ppt/notesSlides/_rels/notesSlide5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8.xml"/>
		</Relationships>
</file>

<file path=ppt/notesSlides/_rels/notesSlide5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9.xml"/>
		</Relationships>
</file>

<file path=ppt/notesSlides/_rels/notesSlide5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0.xml"/>
		</Relationships>
</file>

<file path=ppt/notesSlides/_rels/notesSlide5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1.xml"/>
		</Relationships>
</file>

<file path=ppt/notesSlides/_rels/notesSlide5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2.xml"/>
		</Relationships>
</file>

<file path=ppt/notesSlides/_rels/notesSlide5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3.xml"/>
		</Relationships>
</file>

<file path=ppt/notesSlides/_rels/notesSlide5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4.xml"/>
		</Relationships>
</file>

<file path=ppt/notesSlides/_rels/notesSlide5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5.xml"/>
		</Relationships>
</file>

<file path=ppt/notesSlides/_rels/notesSlide5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6.xml"/>
		</Relationships>
</file>

<file path=ppt/notesSlides/_rels/notesSlide5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7.xml"/>
		</Relationships>
</file>

<file path=ppt/notesSlides/_rels/notesSlide5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8.xml"/>
		</Relationships>
</file>

<file path=ppt/notesSlides/_rels/notesSlide5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9.xml"/>
		</Relationships>
</file>

<file path=ppt/notesSlides/_rels/notesSlide5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0.xml"/>
		</Relationships>
</file>

<file path=ppt/notesSlides/_rels/notesSlide5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1.xml"/>
		</Relationships>
</file>

<file path=ppt/notesSlides/_rels/notesSlide5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2.xml"/>
		</Relationships>
</file>

<file path=ppt/notesSlides/_rels/notesSlide5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3.xml"/>
		</Relationships>
</file>

<file path=ppt/notesSlides/_rels/notesSlide5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4.xml"/>
		</Relationships>
</file>

<file path=ppt/notesSlides/_rels/notesSlide5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5.xml"/>
		</Relationships>
</file>

<file path=ppt/notesSlides/_rels/notesSlide5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6.xml"/>
		</Relationships>
</file>

<file path=ppt/notesSlides/_rels/notesSlide5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7.xml"/>
		</Relationships>
</file>

<file path=ppt/notesSlides/_rels/notesSlide5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8.xml"/>
		</Relationships>
</file>

<file path=ppt/notesSlides/_rels/notesSlide5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9.xml"/>
		</Relationships>
</file>

<file path=ppt/notesSlides/_rels/notesSlide5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0.xml"/>
		</Relationships>
</file>

<file path=ppt/notesSlides/_rels/notesSlide5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1.xml"/>
		</Relationships>
</file>

<file path=ppt/notesSlides/_rels/notesSlide5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2.xml"/>
		</Relationships>
</file>

<file path=ppt/notesSlides/_rels/notesSlide5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3.xml"/>
		</Relationships>
</file>

<file path=ppt/notesSlides/_rels/notesSlide5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4.xml"/>
		</Relationships>
</file>

<file path=ppt/notesSlides/_rels/notesSlide5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5.xml"/>
		</Relationships>
</file>

<file path=ppt/notesSlides/_rels/notesSlide5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6.xml"/>
		</Relationships>
</file>

<file path=ppt/notesSlides/_rels/notesSlide5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7.xml"/>
		</Relationships>
</file>

<file path=ppt/notesSlides/_rels/notesSlide5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8.xml"/>
		</Relationships>
</file>

<file path=ppt/notesSlides/_rels/notesSlide5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9.xml"/>
		</Relationships>
</file>

<file path=ppt/notesSlides/_rels/notesSlide5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0.xml"/>
		</Relationships>
</file>

<file path=ppt/notesSlides/_rels/notesSlide5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1.xml"/>
		</Relationships>
</file>

<file path=ppt/notesSlides/_rels/notesSlide5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2.xml"/>
		</Relationships>
</file>

<file path=ppt/notesSlides/_rels/notesSlide5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3.xml"/>
		</Relationships>
</file>

<file path=ppt/notesSlides/_rels/notesSlide5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4.xml"/>
		</Relationships>
</file>

<file path=ppt/notesSlides/_rels/notesSlide5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5.xml"/>
		</Relationships>
</file>

<file path=ppt/notesSlides/_rels/notesSlide5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6.xml"/>
		</Relationships>
</file>

<file path=ppt/notesSlides/_rels/notesSlide5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7.xml"/>
		</Relationships>
</file>

<file path=ppt/notesSlides/_rels/notesSlide5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8.xml"/>
		</Relationships>
</file>

<file path=ppt/notesSlides/_rels/notesSlide5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9.xml"/>
		</Relationships>
</file>

<file path=ppt/notesSlides/_rels/notesSlide5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0.xml"/>
		</Relationships>
</file>

<file path=ppt/notesSlides/_rels/notesSlide5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1.xml"/>
		</Relationships>
</file>

<file path=ppt/notesSlides/_rels/notesSlide5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2.xml"/>
		</Relationships>
</file>

<file path=ppt/notesSlides/_rels/notesSlide5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3.xml"/>
		</Relationships>
</file>

<file path=ppt/notesSlides/_rels/notesSlide5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4.xml"/>
		</Relationships>
</file>

<file path=ppt/notesSlides/_rels/notesSlide5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5.xml"/>
		</Relationships>
</file>

<file path=ppt/notesSlides/_rels/notesSlide5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6.xml"/>
		</Relationships>
</file>

<file path=ppt/notesSlides/_rels/notesSlide5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7.xml"/>
		</Relationships>
</file>

<file path=ppt/notesSlides/_rels/notesSlide5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8.xml"/>
		</Relationships>
</file>

<file path=ppt/notesSlides/_rels/notesSlide5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9.xml"/>
		</Relationships>
</file>

<file path=ppt/notesSlides/_rels/notesSlide5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0.xml"/>
		</Relationships>
</file>

<file path=ppt/notesSlides/_rels/notesSlide5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1.xml"/>
		</Relationships>
</file>

<file path=ppt/notesSlides/_rels/notesSlide5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2.xml"/>
		</Relationships>
</file>

<file path=ppt/notesSlides/_rels/notesSlide5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Combined Science (Trilogy): teach Lessons 1–8 and Homework 1–5. Separate Physics: all 12 lessons and Homework 1–6. Use the Menu (slide 2) to jump to any lesson.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Required practicals: specific heat capacity (Lesson 4, both routes) and thermal insulation (Lesson 9, Physics only). Ways to increase efficiency (Higher tier only, both routes) are in Lesson 7. Lesson 10 power-station descriptions are enrichment – AQA says they are not required.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lesson has more material than 45 minutes on purpose. Follow the core path; the slides with a grey EXTRA badge are optional. Working scientifically slides appear in lessons with practical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point in this AQA specification topic, with the lesson(s) that teach it. HT = higher tier only. Physics only = Separate Physics (not Combined Science Trilogy). Tick the last column as you teach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point in this AQA specification topic, with the lesson(s) that teach it. HT = higher tier only. Physics only = Separate Physics (not Combined Science Trilogy). Tick the last column as you teach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Bronze = recall, describe, single-step. Silver = calculations and explanations. Gold = rearranging, multi-step, evaluating. These are starting points, not labels – everyone is encouraged to have a go at Gold.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45-MINUTE PATH: Do now 5 · Hook 2 · Green copy slides 8 · Worked example + We do 7 · Talk-it-through and explain-it slides 5 · Hinge question 3 · Bronze/Silver/Gold tasks 9 · Quiz Q1–5 3 · Exit ticket 3. Slides with a grey EXTRA badge (real life, curious question, fill in the blanks, equation practice, exam question, quiz Q6–10) are for extra time, homework, cover lessons or revision – skip them if time is short.
ALL LEARNERS: the objectives are the same for everyone. Point to the key words box. Bronze/Silver/Gold are starting points – everyone has a go at Gold. Offer printed copies of copy-slides to anyone who finds copying slow. EAL: pair with a buddy, use the key words and word bank.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NOW (first 5 minutes): students answer in their books in silence while you take the register. Answers are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ideas. Many students say 'it ran out' – challenge that: energy can't be destroyed.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 the table. Memory trick for the 8 stores: 'Kids That Can Get Excited Make Everyone Noisy' (kinetic, thermal, chemical, gravitational, elastic, magnetic, electrostatic, nuclear).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Light, infrared and sound are ways of transferring energy – they are not stores.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This is the principle of conservation of energy.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Kettle: energy transferred electrically → thermal store of the water. Ask: which store empties and which fills in each case?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 all three. Ask: where is energy wasted in each 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conservation of energy. The total stays the same – it just becomes less useful.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which store is being emptied and which is being filled in each example?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CURIOUS QUESTION (3 minutes). Don't give the answer straight away – take 2 or 3 ideas and ask 'how do you know?'. The answer is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HINGE QUESTION (2–3 minutes): everyone holds up A/B/C/D at the same time. If 80% or more are right, move on to the tasks. If not, re-teach using the misconception behind the most popular wrong answer. Answer: D. A → Ignores heating – most energy ends in thermal stores, not sound  B → Confuses force and energy – a force transfers energy, it isn't a store  C → Thinks energy is used up – it is conserved, just spread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word is used once. Answers are in the Answers section. Click 'Show answers' to see the completed sentences.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Exam-style question written in the style of AQA GCSE Physics (not an actual past-paper question). Allow about 6 minutes – roughly 1 minute per mark – in silence. Then peer- or self-mark with the mark scheme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Energy is measured in joules (J); watts measure power, which is joules per second..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Anything that is moving has energy in its kinetic store, and faster means more..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Lifting an object raises it in a gravitational field, filling its gravitational store..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Stretching or squashing a spring fills its elastic potential store..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Food, fuels and batteries release energy in chemical reactions, so it is a chemical store..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Energy can't be created or destroyed, only transferred between stores or dissipated..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Energy is conserved: it moves between stores, but the total in a closed system never changes..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Hotter objects have more energy in their thermal store, as their particles move faster..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The hot element heats the water, transferring energy to the water's thermal store..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Energy isn't destroyed; it is dissipated, heating the ball, the floor and the air..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longer part of the homework – about 30–40 minutes in total with part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45-MINUTE PATH: Do now 5 · Hook 2 · Green copy slides 8 · Worked example + We do 7 · Talk-it-through and explain-it slides 5 · Hinge question 3 · Bronze/Silver/Gold tasks 9 · Quiz Q1–5 3 · Exit ticket 3. Slides with a grey EXTRA badge (real life, curious question, fill in the blanks, equation practice, exam question, quiz Q6–10) are for extra time, homework, cover lessons or revision – skip them if time is short.
ALL LEARNERS: the objectives are the same for everyone. Point to the key words box. Bronze/Silver/Gold are starting points – everyone has a go at Gold. Offer printed copies of copy-slides to anyone who finds copying slow. EAL: pair with a buddy, use the key words and word bank.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NOW (first 5 minutes): students answer in their books in silence while you take the register. Answers are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ideas – link to mass. Then: what if the tennis ball were much faster?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 Common mistake: squaring the mass or the whole 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 along: talk through each step, then students try the 'then try' question on mini whiteboards. Then try: 4 kg at 5 m/s (50 J).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 (3 minutes): do step 1 together (it's filled in), then students finish the empty boxes on mini whiteboards. Show answer when most are done. Then they move on to the tasks on their own. Answers: Ek = ½mv² → ½ × 6 × 4² → Ek = 48 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 along: talk through each step, then students try the 'then try' question on mini whiteboards. Then try: 3 kg lifted 10 m (294 J).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 (3 minutes): do step 1 together (it's filled in), then students finish the empty boxes on mini whiteboards. Show answer when most are done. Then they move on to the tasks on their own. Answers: Ep = mgh → 2 × 9.8 × 1.5 → Ep = 29.4 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 Ask: what happens to the total energy? (Stays the same if there's no air resistance.)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1–3: straight substitution. 4–6: unit conversions and rearranging. Answers are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1–3: straight substitution. 4–6: unit conversions and rearranging. Answers are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Try it: ½ × 1 × 2² = 2 J; ½ × 1 × 4² = 8 J – four times bigger.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Higher tier link: this is how to find landing speeds – set GPE lost equal to KE gained.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why do speed limits near schools matter so much?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CURIOUS QUESTION (3 minutes). Don't give the answer straight away – take 2 or 3 ideas and ask 'how do you know?'. The answer is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HINGE QUESTION (2–3 minutes): everyone holds up A/B/C/D at the same time. If 80% or more are right, move on to the tasks. If not, re-teach using the misconception behind the most popular wrong answer. Answer: A. B → Forgot the ½ in Ek = ½mv²  C → Squared the mass instead of the speed  D → Forgot to square the speed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Exam-style question written in the style of AQA GCSE Physics (not an actual past-paper question). Allow about 7 minutes – roughly 1 minute per mark – in silence. Then peer- or self-mark with the mark scheme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Ek = ½ × m × v²: half the mass times the speed squared (the others are Ep and Ee)..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Ep = m × g × h: mass × gravitational field strength × height..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Ek = ½ × m × v² = ½ × 2 × 2² = 4 J (remember to square the speed)..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Speed is distance ÷ time, so its unit is metres per second (m/s)..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Speed is squared in Ek = ½mv², so doubling v gives 2² = 4 times the kinetic energy..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Gravitational field strength on Earth is 9.8 N/kg; 1.6 N/kg is the Moon..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Ep = m × g × h = 1 × 9.8 × 2 = 19.6 J of energy in its gravitational store..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As it falls its height drops, so its gravitational store empties into its kinetic store..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At the top it stops for an instant, so v = 0 and Ek = 0, while its GPE is greatest..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½ × 1 × 10² = 50 J, beating 25 J, 5 J and 10 J: speed matters more as it is squared..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45-MINUTE PATH: Do now 5 · Hook 2 · Green copy slides 8 · Worked example + We do 7 · Talk-it-through and explain-it slides 5 · Hinge question 3 · Bronze/Silver/Gold tasks 9 · Quiz Q1–5 3 · Exit ticket 3. Slides with a grey EXTRA badge (real life, curious question, fill in the blanks, equation practice, exam question, quiz Q6–10) are for extra time, homework, cover lessons or revision – skip them if time is short.
ALL LEARNERS: the objectives are the same for everyone. Point to the key words box. Bronze/Silver/Gold are starting points – everyone has a go at Gold. Offer printed copies of copy-slides to anyone who finds copying slow. EAL: pair with a buddy, use the key words and word bank.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NOW (first 5 minutes): students answer in their books in silence while you take the register. Answers are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Link: each bounce you add a little more energy with your legs.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 'Too far' = past the limit of proportionality.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equation is given on the AQA equation sheet – but students must be able to use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 along: talk through each step, then students try the 'then try' question on mini whiteboards. Then try: k = 50 N/m, e = 0.2 m (1 J).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 (3 minutes): do step 1 together (it's filled in), then students finish the empty boxes on mini whiteboards. Show answer when most are done. Then they move on to the tasks on their own. Answers: Ee = ½ke² → ½ × 400 × 0.05² → Ee = 0.5 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 Extension is measured from the original length. Past the limit of proportionality, the line curves.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 along: talk through each step, then students try the 'then try' question on mini whiteboards. 9.8 = ½ × 0.5 × v², so v² = 9.8 ÷ 0.25 = 39.2. Multi-step skill – rearranging and square roots.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 (3 minutes): do step 1 together (it's filled in), then students finish the empty boxes on mini whiteboards. Show answer when most are done. Then they move on to the tasks on their own. Answers: Ep = 196 J → v² = 196 → v = 14 m/s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1–3: straight substitution. 4–6: unit conversions and rearranging. Answers are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point to where each store is biggest on a sketch of the jump.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what would happen to a bungee rope with a very small spring constant?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CURIOUS QUESTION (3 minutes). Don't give the answer straight away – take 2 or 3 ideas and ask 'how do you know?'. The answer is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HINGE QUESTION (2–3 minutes): everyone holds up A/B/C/D at the same time. If 80% or more are right, move on to the tasks. If not, re-teach using the misconception behind the most popular wrong answer. Answer: B. A → Adds the lengths – extension is new length minus original length  C → Uses the new length, not the change in length  D → Didn't convert cm to m correctly (cm ÷ 100)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word is used once. Answers are in the Answers section. Click 'Show answers' to see the completed sentences.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Exam-style question written in the style of AQA GCSE Physics (not an actual past-paper question). Allow about 6 minutes – roughly 1 minute per mark – in silence. Then peer- or self-mark with the mark scheme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Ee = ½ × k × e²: half the spring constant times the extension squared..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k is force ÷ extension, so it is measured in newtons per metre (N/m)..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Stretching a spring does work on it, filling its elastic potential store..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Extension = new length − original length = 26 − 20 = 6 cm..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There are 100 cm in a metre, so 8 ÷ 100 = 0.08 m..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Ee = ½ × k × e² = ½ × 100 × 0.1² = ½ × 100 × 0.01 = 0.5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At the lowest point you stop for an instant, so Ek = 0 and the cord's elastic store is full..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A stiffer spring needs more force per metre of stretch, so it has a bigger spring constant..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With no air resistance, every joule lost from the gravitational store goes into the kinetic store..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Energy isn't destroyed; some is dissipated, heating the ball, floor and air, so less is left..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longer part of the homework – about 30–40 minutes in total with part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45-MINUTE PATH: Do now 5 · Hook 2 · Green copy slides 8 · Worked example + We do 7 · Talk-it-through and explain-it slides 5 · Hinge question 3 · Bronze/Silver/Gold tasks 9 · Quiz Q1–5 3 · Exit ticket 3. Slides with a grey EXTRA badge (real life, curious question, fill in the blanks, equation practice, exam question, quiz Q6–10) are for extra time, homework, cover lessons or revision – skip them if time is short.
ALL LEARNERS: the objectives are the same for everyone. Point to the key words box. Bronze/Silver/Gold are starting points – everyone has a go at Gold. Offer printed copies of copy-slides to anyone who finds copying slow. EAL: pair with a buddy, use the key words and word bank.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NOW (first 5 minutes): students answer in their books in silence while you take the register. Answers are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ideas. Many will say 'the sea is deeper' – partly true, but c is the big reason.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Given on the AQA equation sheet. Δ means 'change in'. θ is 'theta' – temperature.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 along: talk through each step, then students try the 'then try' question on mini whiteboards. Then try: 0.5 kg of water heated by 20 °C (42 000 J).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 (3 minutes): do step 1 together (it's filled in), then students finish the empty boxes on mini whiteboards. Show answer when most are done. Then they move on to the tasks on their own. Answers: Δθ = 40 °C → 0.5 × 2000 × 40 → ΔE = 40 000 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 Safety: the heater and block get very hot – don't touch; let them cool. Sample data: 1 kg aluminium, 10 000 J, 20 °C → 31 °C, c ≈ 909 J/kg°C.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If there's no joulemeter: use an ammeter and voltmeter, then E = V × I × 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1–3: straight substitution. 4–6: unit conversions and rearranging. Answers are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Higher c = more energy per kg per °C. The same energy gives water a smaller temperature rise.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class results come out higher than the true value for exactly this reason.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why is water used in so many heating and cooling systems?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CURIOUS QUESTION (3 minutes). Don't give the answer straight away – take 2 or 3 ideas and ask 'how do you know?'. The answer is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WORKING SCIENTIFICALLY (4 minutes): students answer in pairs. Ask them to spot patterns, anomalies and how to improve the method. Answers: 1) 38.5 °C at 15 kJ – the pattern suggests about 36.5 °C  2) c = 10 000 ÷ (1 × 11) ≈ 909 J/kg°C  3) Energy heats the surroundings, so Δθ is too small; insulate the block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HINGE QUESTION (2–3 minutes): everyone holds up A/B/C/D at the same time. If 80% or more are right, move on to the tasks. If not, re-teach using the misconception behind the most popular wrong answer. Answer: C. A → Thinks same energy and mass always give the same Δθ – c differs  B → Thinks time matters – Δθ depends only on energy, mass and c  D → Thinks a high c means it heats up faster – it means more slowly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word is used once. Answers are in the Answers section. Click 'Show answers' to see the completed sentences.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Exam-style question written in the style of AQA GCSE Physics (not an actual past-paper question). Allow about 8 minutes – roughly 1 minute per mark – in silence. Then peer- or self-mark with the mark scheme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ΔE = m × c × Δθ: mass × specific heat capacity × temperature change..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c is energy per kilogram per degree, so its unit is J/kg°C..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Δθ = final − starting temperature = 40 − 15 = 25 °C..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Water has a very high specific heat capacity of about 4200 J/kg°C..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c = 4200 J/kg°C means 4200 J raises 1 kg of water by 1 °C..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A high c means lots of energy is needed for each °C, so it heats up slowly..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Insulation reduces energy dissipated to the surroundings, so the results are more accurate..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ΔE = m × c × Δθ = 2 × 500 × 10 = 10 000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A joulemeter measures the energy transferred by the heater in joules..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A thermometer measures temperature in °C; we use it to find the temperature change..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45-MINUTE PATH: Do now 5 · Hook 2 · Green copy slides 8 · Worked example + We do 7 · Talk-it-through and explain-it slides 5 · Hinge question 3 · Bronze/Silver/Gold tasks 9 · Quiz Q1–5 3 · Exit ticket 3. Slides with a grey EXTRA badge (real life, curious question, fill in the blanks, equation practice, exam question, quiz Q6–10) are for extra time, homework, cover lessons or revision – skip them if time is short.
ALL LEARNERS: the objectives are the same for everyone. Point to the key words box. Bronze/Silver/Gold are starting points – everyone has a go at Gold. Offer printed copies of copy-slides to anyone who finds copying slow. EAL: pair with a buddy, use the key words and word bank.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NOW (first 5 minutes): students answer in their books in silence while you take the register. Answers are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a vote first, then reveal.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 Spec definition: power is the rate at which energy is transferred or the rate at which work is done.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This is the AQA example of the definition of power: same work, less time → more power.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Rearranged: E = P × t and t = E ÷ 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 along: talk through each step, then students try the 'then try' question on mini whiteboards. Then try: a 2 kW heater for 60 s – find E (120 000 J).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 (3 minutes): do step 1 together (it's filled in), then students finish the empty boxes on mini whiteboards. Show answer when most are done. Then they move on to the tasks on their own. Answers: P = E ÷ t → P = 36 000 ÷ 30 → P = 1200 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people do 2400 J of work climbing the stairs. Power = work ÷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1–3: straight substitution. 4–6: unit conversions and rearranging. Answers are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Rearranged: t = E ÷ 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find the power rating on an appliance label at home.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CURIOUS QUESTION (3 minutes). Don't give the answer straight away – take 2 or 3 ideas and ask 'how do you know?'. The answer is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HINGE QUESTION (2–3 minutes): everyone holds up A/B/C/D at the same time. If 80% or more are right, move on to the tasks. If not, re-teach using the misconception behind the most popular wrong answer. Answer: D. A → Thinks taking longer means more power – power is energy per second  B → Thinks the same work means the same power – ignores time  C → Thinks mass is needed – P = W ÷ t needs only work and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Exam-style question written in the style of AQA GCSE Physics (not an actual past-paper question). Allow about 7 minutes – roughly 1 minute per mark – in silence. Then peer- or self-mark with the mark scheme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Power is measured in watts (W); joules measure energy..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Power is energy transferred per second, so P = E ÷ 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A power of 1 W means 1 joule of energy is transferred every second..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Power is energy per second: P = E ÷ t = 600 ÷ 30 = 20 W..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Rearrange P = E ÷ t to get E = P × t = 100 × 10 = 1000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Work done is energy transferred when a force moves an object (W = F × s)..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P = E ÷ t, so dividing the same energy by a smaller time gives more power..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The prefix kilo means 1000, so 3 kW = 3 × 1000 = 3000 W..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Convert to seconds first: E = P × t = 500 × 60 = 30 000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P = E ÷ t = 100 ÷ 2 = 50 W, beating 10 W, 5 W and 10 W..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longer part of the homework – about 30–40 minutes in total with part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45-MINUTE PATH: Do now 5 · Hook 2 · Green copy slides 8 · Worked example + We do 7 · Talk-it-through and explain-it slides 5 · Hinge question 3 · Bronze/Silver/Gold tasks 9 · Quiz Q1–5 3 · Exit ticket 3. Slides with a grey EXTRA badge (real life, curious question, fill in the blanks, equation practice, exam question, quiz Q6–10) are for extra time, homework, cover lessons or revision – skip them if time is short.
ALL LEARNERS: the objectives are the same for everyone. Point to the key words box. Bronze/Silver/Gold are starting points – everyone has a go at Gold. Offer printed copies of copy-slides to anyone who finds copying slow. EAL: pair with a buddy, use the key words and word bank.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NOW (first 5 minutes): students answer in their books in silence while you take the register. Answers are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other examples of things that get warm when they shouldn't.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The rate of cooling of a building depends on the thickness and thermal conductivity of its walls. Students do not need a definition of thermal conductivity.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Arrow widths are to scale. The input arrow = useful + wasted. Ask: what would an LED's Sankey diagram look like?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Lubrication reduces unwanted energy transfers.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Rate of heat loss depends on the thickness and the thermal conductivity of the walls.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which of these does your home have?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CURIOUS QUESTION (3 minutes). Don't give the answer straight away – take 2 or 3 ideas and ask 'how do you know?'. The answer is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HINGE QUESTION (2–3 minutes): everyone holds up A/B/C/D at the same time. If 80% or more are right, move on to the tasks. If not, re-teach using the misconception behind the most popular wrong answer. Answer: A. B → Adds instead of subtracting – input = useful + wasted  C → Confuses the useful output with the wasted output  D → Thinks conservation means none is wasted – wasted energy still exists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word is used once. Answers are in the Answers section. Click 'Show answers' to see the completed sentences.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Exam-style question written in the style of AQA GCSE Physics (not an actual past-paper question). Allow about 6 minutes – roughly 1 minute per mark – in silence. Then peer- or self-mark with the mark scheme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Wasted energy usually heats the surroundings, filling their thermal store..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Dissipated means spread out into the surroundings, so it is less useful; it isn't destroyed..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Oil lubricates moving parts, reducing friction so less energy is wasted as heat..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Low thermal conductivity means energy passes through slowly, so it is a good insulator..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Wasted = total in − useful out = 100 − 30 = 70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In a Sankey diagram the width of each arrow shows how much energy it carries..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Trapped air has very low thermal conductivity; metals like copper conduct well..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Thicker walls slow the rate of energy transfer, so less heat is lost from a house..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Energy is conserved, so total energy in = useful energy out + wasted energy out..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Fans cool the parts by carrying away wasted energy that was dissipated as heat..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45-MINUTE PATH: Do now 5 · Hook 2 · Green copy slides 8 · Worked example + We do 7 · Talk-it-through and explain-it slides 5 · Hinge question 3 · Bronze/Silver/Gold tasks 9 · Quiz Q1–5 3 · Exit ticket 3. Slides with a grey EXTRA badge (real life, curious question, fill in the blanks, equation practice, exam question, quiz Q6–10) are for extra time, homework, cover lessons or revision – skip them if time is short.
ALL LEARNERS: the objectives are the same for everyone. Point to the key words box. Bronze/Silver/Gold are starting points – everyone has a go at Gold. Offer printed copies of copy-slides to anyone who finds copying slow. EAL: pair with a buddy, use the key words and word bank.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NOW (first 5 minutes): students answer in their books in silence while you take the register. Answers are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have both, let students (carefully) feel the warmth near 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 both versions. Use energy OR power – never mix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 along: talk through each step, then students try the 'then try' question on mini whiteboards. Then try: 60 J useful from 240 J (25%).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 (3 minutes): do step 1 together (it's filled in), then students finish the empty boxes on mini whiteboards. Show answer when most are done. Then they move on to the tasks on their own. Answers: useful ÷ total → 200 ÷ 500 → 0.4 = 40%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 along: talk through each step, then students try the 'then try' question on mini whiteboards. Then try: a 2000 W kettle with 1800 W useful (90%).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 (3 minutes): do step 1 together (it's filled in), then students finish the empty boxes on mini whiteboards. Show answer when most are done. Then they move on to the tasks on their own. Answers: 300 ÷ 400 → 0.75 → 75%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Higher tier only (both Combined Science and Physics): describe ways to increase the efficiency of an intended energy transfer. Ask: which of these would help a car? A kettle?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Efficiency = 150 ÷ 200 = 75%. Students copy and write the efficiency underneath.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1–3: straight substitution. 4–6: unit conversions and rearranging. Answers are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Higher tier only (both routes): efficiency can be increased by lubricating, insulating, using low-resistance wires and streamlining.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why do shops show energy labels on fridges and washing machines?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CURIOUS QUESTION (3 minutes). Don't give the answer straight away – take 2 or 3 ideas and ask 'how do you know?'. The answer is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HINGE QUESTION (2–3 minutes): everyone holds up A/B/C/D at the same time. If 80% or more are right, move on to the tasks. If not, re-teach using the misconception behind the most popular wrong answer. Answer: B. A → Gives efficiency a unit – it is a ratio with no unit  C → Divided total by useful – efficiency can never be over 100%  D → Subtracted – that gives the wasted energy, not efficiency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Exam-style question written in the style of AQA GCSE Physics (not an actual past-paper question). Allow about 7 minutes – roughly 1 minute per mark – in silence. Then peer- or self-mark with the mark scheme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Efficiency = useful output energy ÷ total input energy (can also use power)..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You can't get out more energy than you put in, so 100% is the limit; it is never reached..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Efficiency = useful ÷ total = 60 ÷ 100 = 0.6, which is 60%..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To turn a decimal into a percentage, multiply by 100: 0.35 × 100 = 35%..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LEDs turn most of their input into light; filament bulbs waste most as heat..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Efficiency = useful ÷ total = 10 ÷ 50 = 0.2, which is 20%..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Some energy is always dissipated, mostly as heat, so useful output is less than input..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Useful = efficiency × total input = 0.25 × 400 = 100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It is energy ÷ energy, so the units cancel and efficiency has no unit..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Lubrication reduces friction, so less energy is dissipated as heat and more is useful..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longer part of the homework – about 30–40 minutes in total with part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45-MINUTE PATH: Do now 5 · Hook 2 · Green copy slides 8 · Worked example + We do 7 · Talk-it-through and explain-it slides 5 · Hinge question 3 · Bronze/Silver/Gold tasks 9 · Quiz Q1–5 3 · Exit ticket 3. Slides with a grey EXTRA badge (real life, curious question, fill in the blanks, equation practice, exam question, quiz Q6–10) are for extra time, homework, cover lessons or revision – skip them if time is short.
ALL LEARNERS: the objectives are the same for everyone. Point to the key words box. Bronze/Silver/Gold are starting points – everyone has a go at Gold. Offer printed copies of copy-slides to anyone who finds copying slow. EAL: pair with a buddy, use the key words and word bank.
COMBINED SCIENCE: this is your last lesson – the review slides are the end-of-topic check.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NOW (first 5 minutes): students answer in their books in silence while you take the register. Answers are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predictions; come back to them at the end of the lesson.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 Spec: a renewable resource is one that is being (or can be) replenished as it is used.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Electric cars and trains are only as low-carbon as the electricity they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 the two lists.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Coal also releases sulfur dioxide, which causes acid rain.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Explaining patterns and trends is on the spec – use a pie chart or bar chart of the UK electricity mix if you have one. World energy use is still rising as population and living standards grow.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Spec: science can identify environmental issues but may not have the power to deal with them because of political, social, ethical or economic considerations. Discuss: who should pay for cleaner energy?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Also: burning coal releases sulfur dioxide → acid rain.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are there any wind turbines or solar panels near school?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CURIOUS QUESTION (3 minutes). Don't give the answer straight away – take 2 or 3 ideas and ask 'how do you know?'. The answer is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HINGE QUESTION (2–3 minutes): everyone holds up A/B/C/D at the same time. If 80% or more are right, move on to the tasks. If not, re-teach using the misconception behind the most popular wrong answer. Answer: C. A → Thinks 'natural' means renewable – gas is a fossil fuel  B → Thinks coal reforms quickly – it takes millions of years  D → Thinks low-carbon means renewable – uranium fuel will run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Exam-style question written in the style of AQA GCSE Physics (not an actual past-paper question). Allow about 8 minutes – roughly 1 minute per mark – in silence. Then peer- or self-mark with the mark scheme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Wind is renewable because it is replenished naturally and won't run out..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Coal formed from ancient plants over millions of years, so it is a fossil fuel..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Renewable means it is replenished as fast as we use it, so it won't run out..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Burning fossil fuels releases carbon dioxide, a greenhouse gas linked to climate change..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Solar panels need sunlight, so they produce no electricity at night and less when cloudy..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Nuclear power makes almost no CO₂, but its radioactive waste must be stored for ages..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Tidal barrages use the rise and fall of the sea, driven by the Moon's gravity..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Coal use fell sharply as the UK switched to gas and renewables; its last plant shut in 2024..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Gas is reliable as it can be burned at any time; wind, sun and waves depend on the weather..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Biofuels are made from plants or animal waste, so they are renewable..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answer in silence. Answers are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longer part of the homework – about 30–40 minutes in total with part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45-MINUTE PATH: Do now 5 · Hook 2 · Green copy slides 8 · Worked example + We do 7 · Talk-it-through and explain-it slides 5 · Hinge question 3 · Bronze/Silver/Gold tasks 9 · Quiz Q1–5 3 · Exit ticket 3. Slides with a grey EXTRA badge (real life, curious question, fill in the blanks, equation practice, exam question, quiz Q6–10) are for extra time, homework, cover lessons or revision – skip them if time is short.
ALL LEARNERS: the objectives are the same for everyone. Point to the key words box. Bronze/Silver/Gold are starting points – everyone has a go at Gold. Offer printed copies of copy-slides to anyone who finds copying slow. EAL: pair with a buddy, use the key words and word bank.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NOW (first 5 minutes): students answer in their books in silence while you take the register. Answers are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Pass round a cup sleeve if you have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 the setup and sketch the two cooling curves. Safety: hot water – take care, mop up spills.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Sample data (temperature drop in 20 min): none 30 °C, newspaper 20 °C, bubble wrap 15 °C, wool 12 °C.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air can move it carries heat by convection – trapping it stops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why are pan handles never made of metal?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CURIOUS QUESTION (3 minutes). Don't give the answer straight away – take 2 or 3 ideas and ask 'how do you know?'. The answer is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WORKING SCIENTIFICALLY (4 minutes): students answer in pairs. Ask them to spot patterns, anomalies and how to improve the method. Answers: 1) 22 °C for cotton wool (drop 2) – far from 12 and 13  2) Ignore 22: (12 + 13) ÷ 2 = 12.5 °C  3) Cotton wool – smallest temperature drop, so the slowest heat loss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HINGE QUESTION (2–3 minutes): everyone holds up A/B/C/D at the same time. If 80% or more are right, move on to the tasks. If not, re-teach using the misconception behind the most popular wrong answer. Answer: D. A → Thinks solid metal insulates – metals have a high thermal conductivity  B → Ignores thickness – thicker layers reduce heat loss more  C → Thinks open air insulates – moving air carries heat by convection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word is used once. Answers are in the Answers section. Click 'Show answers' to see the completed sentences.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Exam-style question written in the style of AQA GCSE Physics (not an actual past-paper question). Allow about 7 minutes – roughly 1 minute per mark – in silence. Then peer- or self-mark with the mark scheme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Wool traps pockets of air, which has a very low thermal conductivity; metals conduct well..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Thermal conductivity tells you how quickly energy is transferred through a material by heating..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The independent variable is the one we change: here, the insulating material..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The dependent variable is the one we measure: here, the temperature of the water..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A lid stops energy being transferred from the top of the beaker by heating the air..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The smallest temperature drop means the least energy was lost, so 9 °C is the best insulator..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Metals have high thermal conductivity, so energy passes through them quickly..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Air particles are far apart, so they rarely collide and pass energy on only slowly..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Starting temperature is a control variable; keeping it the same makes it a fair test..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Metal conducts energy away from your hand faster, even though both are the same temperature..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45-MINUTE PATH: Do now 5 · Hook 2 · Green copy slides 8 · Worked example + We do 7 · Talk-it-through and explain-it slides 5 · Hinge question 3 · Bronze/Silver/Gold tasks 9 · Quiz Q1–5 3 · Exit ticket 3. Slides with a grey EXTRA badge (real life, curious question, fill in the blanks, equation practice, exam question, quiz Q6–10) are for extra time, homework, cover lessons or revision – skip them if time is short.
ALL LEARNERS: the objectives are the same for everyone. Point to the key words box. Bronze/Silver/Gold are starting points – everyone has a go at Gold. Offer printed copies of copy-slides to anyone who finds copying slow. EAL: pair with a buddy, use the key words and word bank.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NOW (first 5 minutes): students answer in their books in silence while you take the register. Answers are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guesses before revealing.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copy. NOTE: AQA says descriptions of how energy resources are used to generate electricity are NOT required – treat the power station slides as enrichment. The energy mix and reliability parts of this lesson are on the spec.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 the flow chart with the energy stores.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IT THROUGH (no need to copy): read it together, then ask students to explain it back in their own words or answer a quick question on it.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Energy security: not relying on one source or one country.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Dinorwig in Wales is a famous pumped storage power station inside a mountain.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CURIOUS QUESTION (3 minutes). Don't give the answer straight away – take 2 or 3 ideas and ask 'how do you know?'. The answer is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HINGE QUESTION (2–3 minutes): everyone holds up A/B/C/D at the same time. If 80% or more are right, move on to the tasks. If not, re-teach using the misconception behind the most popular wrong answer. Answer: A. B → Thinks gas is clean – burning gas releases carbon dioxide  C → Thinks gas is renewable – it is a fossil fuel  D → Thinks fossil fuels are unlimited – gas reserves will run out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Exam-style question written in the style of AQA GCSE Physics (not an actual past-paper question). Allow about 6 minutes – roughly 1 minute per mark – in silence. Then peer- or self-mark with the mark scheme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Burning coal boils water, and high-pressure steam spins the turbine..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A generator turns kinetic energy from the turbine into energy transferred electrically..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Solar cells transfer energy from light directly to an electrical current, with no turbine..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Gas power stations can start up in minutes; coal and nuclear take hours or days..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Water is pumped uphill to a high reservoir, storing energy in its gravitational store..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Demand changes through the day and renewables depend on the weather, so we need a mix..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The boiler makes steam, the steam spins the turbine, then the turbine turns the generator..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Wind spins the turbine directly, so no fuel is burned and no boiler or steam is needed..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Nuclear power stations use uranium (or plutonium) as fuel, splitting atoms to release energy..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Gas is a fossil fuel, so burning it releases CO₂; wind, solar and tidal don't burn anything..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longer part of the homework – about 30–40 minutes in total with part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45-MINUTE PATH: Do now 5 · Hook 2 · Green copy slides 8 · Worked example + We do 7 · Talk-it-through and explain-it slides 5 · Hinge question 3 · Bronze/Silver/Gold tasks 9 · Quiz Q1–5 3 · Exit ticket 3. Slides with a grey EXTRA badge (real life, curious question, fill in the blanks, equation practice, exam question, quiz Q6–10) are for extra time, homework, cover lessons or revision – skip them if time is short.
ALL LEARNERS: the objectives are the same for everyone. Point to the key words box. Bronze/Silver/Gold are starting points – everyone has a go at Gold. Offer printed copies of copy-slides to anyone who finds copying slow. EAL: pair with a buddy, use the key words and word bank.
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NOW (first 5 minutes): students answer in their books in silence while you take the register. Answers are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mistake: mass must be in kg. 500 g = 0.5 kg, so Ek = ½ × 0.5 × 16 = 4 J.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'(given)' = on the AQA equation sheet. The rest must be learned.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 250 g = 0.25 kg; 30 cm = 0.3 m; 3 kJ = 3000 J; 2 min = 120 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 along: talk through each step, then students try the 'then try' question on mini whiteboards. Ep = 0.5 × 9.8 × 5 = 24.5 J = ½ × 0.5 × v², so v² = 98.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DO (3 minutes): do step 1 together (it's filled in), then students finish the empty boxes on mini whiteboards. Show answer when most are done. Then they move on to the tasks on their own. Answers: m = 0.2 kg → v² = 49 → v = 7 m/s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AQA gives Ee = ½ k e² and ΔE = m c Δθ on the equation sheet. The others must be remembered.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CURIOUS QUESTION (3 minutes). Don't give the answer straight away – take 2 or 3 ideas and ask 'how do you know?'. The answer is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HINGE QUESTION (2–3 minutes): everyone holds up A/B/C/D at the same time. If 80% or more are right, move on to the tasks. If not, re-teach using the misconception behind the most popular wrong answer. Answer: B. A → Added a ½ – that's only in Ek and Ee, not Ep = mgh  C → Didn't convert grams to kilograms (÷ 1000)  D → Left out g – Ep = m × g × 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Exam-style question written in the style of AQA GCSE Physics (not an actual past-paper question). Allow about 8 minutes – roughly 1 minute per mark – in silence. Then peer- or self-mark with the mark scheme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There are 1000 g in a kilogram, so 500 ÷ 1000 = 0.5 kg..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Convert first: e = 0.1 m, so Ee = ½ × 200 × 0.1² = 1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The prefix kilo means 1000, so 4 kJ = 4 × 1000 = 4000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Ek = ½ × m × v² = ½ × 2 × 4² = ½ × 2 × 16 = 16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From Ek = ½mv²: v² = 2Ek ÷ m, then square root both sides, so v = √(2Ek ÷ m)..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Convert first: 2 kW = 2000 W, 1 min = 60 s, so E = 2000 × 60 = 120 000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AQA gives ΔE = m c Δθ (and Ee = ½ k e²); you must remember Ek, Ep and P = E ÷ 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GPE lost = KE gained, so Ek = m × g × h = 1 × 9.8 × 10 = 98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Efficiency = useful ÷ total = 240 ÷ 300 = 0.8, which is 80%..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Convert first: 200 g = 0.2 kg, so ΔE = 0.2 × 4200 × 10 = 8400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45-MINUTE PATH: Do now 5 · Hook 2 · Green copy slides 8 · Worked example + We do 7 · Talk-it-through and explain-it slides 5 · Hinge question 3 · Bronze/Silver/Gold tasks 9 · Quiz Q1–5 3 · Exit ticket 3. Slides with a grey EXTRA badge (real life, curious question, fill in the blanks, equation practice, exam question, quiz Q6–10) are for extra time, homework, cover lessons or revision – skip them if time is short.
ALL LEARNERS: the objectives are the same for everyone. Point to the key words box. Bronze/Silver/Gold are starting points – everyone has a go at Gold. Offer printed copies of copy-slides to anyone who finds copying slow. EAL: pair with a buddy, use the key words and word bank.
End of topic test: use your department's test or AQA past-paper questions (Paper 1, Topic 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NOW (first 5 minutes): students answer in their books in silence while you take the register. Answers are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 words on the board for the mind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copy and add key facts and equations to each branch.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Practise on the 6-mark task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Apprenticeships and degrees in engineering both start with GCSE 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CURIOUS QUESTION (3 minutes). Don't give the answer straight away – take 2 or 3 ideas and ask 'how do you know?'. The answer is in the Answers section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HINGE QUESTION (2–3 minutes): everyone holds up A/B/C/D at the same time. If 80% or more are right, move on to the tasks. If not, re-teach using the misconception behind the most popular wrong answer. Answer: C. A → Thinks energy is created when it changes store  B → Thinks energy is eventually used up  D → Thinks dissipated energy is lost – it still exists in thermal stores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 are in the Answers section at the end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Exam-style question written in the style of AQA GCSE Physics (not an actual past-paper question). Allow about 6 minutes – roughly 1 minute per mark – in silence. Then peer- or self-mark with the mark scheme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Ee = ½ × k × e² = ½ × 50 × 0.2² = ½ × 50 × 0.04 = 1 J..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Ep = m × g × h = 1 × 9.8 × 2 = 19.6 J of energy in its gravitational store..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Power is measured in watts (W), where 1 W is 1 joule per second..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Water's specific heat capacity is about 4200 J/kg°C, which is unusually high..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Tides are driven by the Moon and won't run out; gas, coal and oil are fossil fuels..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Efficiency = useful ÷ total = 80 ÷ 200 = 0.4, which is 40%..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D – In Ek = ½mv² the speed is squared, so doubling v gives 2² = 4 times the kinetic energy..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A – Lubrication reduces friction between moving parts, so less energy is wasted as heat..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B – Trapped air has very low thermal conductivity; copper and steel conduct heat well..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 whiteboards: show A/B/C/D on 3-2-1. Answer: C – Convert first: 2 min = 120 s, so P = E ÷ t = 2400 ÷ 120 = 20 W.. Click "Show answer" to reveal it, then "Next question" to carry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answer in silence. Answers are in the Answers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your department's end-of-topic test or AQA past-paper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why each wrong answer is tempting – these are the common misconceptions.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pen. The green words are the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 per point in brackets (1). Accept equivalent wording. For 6-mark questions, use levels: read the whole answer, decide the level, then the mark within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 and write their score out of 10. Hands up 10/10, 8+, 6+. Re-teach any question lots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= the steps students filled in. Check working as well as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= the steps students filled in. Check working as well as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why each wrong answer is tempting – these are the common misconceptions.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 per point in brackets (1). Accept equivalent wording. For 6-mark questions, use levels: read the whole answer, decide the level, then the mark within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 and write their score out of 10. Hands up 10/10, 8+, 6+. Re-teach any question lots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= the steps students filled in. Check working as well as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= the steps students filled in. Check working as well as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why each wrong answer is tempting – these are the common misconceptions.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pen. The green words are the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 per point in brackets (1). Accept equivalent wording. For 6-mark questions, use levels: read the whole answer, decide the level, then the mark within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 and write their score out of 10. Hands up 10/10, 8+, 6+. Re-teach any question lots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= the steps students filled in. Check working as well as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why each wrong answer is tempting – these are the common misconceptions.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pen. The green words are the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 per point in brackets (1). Accept equivalent wording. For 6-mark questions, use levels: read the whole answer, decide the level, then the mark within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 and write their score out of 10. Hands up 10/10, 8+, 6+. Re-teach any question lots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= the steps students filled in. Check working as well as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why each wrong answer is tempting – these are the common misconceptions.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 per point in brackets (1). Accept equivalent wording. For 6-mark questions, use levels: read the whole answer, decide the level, then the mark within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 and write their score out of 10. Hands up 10/10, 8+, 6+. Re-teach any question lots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why each wrong answer is tempting – these are the common misconceptions.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pen. The green words are the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 per point in brackets (1). Accept equivalent wording. For 6-mark questions, use levels: read the whole answer, decide the level, then the mark within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 and write their score out of 10. Hands up 10/10, 8+, 6+. Re-teach any question lots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= the steps students filled in. Check working as well as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= the steps students filled in. Check working as well as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why each wrong answer is tempting – these are the common misconceptions.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 per point in brackets (1). Accept equivalent wording. For 6-mark questions, use levels: read the whole answer, decide the level, then the mark within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 and write their score out of 10. Hands up 10/10, 8+, 6+. Re-teach any question lots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why each wrong answer is tempting – these are the common misconceptions.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 per point in brackets (1). Accept equivalent wording. For 6-mark questions, use levels: read the whole answer, decide the level, then the mark within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 and write their score out of 10. Hands up 10/10, 8+, 6+. Re-teach any question lots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Hands up for full marks; note topics to re-teach.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Hands up for full marks; note topics to re-teach.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why each wrong answer is tempting – these are the common misconceptions.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pen. The green words are the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 per point in brackets (1). Accept equivalent wording. For 6-mark questions, use levels: read the whole answer, decide the level, then the mark within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 and write their score out of 10. Hands up 10/10, 8+, 6+. Re-teach any question lots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why each wrong answer is tempting – these are the common misconceptions.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 per point in brackets (1). Accept equivalent wording. For 6-mark questions, use levels: read the whole answer, decide the level, then the mark within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 and write their score out of 10. Hands up 10/10, 8+, 6+. Re-teach any question lots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in green pen when homework comes in. Gold answers show what a full-mark answer includes.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= the steps students filled in. Check working as well as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why each wrong answer is tempting – these are the common misconceptions.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 per point in brackets (1). Accept equivalent wording. For 6-mark questions, use levels: read the whole answer, decide the level, then the mark within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 and write their score out of 10. Hands up 10/10, 8+, 6+. Re-teach any question lots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through why each wrong answer is tempting – these are the common misconceptions.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mark per point in brackets (1). Accept equivalent wording. For 6-mark questions, use levels: read the whole answer, decide the level, then the mark within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mark in green pen and write their score out of 10. Hands up 10/10, 8+, 6+. Re-teach any question lots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Self-mark in green pen. Ask someone who got it right to explain why the other options are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self-mark in green pen. Re-teach anything lots of students got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Hands up for full marks; note topics to re-teach.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Hands up for full marks; note topics to re-teach.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200" b="1" spc="200" kern="0" dirty="0">
                <a:solidFill>
                  <a:schemeClr val="accent3"/>
                </a:solidFill>
              </a:defRPr>
            </a:lvl1pPr>
          </a:lstStyle>
          <a:p>
            <a:pPr indent="0" marL="0">
              <a:buNone/>
            </a:pPr>
            <a:endParaRPr lang="en-US" sz="2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 content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200" b="1" spc="2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2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work">
    <p:bg>
      <p:bgPr>
        <a:solidFill>
          <a:srgbClr val="E6EE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200" b="1" spc="2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endParaRPr lang="en-US" sz="2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731520" y="1371600"/>
            <a:ext cx="91440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800" b="1" spc="3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1965960"/>
            <a:ext cx="1051560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7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7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8.xml"/><Relationship Id="rId2" Type="http://schemas.openxmlformats.org/officeDocument/2006/relationships/slide" Target="slide36.xml"/><Relationship Id="rId3" Type="http://schemas.openxmlformats.org/officeDocument/2006/relationships/slide" Target="slide67.xml"/><Relationship Id="rId4" Type="http://schemas.openxmlformats.org/officeDocument/2006/relationships/slide" Target="slide98.xml"/><Relationship Id="rId5" Type="http://schemas.openxmlformats.org/officeDocument/2006/relationships/slide" Target="slide128.xml"/><Relationship Id="rId6" Type="http://schemas.openxmlformats.org/officeDocument/2006/relationships/slide" Target="slide157.xml"/><Relationship Id="rId7" Type="http://schemas.openxmlformats.org/officeDocument/2006/relationships/slide" Target="slide182.xml"/><Relationship Id="rId8" Type="http://schemas.openxmlformats.org/officeDocument/2006/relationships/slide" Target="slide213.xml"/><Relationship Id="rId9" Type="http://schemas.openxmlformats.org/officeDocument/2006/relationships/slide" Target="slide243.xml"/><Relationship Id="rId10" Type="http://schemas.openxmlformats.org/officeDocument/2006/relationships/slide" Target="slide269.xml"/><Relationship Id="rId11" Type="http://schemas.openxmlformats.org/officeDocument/2006/relationships/slide" Target="slide294.xml"/><Relationship Id="rId12" Type="http://schemas.openxmlformats.org/officeDocument/2006/relationships/slide" Target="slide318.xml"/><Relationship Id="rId13" Type="http://schemas.openxmlformats.org/officeDocument/2006/relationships/slide" Target="slide340.xml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40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0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7-1.png"/><Relationship Id="rId3" Type="http://schemas.openxmlformats.org/officeDocument/2006/relationships/image" Target="../media/image-17-2.png"/><Relationship Id="rId4" Type="http://schemas.openxmlformats.org/officeDocument/2006/relationships/image" Target="../media/image-17-3.png"/><Relationship Id="rId5" Type="http://schemas.openxmlformats.org/officeDocument/2006/relationships/image" Target="../media/image-17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8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4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5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4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4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4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4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4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4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5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5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5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5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5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5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34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3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2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38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3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4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3" Type="http://schemas.openxmlformats.org/officeDocument/2006/relationships/slide" Target="slide363.xml"/><Relationship Id="rId2" Type="http://schemas.openxmlformats.org/officeDocument/2006/relationships/image" Target="../media/image-42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4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3" Type="http://schemas.openxmlformats.org/officeDocument/2006/relationships/slide" Target="slide364.xml"/><Relationship Id="rId2" Type="http://schemas.openxmlformats.org/officeDocument/2006/relationships/image" Target="../media/image-45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51-1.png"/><Relationship Id="rId3" Type="http://schemas.openxmlformats.org/officeDocument/2006/relationships/image" Target="../media/image-51-2.png"/><Relationship Id="rId4" Type="http://schemas.openxmlformats.org/officeDocument/2006/relationships/image" Target="../media/image-51-3.png"/><Relationship Id="rId5" Type="http://schemas.openxmlformats.org/officeDocument/2006/relationships/image" Target="../media/image-51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52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7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8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7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7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7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7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7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7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7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7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8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8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8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85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69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7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7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3" Type="http://schemas.openxmlformats.org/officeDocument/2006/relationships/slide" Target="slide386.xml"/><Relationship Id="rId2" Type="http://schemas.openxmlformats.org/officeDocument/2006/relationships/image" Target="../media/image-73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7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3" Type="http://schemas.openxmlformats.org/officeDocument/2006/relationships/slide" Target="slide387.xml"/><Relationship Id="rId2" Type="http://schemas.openxmlformats.org/officeDocument/2006/relationships/image" Target="../media/image-76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79-1.png"/><Relationship Id="rId3" Type="http://schemas.openxmlformats.org/officeDocument/2006/relationships/image" Target="../media/image-79-2.png"/><Relationship Id="rId4" Type="http://schemas.openxmlformats.org/officeDocument/2006/relationships/image" Target="../media/image-79-3.png"/><Relationship Id="rId5" Type="http://schemas.openxmlformats.org/officeDocument/2006/relationships/image" Target="../media/image-79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80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9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0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9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9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9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9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9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9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9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0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0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0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0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0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96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97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9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0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9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00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00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0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0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3" Type="http://schemas.openxmlformats.org/officeDocument/2006/relationships/slide" Target="slide411.xml"/><Relationship Id="rId2" Type="http://schemas.openxmlformats.org/officeDocument/2006/relationships/image" Target="../media/image-104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0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0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8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9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10-1.png"/><Relationship Id="rId3" Type="http://schemas.openxmlformats.org/officeDocument/2006/relationships/image" Target="../media/image-110-2.png"/><Relationship Id="rId4" Type="http://schemas.openxmlformats.org/officeDocument/2006/relationships/image" Target="../media/image-110-3.png"/><Relationship Id="rId5" Type="http://schemas.openxmlformats.org/officeDocument/2006/relationships/image" Target="../media/image-110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10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11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1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3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1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2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2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8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2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9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2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0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2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2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2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2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2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2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32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28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30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30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3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3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3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3" Type="http://schemas.openxmlformats.org/officeDocument/2006/relationships/slide" Target="slide433.xml"/><Relationship Id="rId2" Type="http://schemas.openxmlformats.org/officeDocument/2006/relationships/image" Target="../media/image-135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5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6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39-1.png"/><Relationship Id="rId3" Type="http://schemas.openxmlformats.org/officeDocument/2006/relationships/image" Target="../media/image-139-2.png"/><Relationship Id="rId4" Type="http://schemas.openxmlformats.org/officeDocument/2006/relationships/image" Target="../media/image-139-3.png"/><Relationship Id="rId5" Type="http://schemas.openxmlformats.org/officeDocument/2006/relationships/image" Target="../media/image-139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39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40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40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3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5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3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4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4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5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4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6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4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4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8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4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9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4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0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4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4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4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4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5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55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56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56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54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5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8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59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59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6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0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6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4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65-1.png"/><Relationship Id="rId3" Type="http://schemas.openxmlformats.org/officeDocument/2006/relationships/image" Target="../media/image-165-2.png"/><Relationship Id="rId4" Type="http://schemas.openxmlformats.org/officeDocument/2006/relationships/image" Target="../media/image-165-3.png"/><Relationship Id="rId5" Type="http://schemas.openxmlformats.org/officeDocument/2006/relationships/image" Target="../media/image-165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65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66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66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5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7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8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5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9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5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0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6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1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6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6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6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4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6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5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6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6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6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7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6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8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6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9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6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80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1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72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8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3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84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84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8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85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6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8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87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3" Type="http://schemas.openxmlformats.org/officeDocument/2006/relationships/slide" Target="slide473.xml"/><Relationship Id="rId2" Type="http://schemas.openxmlformats.org/officeDocument/2006/relationships/image" Target="../media/image-188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88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8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89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3" Type="http://schemas.openxmlformats.org/officeDocument/2006/relationships/slide" Target="slide474.xml"/><Relationship Id="rId2" Type="http://schemas.openxmlformats.org/officeDocument/2006/relationships/image" Target="../media/image-190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90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9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1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3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4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95-1.png"/><Relationship Id="rId3" Type="http://schemas.openxmlformats.org/officeDocument/2006/relationships/image" Target="../media/image-195-2.png"/><Relationship Id="rId4" Type="http://schemas.openxmlformats.org/officeDocument/2006/relationships/image" Target="../media/image-195-3.png"/><Relationship Id="rId5" Type="http://schemas.openxmlformats.org/officeDocument/2006/relationships/image" Target="../media/image-195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95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96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96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7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7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9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8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7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9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8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0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8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1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8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8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3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8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4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8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5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8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6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8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7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8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8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9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9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10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11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11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12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1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96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13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4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15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15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1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6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1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7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8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1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9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2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0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2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1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2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2.xml"/></Relationships>
</file>

<file path=ppt/slides/_rels/slide22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2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3.xml"/></Relationships>
</file>

<file path=ppt/slides/_rels/slide22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4.xml"/></Relationships>
</file>

<file path=ppt/slides/_rels/slide22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25-1.png"/><Relationship Id="rId3" Type="http://schemas.openxmlformats.org/officeDocument/2006/relationships/image" Target="../media/image-225-2.png"/><Relationship Id="rId4" Type="http://schemas.openxmlformats.org/officeDocument/2006/relationships/image" Target="../media/image-225-3.png"/><Relationship Id="rId5" Type="http://schemas.openxmlformats.org/officeDocument/2006/relationships/image" Target="../media/image-225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25.xml"/></Relationships>
</file>

<file path=ppt/slides/_rels/slide22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26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26.xml"/></Relationships>
</file>

<file path=ppt/slides/_rels/slide22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9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7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1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8.xml"/></Relationships>
</file>

<file path=ppt/slides/_rels/slide22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9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9.xml"/></Relationships>
</file>

<file path=ppt/slides/_rels/slide23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0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0.xml"/></Relationships>
</file>

<file path=ppt/slides/_rels/slide23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0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1.xml"/></Relationships>
</file>

<file path=ppt/slides/_rels/slide23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0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2.xml"/></Relationships>
</file>

<file path=ppt/slides/_rels/slide23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0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3.xml"/></Relationships>
</file>

<file path=ppt/slides/_rels/slide23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0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4.xml"/></Relationships>
</file>

<file path=ppt/slides/_rels/slide23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0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5.xml"/></Relationships>
</file>

<file path=ppt/slides/_rels/slide23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0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6.xml"/></Relationships>
</file>

<file path=ppt/slides/_rels/slide23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0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7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0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8.xml"/></Relationships>
</file>

<file path=ppt/slides/_rels/slide23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1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9.xml"/></Relationships>
</file>

<file path=ppt/slides/_rels/slide24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0.xml"/></Relationships>
</file>

<file path=ppt/slides/_rels/slide24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41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41.xml"/></Relationships>
</file>

<file path=ppt/slides/_rels/slide24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42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42.xml"/></Relationships>
</file>

<file path=ppt/slides/_rels/slide24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18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43.xml"/></Relationships>
</file>

<file path=ppt/slides/_rels/slide24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4.xml"/></Relationships>
</file>

<file path=ppt/slides/_rels/slide24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45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45.xml"/></Relationships>
</file>

<file path=ppt/slides/_rels/slide24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4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46.xml"/></Relationships>
</file>

<file path=ppt/slides/_rels/slide24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7.xml"/></Relationships>
</file>

<file path=ppt/slides/_rels/slide24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4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48.xml"/></Relationships>
</file>

<file path=ppt/slides/_rels/slide24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4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49.xml"/></Relationships>
</file>

<file path=ppt/slides/_rels/slide25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0.xml"/></Relationships>
</file>

<file path=ppt/slides/_rels/slide25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51-1.png"/><Relationship Id="rId3" Type="http://schemas.openxmlformats.org/officeDocument/2006/relationships/image" Target="../media/image-251-2.png"/><Relationship Id="rId4" Type="http://schemas.openxmlformats.org/officeDocument/2006/relationships/image" Target="../media/image-251-3.png"/><Relationship Id="rId5" Type="http://schemas.openxmlformats.org/officeDocument/2006/relationships/image" Target="../media/image-251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51.xml"/></Relationships>
</file>

<file path=ppt/slides/_rels/slide25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52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52.xml"/></Relationships>
</file>

<file path=ppt/slides/_rels/slide25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2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3.xml"/></Relationships>
</file>

<file path=ppt/slides/_rels/slide25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2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4.xml"/></Relationships>
</file>

<file path=ppt/slides/_rels/slide25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3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5.xml"/></Relationships>
</file>

<file path=ppt/slides/_rels/slide25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2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6.xml"/></Relationships>
</file>

<file path=ppt/slides/_rels/slide25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2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7.xml"/></Relationships>
</file>

<file path=ppt/slides/_rels/slide25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2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8.xml"/></Relationships>
</file>

<file path=ppt/slides/_rels/slide25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2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9.xml"/></Relationships>
</file>

<file path=ppt/slides/_rels/slide26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2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0.xml"/></Relationships>
</file>

<file path=ppt/slides/_rels/slide26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2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1.xml"/></Relationships>
</file>

<file path=ppt/slides/_rels/slide26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2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2.xml"/></Relationships>
</file>

<file path=ppt/slides/_rels/slide26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3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3.xml"/></Relationships>
</file>

<file path=ppt/slides/_rels/slide26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3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4.xml"/></Relationships>
</file>

<file path=ppt/slides/_rels/slide26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3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5.xml"/></Relationships>
</file>

<file path=ppt/slides/_rels/slide26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3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6.xml"/></Relationships>
</file>

<file path=ppt/slides/_rels/slide26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3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7.xml"/></Relationships>
</file>

<file path=ppt/slides/_rels/slide26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68.xml"/></Relationships>
</file>

<file path=ppt/slides/_rels/slide26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37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69.xml"/></Relationships>
</file>

<file path=ppt/slides/_rels/slide27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0.xml"/></Relationships>
</file>

<file path=ppt/slides/_rels/slide27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71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71.xml"/></Relationships>
</file>

<file path=ppt/slides/_rels/slide27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7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72.xml"/></Relationships>
</file>

<file path=ppt/slides/_rels/slide27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3.xml"/></Relationships>
</file>

<file path=ppt/slides/_rels/slide27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7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74.xml"/></Relationships>
</file>

<file path=ppt/slides/_rels/slide27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5.xml"/></Relationships>
</file>

<file path=ppt/slides/_rels/slide27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76-1.png"/><Relationship Id="rId3" Type="http://schemas.openxmlformats.org/officeDocument/2006/relationships/image" Target="../media/image-276-2.png"/><Relationship Id="rId4" Type="http://schemas.openxmlformats.org/officeDocument/2006/relationships/image" Target="../media/image-276-3.png"/><Relationship Id="rId5" Type="http://schemas.openxmlformats.org/officeDocument/2006/relationships/image" Target="../media/image-276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76.xml"/></Relationships>
</file>

<file path=ppt/slides/_rels/slide27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77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77.xml"/></Relationships>
</file>

<file path=ppt/slides/_rels/slide27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3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78.xml"/></Relationships>
</file>

<file path=ppt/slides/_rels/slide27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5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79.xml"/></Relationships>
</file>

<file path=ppt/slides/_rels/slide28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4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0.xml"/></Relationships>
</file>

<file path=ppt/slides/_rels/slide28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4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1.xml"/></Relationships>
</file>

<file path=ppt/slides/_rels/slide28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4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2.xml"/></Relationships>
</file>

<file path=ppt/slides/_rels/slide28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4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3.xml"/></Relationships>
</file>

<file path=ppt/slides/_rels/slide28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4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4.xml"/></Relationships>
</file>

<file path=ppt/slides/_rels/slide28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4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5.xml"/></Relationships>
</file>

<file path=ppt/slides/_rels/slide28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4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6.xml"/></Relationships>
</file>

<file path=ppt/slides/_rels/slide28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4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7.xml"/></Relationships>
</file>

<file path=ppt/slides/_rels/slide28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4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8.xml"/></Relationships>
</file>

<file path=ppt/slides/_rels/slide28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5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9.xml"/></Relationships>
</file>

<file path=ppt/slides/_rels/slide29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5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90.xml"/></Relationships>
</file>

<file path=ppt/slides/_rels/slide29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91.xml"/></Relationships>
</file>

<file path=ppt/slides/_rels/slide29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92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92.xml"/></Relationships>
</file>

<file path=ppt/slides/_rels/slide29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93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93.xml"/></Relationships>
</file>

<file path=ppt/slides/_rels/slide29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57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94.xml"/></Relationships>
</file>

<file path=ppt/slides/_rels/slide29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95.xml"/></Relationships>
</file>

<file path=ppt/slides/_rels/slide29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96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96.xml"/></Relationships>
</file>

<file path=ppt/slides/_rels/slide29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9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97.xml"/></Relationships>
</file>

<file path=ppt/slides/_rels/slide29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98.xml"/></Relationships>
</file>

<file path=ppt/slides/_rels/slide29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9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99.xml"/></Relationships>
</file>

<file path=ppt/slides/_rels/slide30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3" Type="http://schemas.openxmlformats.org/officeDocument/2006/relationships/slide" Target="slide558.xml"/><Relationship Id="rId2" Type="http://schemas.openxmlformats.org/officeDocument/2006/relationships/image" Target="../media/image-300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00.xml"/></Relationships>
</file>

<file path=ppt/slides/_rels/slide30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01.xml"/></Relationships>
</file>

<file path=ppt/slides/_rels/slide30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302-1.png"/><Relationship Id="rId3" Type="http://schemas.openxmlformats.org/officeDocument/2006/relationships/image" Target="../media/image-302-2.png"/><Relationship Id="rId4" Type="http://schemas.openxmlformats.org/officeDocument/2006/relationships/image" Target="../media/image-302-3.png"/><Relationship Id="rId5" Type="http://schemas.openxmlformats.org/officeDocument/2006/relationships/image" Target="../media/image-302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02.xml"/></Relationships>
</file>

<file path=ppt/slides/_rels/slide30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303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03.xml"/></Relationships>
</file>

<file path=ppt/slides/_rels/slide30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6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4.xml"/></Relationships>
</file>

<file path=ppt/slides/_rels/slide30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7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5.xml"/></Relationships>
</file>

<file path=ppt/slides/_rels/slide30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6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6.xml"/></Relationships>
</file>

<file path=ppt/slides/_rels/slide30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6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7.xml"/></Relationships>
</file>

<file path=ppt/slides/_rels/slide30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6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8.xml"/></Relationships>
</file>

<file path=ppt/slides/_rels/slide30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6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9.xml"/></Relationships>
</file>

<file path=ppt/slides/_rels/slide31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6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0.xml"/></Relationships>
</file>

<file path=ppt/slides/_rels/slide31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6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1.xml"/></Relationships>
</file>

<file path=ppt/slides/_rels/slide31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6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2.xml"/></Relationships>
</file>

<file path=ppt/slides/_rels/slide31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6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3.xml"/></Relationships>
</file>

<file path=ppt/slides/_rels/slide31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7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4.xml"/></Relationships>
</file>

<file path=ppt/slides/_rels/slide31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7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5.xml"/></Relationships>
</file>

<file path=ppt/slides/_rels/slide31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7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6.xml"/></Relationships>
</file>

<file path=ppt/slides/_rels/slide31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17.xml"/></Relationships>
</file>

<file path=ppt/slides/_rels/slide31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75.xm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18.xml"/></Relationships>
</file>

<file path=ppt/slides/_rels/slide31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19.xml"/></Relationships>
</file>

<file path=ppt/slides/_rels/slide32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320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20.xml"/></Relationships>
</file>

<file path=ppt/slides/_rels/slide32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21.xml"/></Relationships>
</file>

<file path=ppt/slides/_rels/slide32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22.xml"/></Relationships>
</file>

<file path=ppt/slides/_rels/slide32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323-1.png"/><Relationship Id="rId3" Type="http://schemas.openxmlformats.org/officeDocument/2006/relationships/image" Target="../media/image-323-2.png"/><Relationship Id="rId4" Type="http://schemas.openxmlformats.org/officeDocument/2006/relationships/image" Target="../media/image-323-3.png"/><Relationship Id="rId5" Type="http://schemas.openxmlformats.org/officeDocument/2006/relationships/image" Target="../media/image-323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23.xml"/></Relationships>
</file>

<file path=ppt/slides/_rels/slide32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324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24.xml"/></Relationships>
</file>

<file path=ppt/slides/_rels/slide32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7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25.xml"/></Relationships>
</file>

<file path=ppt/slides/_rels/slide32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9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26.xml"/></Relationships>
</file>

<file path=ppt/slides/_rels/slide32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7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27.xml"/></Relationships>
</file>

<file path=ppt/slides/_rels/slide32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8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28.xml"/></Relationships>
</file>

<file path=ppt/slides/_rels/slide32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8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29.xml"/></Relationships>
</file>

<file path=ppt/slides/_rels/slide33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8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0.xml"/></Relationships>
</file>

<file path=ppt/slides/_rels/slide33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8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1.xml"/></Relationships>
</file>

<file path=ppt/slides/_rels/slide33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8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2.xml"/></Relationships>
</file>

<file path=ppt/slides/_rels/slide33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8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3.xml"/></Relationships>
</file>

<file path=ppt/slides/_rels/slide33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8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4.xml"/></Relationships>
</file>

<file path=ppt/slides/_rels/slide33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8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5.xml"/></Relationships>
</file>

<file path=ppt/slides/_rels/slide33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8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6.xml"/></Relationships>
</file>

<file path=ppt/slides/_rels/slide33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8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7.xml"/></Relationships>
</file>

<file path=ppt/slides/_rels/slide33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38.xml"/></Relationships>
</file>

<file path=ppt/slides/_rels/slide33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39.xml"/></Relationships>
</file>

<file path=ppt/slides/_rels/slide34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40.xml"/></Relationships>
</file>

<file path=ppt/slides/_rels/slide34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41.xml"/></Relationships>
</file>

<file path=ppt/slides/_rels/slide34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9.xml"/><Relationship Id="rId3" Type="http://schemas.openxmlformats.org/officeDocument/2006/relationships/slide" Target="slide2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42.xml"/></Relationships>
</file>

<file path=ppt/slides/_rels/slide34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43.xml"/></Relationships>
</file>

<file path=ppt/slides/_rels/slide34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" Target="slide2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44.xml"/></Relationships>
</file>

<file path=ppt/slides/_rels/slide34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45.xml"/></Relationships>
</file>

<file path=ppt/slides/_rels/slide34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3.xml"/><Relationship Id="rId3" Type="http://schemas.openxmlformats.org/officeDocument/2006/relationships/slide" Target="slide2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46.xml"/></Relationships>
</file>

<file path=ppt/slides/_rels/slide34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4.xml"/><Relationship Id="rId3" Type="http://schemas.openxmlformats.org/officeDocument/2006/relationships/slide" Target="slide2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47.xml"/></Relationships>
</file>

<file path=ppt/slides/_rels/slide34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5.xml"/><Relationship Id="rId3" Type="http://schemas.openxmlformats.org/officeDocument/2006/relationships/slide" Target="slide2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48.xml"/></Relationships>
</file>

<file path=ppt/slides/_rels/slide34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.xml"/><Relationship Id="rId3" Type="http://schemas.openxmlformats.org/officeDocument/2006/relationships/slide" Target="slide2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49.xml"/></Relationships>
</file>

<file path=ppt/slides/_rels/slide35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7.xml"/><Relationship Id="rId3" Type="http://schemas.openxmlformats.org/officeDocument/2006/relationships/slide" Target="slide2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50.xml"/></Relationships>
</file>

<file path=ppt/slides/_rels/slide35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.xml"/><Relationship Id="rId3" Type="http://schemas.openxmlformats.org/officeDocument/2006/relationships/slide" Target="slide2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51.xml"/></Relationships>
</file>

<file path=ppt/slides/_rels/slide35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.xml"/><Relationship Id="rId3" Type="http://schemas.openxmlformats.org/officeDocument/2006/relationships/slide" Target="slide3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52.xml"/></Relationships>
</file>

<file path=ppt/slides/_rels/slide35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0.xml"/><Relationship Id="rId3" Type="http://schemas.openxmlformats.org/officeDocument/2006/relationships/slide" Target="slide3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53.xml"/></Relationships>
</file>

<file path=ppt/slides/_rels/slide35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.xml"/><Relationship Id="rId3" Type="http://schemas.openxmlformats.org/officeDocument/2006/relationships/slide" Target="slide3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54.xml"/></Relationships>
</file>

<file path=ppt/slides/_rels/slide35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2.xml"/><Relationship Id="rId3" Type="http://schemas.openxmlformats.org/officeDocument/2006/relationships/slide" Target="slide3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55.xml"/></Relationships>
</file>

<file path=ppt/slides/_rels/slide35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" Target="slide2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56.xml"/></Relationships>
</file>

<file path=ppt/slides/_rels/slide35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57.xml"/></Relationships>
</file>

<file path=ppt/slides/_rels/slide35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58.xml"/></Relationships>
</file>

<file path=ppt/slides/_rels/slide35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59.xml"/></Relationships>
</file>

<file path=ppt/slides/_rels/slide36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60.xml"/></Relationships>
</file>

<file path=ppt/slides/_rels/slide36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61.xml"/></Relationships>
</file>

<file path=ppt/slides/_rels/slide36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62.xml"/></Relationships>
</file>

<file path=ppt/slides/_rels/slide36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2.xml"/><Relationship Id="rId3" Type="http://schemas.openxmlformats.org/officeDocument/2006/relationships/slide" Target="slide4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63.xml"/></Relationships>
</file>

<file path=ppt/slides/_rels/slide36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5.xml"/><Relationship Id="rId3" Type="http://schemas.openxmlformats.org/officeDocument/2006/relationships/slide" Target="slide4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64.xml"/></Relationships>
</file>

<file path=ppt/slides/_rels/slide36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65.xml"/></Relationships>
</file>

<file path=ppt/slides/_rels/slide36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66.xml"/></Relationships>
</file>

<file path=ppt/slides/_rels/slide36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67.xml"/></Relationships>
</file>

<file path=ppt/slides/_rels/slide36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68.xml"/></Relationships>
</file>

<file path=ppt/slides/_rels/slide36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69.xml"/></Relationships>
</file>

<file path=ppt/slides/_rels/slide37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3.xml"/><Relationship Id="rId3" Type="http://schemas.openxmlformats.org/officeDocument/2006/relationships/slide" Target="slide5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70.xml"/></Relationships>
</file>

<file path=ppt/slides/_rels/slide37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" Target="slide5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71.xml"/></Relationships>
</file>

<file path=ppt/slides/_rels/slide37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72.xml"/></Relationships>
</file>

<file path=ppt/slides/_rels/slide37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6.xml"/><Relationship Id="rId3" Type="http://schemas.openxmlformats.org/officeDocument/2006/relationships/slide" Target="slide5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73.xml"/></Relationships>
</file>

<file path=ppt/slides/_rels/slide37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7.xml"/><Relationship Id="rId3" Type="http://schemas.openxmlformats.org/officeDocument/2006/relationships/slide" Target="slide5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74.xml"/></Relationships>
</file>

<file path=ppt/slides/_rels/slide37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8.xml"/><Relationship Id="rId3" Type="http://schemas.openxmlformats.org/officeDocument/2006/relationships/slide" Target="slide5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75.xml"/></Relationships>
</file>

<file path=ppt/slides/_rels/slide37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59.xml"/><Relationship Id="rId3" Type="http://schemas.openxmlformats.org/officeDocument/2006/relationships/slide" Target="slide6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76.xml"/></Relationships>
</file>

<file path=ppt/slides/_rels/slide37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0.xml"/><Relationship Id="rId3" Type="http://schemas.openxmlformats.org/officeDocument/2006/relationships/slide" Target="slide6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77.xml"/></Relationships>
</file>

<file path=ppt/slides/_rels/slide37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1.xml"/><Relationship Id="rId3" Type="http://schemas.openxmlformats.org/officeDocument/2006/relationships/slide" Target="slide6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78.xml"/></Relationships>
</file>

<file path=ppt/slides/_rels/slide37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2.xml"/><Relationship Id="rId3" Type="http://schemas.openxmlformats.org/officeDocument/2006/relationships/slide" Target="slide6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79.xml"/></Relationships>
</file>

<file path=ppt/slides/_rels/slide38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3.xml"/><Relationship Id="rId3" Type="http://schemas.openxmlformats.org/officeDocument/2006/relationships/slide" Target="slide6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80.xml"/></Relationships>
</file>

<file path=ppt/slides/_rels/slide38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4.xml"/><Relationship Id="rId3" Type="http://schemas.openxmlformats.org/officeDocument/2006/relationships/slide" Target="slide6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81.xml"/></Relationships>
</file>

<file path=ppt/slides/_rels/slide38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5.xml"/><Relationship Id="rId3" Type="http://schemas.openxmlformats.org/officeDocument/2006/relationships/slide" Target="slide6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82.xml"/></Relationships>
</file>

<file path=ppt/slides/_rels/slide38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" Target="slide5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83.xml"/></Relationships>
</file>

<file path=ppt/slides/_rels/slide38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84.xml"/></Relationships>
</file>

<file path=ppt/slides/_rels/slide38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85.xml"/></Relationships>
</file>

<file path=ppt/slides/_rels/slide38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73.xml"/><Relationship Id="rId3" Type="http://schemas.openxmlformats.org/officeDocument/2006/relationships/slide" Target="slide7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86.xml"/></Relationships>
</file>

<file path=ppt/slides/_rels/slide38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76.xml"/><Relationship Id="rId3" Type="http://schemas.openxmlformats.org/officeDocument/2006/relationships/slide" Target="slide7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87.xml"/></Relationships>
</file>

<file path=ppt/slides/_rels/slide38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88.xml"/></Relationships>
</file>

<file path=ppt/slides/_rels/slide38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89.xml"/></Relationships>
</file>

<file path=ppt/slides/_rels/slide39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90.xml"/></Relationships>
</file>

<file path=ppt/slides/_rels/slide39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1.xml"/><Relationship Id="rId3" Type="http://schemas.openxmlformats.org/officeDocument/2006/relationships/slide" Target="slide8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91.xml"/></Relationships>
</file>

<file path=ppt/slides/_rels/slide39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92.xml"/></Relationships>
</file>

<file path=ppt/slides/_rels/slide39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7.xml"/><Relationship Id="rId3" Type="http://schemas.openxmlformats.org/officeDocument/2006/relationships/slide" Target="slide8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93.xml"/></Relationships>
</file>

<file path=ppt/slides/_rels/slide39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94.xml"/></Relationships>
</file>

<file path=ppt/slides/_rels/slide39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5.xml"/><Relationship Id="rId3" Type="http://schemas.openxmlformats.org/officeDocument/2006/relationships/slide" Target="slide8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95.xml"/></Relationships>
</file>

<file path=ppt/slides/_rels/slide39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6.xml"/><Relationship Id="rId3" Type="http://schemas.openxmlformats.org/officeDocument/2006/relationships/slide" Target="slide8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96.xml"/></Relationships>
</file>

<file path=ppt/slides/_rels/slide39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7.xml"/><Relationship Id="rId3" Type="http://schemas.openxmlformats.org/officeDocument/2006/relationships/slide" Target="slide8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97.xml"/></Relationships>
</file>

<file path=ppt/slides/_rels/slide39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8.xml"/><Relationship Id="rId3" Type="http://schemas.openxmlformats.org/officeDocument/2006/relationships/slide" Target="slide8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98.xml"/></Relationships>
</file>

<file path=ppt/slides/_rels/slide39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89.xml"/><Relationship Id="rId3" Type="http://schemas.openxmlformats.org/officeDocument/2006/relationships/slide" Target="slide9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99.xml"/></Relationships>
</file>

<file path=ppt/slides/_rels/slide40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0.xml"/><Relationship Id="rId3" Type="http://schemas.openxmlformats.org/officeDocument/2006/relationships/slide" Target="slide9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00.xml"/></Relationships>
</file>

<file path=ppt/slides/_rels/slide40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1.xml"/><Relationship Id="rId3" Type="http://schemas.openxmlformats.org/officeDocument/2006/relationships/slide" Target="slide9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01.xml"/></Relationships>
</file>

<file path=ppt/slides/_rels/slide40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2.xml"/><Relationship Id="rId3" Type="http://schemas.openxmlformats.org/officeDocument/2006/relationships/slide" Target="slide9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02.xml"/></Relationships>
</file>

<file path=ppt/slides/_rels/slide40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3.xml"/><Relationship Id="rId3" Type="http://schemas.openxmlformats.org/officeDocument/2006/relationships/slide" Target="slide9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03.xml"/></Relationships>
</file>

<file path=ppt/slides/_rels/slide40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4.xml"/><Relationship Id="rId3" Type="http://schemas.openxmlformats.org/officeDocument/2006/relationships/slide" Target="slide9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04.xml"/></Relationships>
</file>

<file path=ppt/slides/_rels/slide40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7.xml"/><Relationship Id="rId3" Type="http://schemas.openxmlformats.org/officeDocument/2006/relationships/slide" Target="slide8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05.xml"/></Relationships>
</file>

<file path=ppt/slides/_rels/slide40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06.xml"/></Relationships>
</file>

<file path=ppt/slides/_rels/slide40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07.xml"/></Relationships>
</file>

<file path=ppt/slides/_rels/slide40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08.xml"/></Relationships>
</file>

<file path=ppt/slides/_rels/slide40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6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09.xml"/></Relationships>
</file>

<file path=ppt/slides/_rels/slide41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10.xml"/></Relationships>
</file>

<file path=ppt/slides/_rels/slide41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04.xml"/><Relationship Id="rId3" Type="http://schemas.openxmlformats.org/officeDocument/2006/relationships/slide" Target="slide10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11.xml"/></Relationships>
</file>

<file path=ppt/slides/_rels/slide41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12.xml"/></Relationships>
</file>

<file path=ppt/slides/_rels/slide41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13.xml"/></Relationships>
</file>

<file path=ppt/slides/_rels/slide41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14.xml"/></Relationships>
</file>

<file path=ppt/slides/_rels/slide41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12.xml"/><Relationship Id="rId3" Type="http://schemas.openxmlformats.org/officeDocument/2006/relationships/slide" Target="slide11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15.xml"/></Relationships>
</file>

<file path=ppt/slides/_rels/slide41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13.xml"/><Relationship Id="rId3" Type="http://schemas.openxmlformats.org/officeDocument/2006/relationships/slide" Target="slide11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16.xml"/></Relationships>
</file>

<file path=ppt/slides/_rels/slide41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15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17.xml"/></Relationships>
</file>

<file path=ppt/slides/_rels/slide41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8.xml"/><Relationship Id="rId3" Type="http://schemas.openxmlformats.org/officeDocument/2006/relationships/slide" Target="slide11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18.xml"/></Relationships>
</file>

<file path=ppt/slides/_rels/slide41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19.xml"/></Relationships>
</file>

<file path=ppt/slides/_rels/slide42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17.xml"/><Relationship Id="rId3" Type="http://schemas.openxmlformats.org/officeDocument/2006/relationships/slide" Target="slide11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20.xml"/></Relationships>
</file>

<file path=ppt/slides/_rels/slide42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18.xml"/><Relationship Id="rId3" Type="http://schemas.openxmlformats.org/officeDocument/2006/relationships/slide" Target="slide11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21.xml"/></Relationships>
</file>

<file path=ppt/slides/_rels/slide42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19.xml"/><Relationship Id="rId3" Type="http://schemas.openxmlformats.org/officeDocument/2006/relationships/slide" Target="slide12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22.xml"/></Relationships>
</file>

<file path=ppt/slides/_rels/slide42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0.xml"/><Relationship Id="rId3" Type="http://schemas.openxmlformats.org/officeDocument/2006/relationships/slide" Target="slide12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23.xml"/></Relationships>
</file>

<file path=ppt/slides/_rels/slide42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1.xml"/><Relationship Id="rId3" Type="http://schemas.openxmlformats.org/officeDocument/2006/relationships/slide" Target="slide12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24.xml"/></Relationships>
</file>

<file path=ppt/slides/_rels/slide42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2.xml"/><Relationship Id="rId3" Type="http://schemas.openxmlformats.org/officeDocument/2006/relationships/slide" Target="slide12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25.xml"/></Relationships>
</file>

<file path=ppt/slides/_rels/slide42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3.xml"/><Relationship Id="rId3" Type="http://schemas.openxmlformats.org/officeDocument/2006/relationships/slide" Target="slide12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26.xml"/></Relationships>
</file>

<file path=ppt/slides/_rels/slide42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4.xml"/><Relationship Id="rId3" Type="http://schemas.openxmlformats.org/officeDocument/2006/relationships/slide" Target="slide12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27.xml"/></Relationships>
</file>

<file path=ppt/slides/_rels/slide42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5.xml"/><Relationship Id="rId3" Type="http://schemas.openxmlformats.org/officeDocument/2006/relationships/slide" Target="slide12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28.xml"/></Relationships>
</file>

<file path=ppt/slides/_rels/slide42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6.xml"/><Relationship Id="rId3" Type="http://schemas.openxmlformats.org/officeDocument/2006/relationships/slide" Target="slide12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29.xml"/></Relationships>
</file>

<file path=ppt/slides/_rels/slide43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8.xml"/><Relationship Id="rId3" Type="http://schemas.openxmlformats.org/officeDocument/2006/relationships/slide" Target="slide11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30.xml"/></Relationships>
</file>

<file path=ppt/slides/_rels/slide43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9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31.xml"/></Relationships>
</file>

<file path=ppt/slides/_rels/slide43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32.xml"/></Relationships>
</file>

<file path=ppt/slides/_rels/slide43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35.xml"/><Relationship Id="rId3" Type="http://schemas.openxmlformats.org/officeDocument/2006/relationships/slide" Target="slide13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33.xml"/></Relationships>
</file>

<file path=ppt/slides/_rels/slide43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34.xml"/></Relationships>
</file>

<file path=ppt/slides/_rels/slide43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35.xml"/></Relationships>
</file>

<file path=ppt/slides/_rels/slide43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36.xml"/></Relationships>
</file>

<file path=ppt/slides/_rels/slide43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41.xml"/><Relationship Id="rId3" Type="http://schemas.openxmlformats.org/officeDocument/2006/relationships/slide" Target="slide14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37.xml"/></Relationships>
</file>

<file path=ppt/slides/_rels/slide43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8.xml"/><Relationship Id="rId3" Type="http://schemas.openxmlformats.org/officeDocument/2006/relationships/slide" Target="slide14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38.xml"/></Relationships>
</file>

<file path=ppt/slides/_rels/slide43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39.xml"/></Relationships>
</file>

<file path=ppt/slides/_rels/slide44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44.xml"/><Relationship Id="rId3" Type="http://schemas.openxmlformats.org/officeDocument/2006/relationships/slide" Target="slide14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40.xml"/></Relationships>
</file>

<file path=ppt/slides/_rels/slide44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45.xml"/><Relationship Id="rId3" Type="http://schemas.openxmlformats.org/officeDocument/2006/relationships/slide" Target="slide14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41.xml"/></Relationships>
</file>

<file path=ppt/slides/_rels/slide44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46.xml"/><Relationship Id="rId3" Type="http://schemas.openxmlformats.org/officeDocument/2006/relationships/slide" Target="slide14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42.xml"/></Relationships>
</file>

<file path=ppt/slides/_rels/slide44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47.xml"/><Relationship Id="rId3" Type="http://schemas.openxmlformats.org/officeDocument/2006/relationships/slide" Target="slide14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43.xml"/></Relationships>
</file>

<file path=ppt/slides/_rels/slide44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48.xml"/><Relationship Id="rId3" Type="http://schemas.openxmlformats.org/officeDocument/2006/relationships/slide" Target="slide14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44.xml"/></Relationships>
</file>

<file path=ppt/slides/_rels/slide44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49.xml"/><Relationship Id="rId3" Type="http://schemas.openxmlformats.org/officeDocument/2006/relationships/slide" Target="slide15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45.xml"/></Relationships>
</file>

<file path=ppt/slides/_rels/slide44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0.xml"/><Relationship Id="rId3" Type="http://schemas.openxmlformats.org/officeDocument/2006/relationships/slide" Target="slide15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46.xml"/></Relationships>
</file>

<file path=ppt/slides/_rels/slide44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1.xml"/><Relationship Id="rId3" Type="http://schemas.openxmlformats.org/officeDocument/2006/relationships/slide" Target="slide15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47.xml"/></Relationships>
</file>

<file path=ppt/slides/_rels/slide44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2.xml"/><Relationship Id="rId3" Type="http://schemas.openxmlformats.org/officeDocument/2006/relationships/slide" Target="slide15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48.xml"/></Relationships>
</file>

<file path=ppt/slides/_rels/slide44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3.xml"/><Relationship Id="rId3" Type="http://schemas.openxmlformats.org/officeDocument/2006/relationships/slide" Target="slide15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49.xml"/></Relationships>
</file>

<file path=ppt/slides/_rels/slide45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8.xml"/><Relationship Id="rId3" Type="http://schemas.openxmlformats.org/officeDocument/2006/relationships/slide" Target="slide14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50.xml"/></Relationships>
</file>

<file path=ppt/slides/_rels/slide45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51.xml"/></Relationships>
</file>

<file path=ppt/slides/_rels/slide45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52.xml"/></Relationships>
</file>

<file path=ppt/slides/_rels/slide45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2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53.xml"/></Relationships>
</file>

<file path=ppt/slides/_rels/slide45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54.xml"/></Relationships>
</file>

<file path=ppt/slides/_rels/slide45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55.xml"/></Relationships>
</file>

<file path=ppt/slides/_rels/slide45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67.xml"/><Relationship Id="rId3" Type="http://schemas.openxmlformats.org/officeDocument/2006/relationships/slide" Target="slide16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56.xml"/></Relationships>
</file>

<file path=ppt/slides/_rels/slide45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6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57.xml"/></Relationships>
</file>

<file path=ppt/slides/_rels/slide45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7.xml"/><Relationship Id="rId3" Type="http://schemas.openxmlformats.org/officeDocument/2006/relationships/slide" Target="slide17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58.xml"/></Relationships>
</file>

<file path=ppt/slides/_rels/slide45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59.xml"/></Relationships>
</file>

<file path=ppt/slides/_rels/slide46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71.xml"/><Relationship Id="rId3" Type="http://schemas.openxmlformats.org/officeDocument/2006/relationships/slide" Target="slide17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60.xml"/></Relationships>
</file>

<file path=ppt/slides/_rels/slide46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72.xml"/><Relationship Id="rId3" Type="http://schemas.openxmlformats.org/officeDocument/2006/relationships/slide" Target="slide17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61.xml"/></Relationships>
</file>

<file path=ppt/slides/_rels/slide46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73.xml"/><Relationship Id="rId3" Type="http://schemas.openxmlformats.org/officeDocument/2006/relationships/slide" Target="slide17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62.xml"/></Relationships>
</file>

<file path=ppt/slides/_rels/slide46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74.xml"/><Relationship Id="rId3" Type="http://schemas.openxmlformats.org/officeDocument/2006/relationships/slide" Target="slide17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63.xml"/></Relationships>
</file>

<file path=ppt/slides/_rels/slide46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75.xml"/><Relationship Id="rId3" Type="http://schemas.openxmlformats.org/officeDocument/2006/relationships/slide" Target="slide17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64.xml"/></Relationships>
</file>

<file path=ppt/slides/_rels/slide46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76.xml"/><Relationship Id="rId3" Type="http://schemas.openxmlformats.org/officeDocument/2006/relationships/slide" Target="slide17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65.xml"/></Relationships>
</file>

<file path=ppt/slides/_rels/slide46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77.xml"/><Relationship Id="rId3" Type="http://schemas.openxmlformats.org/officeDocument/2006/relationships/slide" Target="slide17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66.xml"/></Relationships>
</file>

<file path=ppt/slides/_rels/slide46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78.xml"/><Relationship Id="rId3" Type="http://schemas.openxmlformats.org/officeDocument/2006/relationships/slide" Target="slide17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67.xml"/></Relationships>
</file>

<file path=ppt/slides/_rels/slide46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79.xml"/><Relationship Id="rId3" Type="http://schemas.openxmlformats.org/officeDocument/2006/relationships/slide" Target="slide18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68.xml"/></Relationships>
</file>

<file path=ppt/slides/_rels/slide46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0.xml"/><Relationship Id="rId3" Type="http://schemas.openxmlformats.org/officeDocument/2006/relationships/slide" Target="slide18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69.xml"/></Relationships>
</file>

<file path=ppt/slides/_rels/slide47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7.xml"/><Relationship Id="rId3" Type="http://schemas.openxmlformats.org/officeDocument/2006/relationships/slide" Target="slide16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70.xml"/></Relationships>
</file>

<file path=ppt/slides/_rels/slide47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5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71.xml"/></Relationships>
</file>

<file path=ppt/slides/_rels/slide47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72.xml"/></Relationships>
</file>

<file path=ppt/slides/_rels/slide47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8.xml"/><Relationship Id="rId3" Type="http://schemas.openxmlformats.org/officeDocument/2006/relationships/slide" Target="slide18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73.xml"/></Relationships>
</file>

<file path=ppt/slides/_rels/slide47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90.xml"/><Relationship Id="rId3" Type="http://schemas.openxmlformats.org/officeDocument/2006/relationships/slide" Target="slide19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74.xml"/></Relationships>
</file>

<file path=ppt/slides/_rels/slide47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75.xml"/></Relationships>
</file>

<file path=ppt/slides/_rels/slide47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76.xml"/></Relationships>
</file>

<file path=ppt/slides/_rels/slide47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77.xml"/></Relationships>
</file>

<file path=ppt/slides/_rels/slide47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97.xml"/><Relationship Id="rId3" Type="http://schemas.openxmlformats.org/officeDocument/2006/relationships/slide" Target="slide19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78.xml"/></Relationships>
</file>

<file path=ppt/slides/_rels/slide47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2.xml"/><Relationship Id="rId3" Type="http://schemas.openxmlformats.org/officeDocument/2006/relationships/slide" Target="slide19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79.xml"/></Relationships>
</file>

<file path=ppt/slides/_rels/slide48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80.xml"/></Relationships>
</file>

<file path=ppt/slides/_rels/slide48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0.xml"/><Relationship Id="rId3" Type="http://schemas.openxmlformats.org/officeDocument/2006/relationships/slide" Target="slide20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81.xml"/></Relationships>
</file>

<file path=ppt/slides/_rels/slide48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1.xml"/><Relationship Id="rId3" Type="http://schemas.openxmlformats.org/officeDocument/2006/relationships/slide" Target="slide20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82.xml"/></Relationships>
</file>

<file path=ppt/slides/_rels/slide48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2.xml"/><Relationship Id="rId3" Type="http://schemas.openxmlformats.org/officeDocument/2006/relationships/slide" Target="slide20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83.xml"/></Relationships>
</file>

<file path=ppt/slides/_rels/slide48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3.xml"/><Relationship Id="rId3" Type="http://schemas.openxmlformats.org/officeDocument/2006/relationships/slide" Target="slide20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84.xml"/></Relationships>
</file>

<file path=ppt/slides/_rels/slide48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4.xml"/><Relationship Id="rId3" Type="http://schemas.openxmlformats.org/officeDocument/2006/relationships/slide" Target="slide20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85.xml"/></Relationships>
</file>

<file path=ppt/slides/_rels/slide48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5.xml"/><Relationship Id="rId3" Type="http://schemas.openxmlformats.org/officeDocument/2006/relationships/slide" Target="slide20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86.xml"/></Relationships>
</file>

<file path=ppt/slides/_rels/slide48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6.xml"/><Relationship Id="rId3" Type="http://schemas.openxmlformats.org/officeDocument/2006/relationships/slide" Target="slide20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87.xml"/></Relationships>
</file>

<file path=ppt/slides/_rels/slide48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7.xml"/><Relationship Id="rId3" Type="http://schemas.openxmlformats.org/officeDocument/2006/relationships/slide" Target="slide20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88.xml"/></Relationships>
</file>

<file path=ppt/slides/_rels/slide48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8.xml"/><Relationship Id="rId3" Type="http://schemas.openxmlformats.org/officeDocument/2006/relationships/slide" Target="slide20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89.xml"/></Relationships>
</file>

<file path=ppt/slides/_rels/slide49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09.xml"/><Relationship Id="rId3" Type="http://schemas.openxmlformats.org/officeDocument/2006/relationships/slide" Target="slide21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90.xml"/></Relationships>
</file>

<file path=ppt/slides/_rels/slide49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2.xml"/><Relationship Id="rId3" Type="http://schemas.openxmlformats.org/officeDocument/2006/relationships/slide" Target="slide19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91.xml"/></Relationships>
</file>

<file path=ppt/slides/_rels/slide49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92.xml"/></Relationships>
</file>

<file path=ppt/slides/_rels/slide49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93.xml"/></Relationships>
</file>

<file path=ppt/slides/_rels/slide49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94.xml"/></Relationships>
</file>

<file path=ppt/slides/_rels/slide49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18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95.xml"/></Relationships>
</file>

<file path=ppt/slides/_rels/slide49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1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96.xml"/></Relationships>
</file>

<file path=ppt/slides/_rels/slide49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1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97.xml"/></Relationships>
</file>

<file path=ppt/slides/_rels/slide49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27.xml"/><Relationship Id="rId3" Type="http://schemas.openxmlformats.org/officeDocument/2006/relationships/slide" Target="slide22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98.xml"/></Relationships>
</file>

<file path=ppt/slides/_rels/slide49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13.xml"/><Relationship Id="rId3" Type="http://schemas.openxmlformats.org/officeDocument/2006/relationships/slide" Target="slide22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99.xml"/></Relationships>
</file>

<file path=ppt/slides/_rels/slide50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1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00.xml"/></Relationships>
</file>

<file path=ppt/slides/_rels/slide50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30.xml"/><Relationship Id="rId3" Type="http://schemas.openxmlformats.org/officeDocument/2006/relationships/slide" Target="slide23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01.xml"/></Relationships>
</file>

<file path=ppt/slides/_rels/slide50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31.xml"/><Relationship Id="rId3" Type="http://schemas.openxmlformats.org/officeDocument/2006/relationships/slide" Target="slide23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02.xml"/></Relationships>
</file>

<file path=ppt/slides/_rels/slide50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32.xml"/><Relationship Id="rId3" Type="http://schemas.openxmlformats.org/officeDocument/2006/relationships/slide" Target="slide23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03.xml"/></Relationships>
</file>

<file path=ppt/slides/_rels/slide50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33.xml"/><Relationship Id="rId3" Type="http://schemas.openxmlformats.org/officeDocument/2006/relationships/slide" Target="slide23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04.xml"/></Relationships>
</file>

<file path=ppt/slides/_rels/slide50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34.xml"/><Relationship Id="rId3" Type="http://schemas.openxmlformats.org/officeDocument/2006/relationships/slide" Target="slide23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05.xml"/></Relationships>
</file>

<file path=ppt/slides/_rels/slide50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35.xml"/><Relationship Id="rId3" Type="http://schemas.openxmlformats.org/officeDocument/2006/relationships/slide" Target="slide23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06.xml"/></Relationships>
</file>

<file path=ppt/slides/_rels/slide50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36.xml"/><Relationship Id="rId3" Type="http://schemas.openxmlformats.org/officeDocument/2006/relationships/slide" Target="slide23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07.xml"/></Relationships>
</file>

<file path=ppt/slides/_rels/slide50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37.xml"/><Relationship Id="rId3" Type="http://schemas.openxmlformats.org/officeDocument/2006/relationships/slide" Target="slide23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08.xml"/></Relationships>
</file>

<file path=ppt/slides/_rels/slide50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38.xml"/><Relationship Id="rId3" Type="http://schemas.openxmlformats.org/officeDocument/2006/relationships/slide" Target="slide23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09.xml"/></Relationships>
</file>

<file path=ppt/slides/_rels/slide51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39.xml"/><Relationship Id="rId3" Type="http://schemas.openxmlformats.org/officeDocument/2006/relationships/slide" Target="slide24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10.xml"/></Relationships>
</file>

<file path=ppt/slides/_rels/slide51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13.xml"/><Relationship Id="rId3" Type="http://schemas.openxmlformats.org/officeDocument/2006/relationships/slide" Target="slide22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11.xml"/></Relationships>
</file>

<file path=ppt/slides/_rels/slide51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1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12.xml"/></Relationships>
</file>

<file path=ppt/slides/_rels/slide51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1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13.xml"/></Relationships>
</file>

<file path=ppt/slides/_rels/slide51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1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14.xml"/></Relationships>
</file>

<file path=ppt/slides/_rels/slide51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1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15.xml"/></Relationships>
</file>

<file path=ppt/slides/_rels/slide51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1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16.xml"/></Relationships>
</file>

<file path=ppt/slides/_rels/slide51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1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17.xml"/></Relationships>
</file>

<file path=ppt/slides/_rels/slide51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4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18.xml"/></Relationships>
</file>

<file path=ppt/slides/_rels/slide51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4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19.xml"/></Relationships>
</file>

<file path=ppt/slides/_rels/slide52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53.xml"/><Relationship Id="rId3" Type="http://schemas.openxmlformats.org/officeDocument/2006/relationships/slide" Target="slide25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20.xml"/></Relationships>
</file>

<file path=ppt/slides/_rels/slide52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54.xml"/><Relationship Id="rId3" Type="http://schemas.openxmlformats.org/officeDocument/2006/relationships/slide" Target="slide25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21.xml"/></Relationships>
</file>

<file path=ppt/slides/_rels/slide52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56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22.xml"/></Relationships>
</file>

<file path=ppt/slides/_rels/slide52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43.xml"/><Relationship Id="rId3" Type="http://schemas.openxmlformats.org/officeDocument/2006/relationships/slide" Target="slide25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23.xml"/></Relationships>
</file>

<file path=ppt/slides/_rels/slide52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4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24.xml"/></Relationships>
</file>

<file path=ppt/slides/_rels/slide52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58.xml"/><Relationship Id="rId3" Type="http://schemas.openxmlformats.org/officeDocument/2006/relationships/slide" Target="slide25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25.xml"/></Relationships>
</file>

<file path=ppt/slides/_rels/slide52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59.xml"/><Relationship Id="rId3" Type="http://schemas.openxmlformats.org/officeDocument/2006/relationships/slide" Target="slide26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26.xml"/></Relationships>
</file>

<file path=ppt/slides/_rels/slide52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0.xml"/><Relationship Id="rId3" Type="http://schemas.openxmlformats.org/officeDocument/2006/relationships/slide" Target="slide26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27.xml"/></Relationships>
</file>

<file path=ppt/slides/_rels/slide52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1.xml"/><Relationship Id="rId3" Type="http://schemas.openxmlformats.org/officeDocument/2006/relationships/slide" Target="slide26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28.xml"/></Relationships>
</file>

<file path=ppt/slides/_rels/slide52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2.xml"/><Relationship Id="rId3" Type="http://schemas.openxmlformats.org/officeDocument/2006/relationships/slide" Target="slide26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29.xml"/></Relationships>
</file>

<file path=ppt/slides/_rels/slide53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3.xml"/><Relationship Id="rId3" Type="http://schemas.openxmlformats.org/officeDocument/2006/relationships/slide" Target="slide26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30.xml"/></Relationships>
</file>

<file path=ppt/slides/_rels/slide53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4.xml"/><Relationship Id="rId3" Type="http://schemas.openxmlformats.org/officeDocument/2006/relationships/slide" Target="slide26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31.xml"/></Relationships>
</file>

<file path=ppt/slides/_rels/slide53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5.xml"/><Relationship Id="rId3" Type="http://schemas.openxmlformats.org/officeDocument/2006/relationships/slide" Target="slide26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32.xml"/></Relationships>
</file>

<file path=ppt/slides/_rels/slide53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6.xml"/><Relationship Id="rId3" Type="http://schemas.openxmlformats.org/officeDocument/2006/relationships/slide" Target="slide26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33.xml"/></Relationships>
</file>

<file path=ppt/slides/_rels/slide53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7.xml"/><Relationship Id="rId3" Type="http://schemas.openxmlformats.org/officeDocument/2006/relationships/slide" Target="slide26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34.xml"/></Relationships>
</file>

<file path=ppt/slides/_rels/slide53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43.xml"/><Relationship Id="rId3" Type="http://schemas.openxmlformats.org/officeDocument/2006/relationships/slide" Target="slide25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35.xml"/></Relationships>
</file>

<file path=ppt/slides/_rels/slide53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43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36.xml"/></Relationships>
</file>

<file path=ppt/slides/_rels/slide53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37.xml"/></Relationships>
</file>

<file path=ppt/slides/_rels/slide53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38.xml"/></Relationships>
</file>

<file path=ppt/slides/_rels/slide53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78.xml"/><Relationship Id="rId3" Type="http://schemas.openxmlformats.org/officeDocument/2006/relationships/slide" Target="slide27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39.xml"/></Relationships>
</file>

<file path=ppt/slides/_rels/slide54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9.xml"/><Relationship Id="rId3" Type="http://schemas.openxmlformats.org/officeDocument/2006/relationships/slide" Target="slide28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40.xml"/></Relationships>
</file>

<file path=ppt/slides/_rels/slide54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41.xml"/></Relationships>
</file>

<file path=ppt/slides/_rels/slide54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1.xml"/><Relationship Id="rId3" Type="http://schemas.openxmlformats.org/officeDocument/2006/relationships/slide" Target="slide28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42.xml"/></Relationships>
</file>

<file path=ppt/slides/_rels/slide54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2.xml"/><Relationship Id="rId3" Type="http://schemas.openxmlformats.org/officeDocument/2006/relationships/slide" Target="slide28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43.xml"/></Relationships>
</file>

<file path=ppt/slides/_rels/slide54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3.xml"/><Relationship Id="rId3" Type="http://schemas.openxmlformats.org/officeDocument/2006/relationships/slide" Target="slide28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44.xml"/></Relationships>
</file>

<file path=ppt/slides/_rels/slide54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4.xml"/><Relationship Id="rId3" Type="http://schemas.openxmlformats.org/officeDocument/2006/relationships/slide" Target="slide28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45.xml"/></Relationships>
</file>

<file path=ppt/slides/_rels/slide54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5.xml"/><Relationship Id="rId3" Type="http://schemas.openxmlformats.org/officeDocument/2006/relationships/slide" Target="slide28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46.xml"/></Relationships>
</file>

<file path=ppt/slides/_rels/slide54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6.xml"/><Relationship Id="rId3" Type="http://schemas.openxmlformats.org/officeDocument/2006/relationships/slide" Target="slide28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47.xml"/></Relationships>
</file>

<file path=ppt/slides/_rels/slide54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7.xml"/><Relationship Id="rId3" Type="http://schemas.openxmlformats.org/officeDocument/2006/relationships/slide" Target="slide28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48.xml"/></Relationships>
</file>

<file path=ppt/slides/_rels/slide54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8.xml"/><Relationship Id="rId3" Type="http://schemas.openxmlformats.org/officeDocument/2006/relationships/slide" Target="slide28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49.xml"/></Relationships>
</file>

<file path=ppt/slides/_rels/slide55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89.xml"/><Relationship Id="rId3" Type="http://schemas.openxmlformats.org/officeDocument/2006/relationships/slide" Target="slide29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50.xml"/></Relationships>
</file>

<file path=ppt/slides/_rels/slide55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0.xml"/><Relationship Id="rId3" Type="http://schemas.openxmlformats.org/officeDocument/2006/relationships/slide" Target="slide29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51.xml"/></Relationships>
</file>

<file path=ppt/slides/_rels/slide55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9.xml"/><Relationship Id="rId3" Type="http://schemas.openxmlformats.org/officeDocument/2006/relationships/slide" Target="slide27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52.xml"/></Relationships>
</file>

<file path=ppt/slides/_rels/slide55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53.xml"/></Relationships>
</file>

<file path=ppt/slides/_rels/slide55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54.xml"/></Relationships>
</file>

<file path=ppt/slides/_rels/slide55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55.xml"/></Relationships>
</file>

<file path=ppt/slides/_rels/slide55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69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56.xml"/></Relationships>
</file>

<file path=ppt/slides/_rels/slide55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57.xml"/></Relationships>
</file>

<file path=ppt/slides/_rels/slide55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00.xml"/><Relationship Id="rId3" Type="http://schemas.openxmlformats.org/officeDocument/2006/relationships/slide" Target="slide30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58.xml"/></Relationships>
</file>

<file path=ppt/slides/_rels/slide55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59.xml"/></Relationships>
</file>

<file path=ppt/slides/_rels/slide56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04.xml"/><Relationship Id="rId3" Type="http://schemas.openxmlformats.org/officeDocument/2006/relationships/slide" Target="slide30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60.xml"/></Relationships>
</file>

<file path=ppt/slides/_rels/slide56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4.xml"/><Relationship Id="rId3" Type="http://schemas.openxmlformats.org/officeDocument/2006/relationships/slide" Target="slide30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61.xml"/></Relationships>
</file>

<file path=ppt/slides/_rels/slide56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62.xml"/></Relationships>
</file>

<file path=ppt/slides/_rels/slide56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07.xml"/><Relationship Id="rId3" Type="http://schemas.openxmlformats.org/officeDocument/2006/relationships/slide" Target="slide30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63.xml"/></Relationships>
</file>

<file path=ppt/slides/_rels/slide56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08.xml"/><Relationship Id="rId3" Type="http://schemas.openxmlformats.org/officeDocument/2006/relationships/slide" Target="slide30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64.xml"/></Relationships>
</file>

<file path=ppt/slides/_rels/slide56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09.xml"/><Relationship Id="rId3" Type="http://schemas.openxmlformats.org/officeDocument/2006/relationships/slide" Target="slide31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65.xml"/></Relationships>
</file>

<file path=ppt/slides/_rels/slide56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0.xml"/><Relationship Id="rId3" Type="http://schemas.openxmlformats.org/officeDocument/2006/relationships/slide" Target="slide31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66.xml"/></Relationships>
</file>

<file path=ppt/slides/_rels/slide56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1.xml"/><Relationship Id="rId3" Type="http://schemas.openxmlformats.org/officeDocument/2006/relationships/slide" Target="slide31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67.xml"/></Relationships>
</file>

<file path=ppt/slides/_rels/slide56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2.xml"/><Relationship Id="rId3" Type="http://schemas.openxmlformats.org/officeDocument/2006/relationships/slide" Target="slide31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68.xml"/></Relationships>
</file>

<file path=ppt/slides/_rels/slide56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3.xml"/><Relationship Id="rId3" Type="http://schemas.openxmlformats.org/officeDocument/2006/relationships/slide" Target="slide31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69.xml"/></Relationships>
</file>

<file path=ppt/slides/_rels/slide57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4.xml"/><Relationship Id="rId3" Type="http://schemas.openxmlformats.org/officeDocument/2006/relationships/slide" Target="slide31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70.xml"/></Relationships>
</file>

<file path=ppt/slides/_rels/slide57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5.xml"/><Relationship Id="rId3" Type="http://schemas.openxmlformats.org/officeDocument/2006/relationships/slide" Target="slide31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71.xml"/></Relationships>
</file>

<file path=ppt/slides/_rels/slide57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6.xml"/><Relationship Id="rId3" Type="http://schemas.openxmlformats.org/officeDocument/2006/relationships/slide" Target="slide31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72.xml"/></Relationships>
</file>

<file path=ppt/slides/_rels/slide57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4.xml"/><Relationship Id="rId3" Type="http://schemas.openxmlformats.org/officeDocument/2006/relationships/slide" Target="slide30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73.xml"/></Relationships>
</file>

<file path=ppt/slides/_rels/slide57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294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74.xml"/></Relationships>
</file>

<file path=ppt/slides/_rels/slide57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75.xml"/></Relationships>
</file>

<file path=ppt/slides/_rels/slide57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76.xml"/></Relationships>
</file>

<file path=ppt/slides/_rels/slide57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25.xml"/><Relationship Id="rId3" Type="http://schemas.openxmlformats.org/officeDocument/2006/relationships/slide" Target="slide32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77.xml"/></Relationships>
</file>

<file path=ppt/slides/_rels/slide57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8.xml"/><Relationship Id="rId3" Type="http://schemas.openxmlformats.org/officeDocument/2006/relationships/slide" Target="slide32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78.xml"/></Relationships>
</file>

<file path=ppt/slides/_rels/slide57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79.xml"/></Relationships>
</file>

<file path=ppt/slides/_rels/slide58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28.xml"/><Relationship Id="rId3" Type="http://schemas.openxmlformats.org/officeDocument/2006/relationships/slide" Target="slide32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80.xml"/></Relationships>
</file>

<file path=ppt/slides/_rels/slide58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29.xml"/><Relationship Id="rId3" Type="http://schemas.openxmlformats.org/officeDocument/2006/relationships/slide" Target="slide33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81.xml"/></Relationships>
</file>

<file path=ppt/slides/_rels/slide58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30.xml"/><Relationship Id="rId3" Type="http://schemas.openxmlformats.org/officeDocument/2006/relationships/slide" Target="slide33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82.xml"/></Relationships>
</file>

<file path=ppt/slides/_rels/slide58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31.xml"/><Relationship Id="rId3" Type="http://schemas.openxmlformats.org/officeDocument/2006/relationships/slide" Target="slide33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83.xml"/></Relationships>
</file>

<file path=ppt/slides/_rels/slide58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32.xml"/><Relationship Id="rId3" Type="http://schemas.openxmlformats.org/officeDocument/2006/relationships/slide" Target="slide33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84.xml"/></Relationships>
</file>

<file path=ppt/slides/_rels/slide58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33.xml"/><Relationship Id="rId3" Type="http://schemas.openxmlformats.org/officeDocument/2006/relationships/slide" Target="slide33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85.xml"/></Relationships>
</file>

<file path=ppt/slides/_rels/slide58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34.xml"/><Relationship Id="rId3" Type="http://schemas.openxmlformats.org/officeDocument/2006/relationships/slide" Target="slide33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86.xml"/></Relationships>
</file>

<file path=ppt/slides/_rels/slide58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35.xml"/><Relationship Id="rId3" Type="http://schemas.openxmlformats.org/officeDocument/2006/relationships/slide" Target="slide33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87.xml"/></Relationships>
</file>

<file path=ppt/slides/_rels/slide58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36.xml"/><Relationship Id="rId3" Type="http://schemas.openxmlformats.org/officeDocument/2006/relationships/slide" Target="slide33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88.xml"/></Relationships>
</file>

<file path=ppt/slides/_rels/slide58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37.xml"/><Relationship Id="rId3" Type="http://schemas.openxmlformats.org/officeDocument/2006/relationships/slide" Target="slide33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89.xml"/></Relationships>
</file>

<file path=ppt/slides/_rels/slide59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8.xml"/><Relationship Id="rId3" Type="http://schemas.openxmlformats.org/officeDocument/2006/relationships/slide" Target="slide326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90.xml"/></Relationships>
</file>

<file path=ppt/slides/_rels/slide59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91.xml"/></Relationships>
</file>

<file path=ppt/slides/_rels/slide59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92.xml"/></Relationships>
</file>

<file path=ppt/slides/_rels/slide59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318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731520" y="137160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2800" b="1" spc="300" kern="0" dirty="0">
                <a:solidFill>
                  <a:schemeClr val="accent5"/>
                </a:solidFill>
              </a:rPr>
              <a:t>AQA GCSE PHYSICS · TOPIC 1</a:t>
            </a:r>
            <a:endParaRPr lang="en-US" sz="28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1965960"/>
            <a:ext cx="1051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200" b="1" dirty="0">
                <a:solidFill>
                  <a:schemeClr val="bg1"/>
                </a:solidFill>
              </a:rPr>
              <a:t>Energy</a:t>
            </a:r>
            <a:endParaRPr lang="en-US" sz="7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93192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12 lessons for Separate Physics · Lessons 1–8 for Combined Science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Each lesson: do now, hook, notes, explanations, diagrams, real life, curious question, tasks, 10-question quiz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All answers at the end · Menu button on every slide</a:t>
            </a:r>
            <a:endParaRPr lang="en-US" sz="3200" dirty="0"/>
          </a:p>
        </p:txBody>
      </p:sp>
      <p:pic>
        <p:nvPicPr>
          <p:cNvPr id="5" name="Image 0" descr="Topic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0" y="548640"/>
            <a:ext cx="1280160" cy="12801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62636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Icons: Font Awesome Free (fontawesome.com), licensed CC BY 4.0. Not produced or endorsed by AQA.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CLICK A BUTTON TO JUMP THERE</a:t>
            </a:r>
            <a:endParaRPr lang="en-US" sz="22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Contents</a:t>
            </a:r>
            <a:endParaRPr lang="en-US" sz="4600" dirty="0"/>
          </a:p>
        </p:txBody>
      </p:sp>
      <p:sp>
        <p:nvSpPr>
          <p:cNvPr id="4" name="Lesson 1 button">
            <a:hlinkClick r:id="rId1" tooltip="Lesson 1" action="ppaction://hlinksldjump"/>
          </p:cNvPr>
          <p:cNvSpPr/>
          <p:nvPr/>
        </p:nvSpPr>
        <p:spPr>
          <a:xfrm>
            <a:off x="548640" y="1691640"/>
            <a:ext cx="352044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>
            <a:solidFill>
              <a:srgbClr val="C9D3E3"/>
            </a:solidFill>
          </a:ln>
        </p:spPr>
        <p:txBody>
          <a:bodyPr wrap="square" lIns="0" tIns="177800" rIns="127000" bIns="0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chemeClr val="tx1"/>
                </a:solidFill>
                <a:hlinkClick r:id="rId1" action="ppaction://hlinksldjump" tooltip="Less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  Energy stores</a:t>
            </a:r>
            <a:endParaRPr lang="en-US" sz="2200" dirty="0"/>
          </a:p>
        </p:txBody>
      </p:sp>
      <p:sp>
        <p:nvSpPr>
          <p:cNvPr id="5" name="Lesson 2 button">
            <a:hlinkClick r:id="rId2" tooltip="Lesson 2" action="ppaction://hlinksldjump"/>
          </p:cNvPr>
          <p:cNvSpPr/>
          <p:nvPr/>
        </p:nvSpPr>
        <p:spPr>
          <a:xfrm>
            <a:off x="4297680" y="1691640"/>
            <a:ext cx="352044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>
            <a:solidFill>
              <a:srgbClr val="C9D3E3"/>
            </a:solidFill>
          </a:ln>
        </p:spPr>
        <p:txBody>
          <a:bodyPr wrap="square" lIns="0" tIns="177800" rIns="127000" bIns="0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chemeClr val="tx1"/>
                </a:solidFill>
                <a:hlinkClick r:id="rId2" action="ppaction://hlinksldjump" tooltip="Less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  KE and GPE</a:t>
            </a:r>
            <a:endParaRPr lang="en-US" sz="2200" dirty="0"/>
          </a:p>
        </p:txBody>
      </p:sp>
      <p:sp>
        <p:nvSpPr>
          <p:cNvPr id="6" name="Lesson 3 button">
            <a:hlinkClick r:id="rId3" tooltip="Lesson 3" action="ppaction://hlinksldjump"/>
          </p:cNvPr>
          <p:cNvSpPr/>
          <p:nvPr/>
        </p:nvSpPr>
        <p:spPr>
          <a:xfrm>
            <a:off x="8046720" y="1691640"/>
            <a:ext cx="352044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>
            <a:solidFill>
              <a:srgbClr val="C9D3E3"/>
            </a:solidFill>
          </a:ln>
        </p:spPr>
        <p:txBody>
          <a:bodyPr wrap="square" lIns="0" tIns="177800" rIns="127000" bIns="0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chemeClr val="tx1"/>
                </a:solidFill>
                <a:hlinkClick r:id="rId3" action="ppaction://hlinksldjump" tooltip="Less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  Elastic energy</a:t>
            </a:r>
            <a:endParaRPr lang="en-US" sz="2200" dirty="0"/>
          </a:p>
        </p:txBody>
      </p:sp>
      <p:sp>
        <p:nvSpPr>
          <p:cNvPr id="7" name="Lesson 4 button">
            <a:hlinkClick r:id="rId4" tooltip="Lesson 4" action="ppaction://hlinksldjump"/>
          </p:cNvPr>
          <p:cNvSpPr/>
          <p:nvPr/>
        </p:nvSpPr>
        <p:spPr>
          <a:xfrm>
            <a:off x="548640" y="2624328"/>
            <a:ext cx="352044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>
            <a:solidFill>
              <a:srgbClr val="C9D3E3"/>
            </a:solidFill>
          </a:ln>
        </p:spPr>
        <p:txBody>
          <a:bodyPr wrap="square" lIns="0" tIns="177800" rIns="127000" bIns="0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chemeClr val="tx1"/>
                </a:solidFill>
                <a:hlinkClick r:id="rId4" action="ppaction://hlinksldjump" tooltip="Lesson 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  Specific heat capacity</a:t>
            </a:r>
            <a:endParaRPr lang="en-US" sz="2200" dirty="0"/>
          </a:p>
        </p:txBody>
      </p:sp>
      <p:sp>
        <p:nvSpPr>
          <p:cNvPr id="8" name="Lesson 5 button">
            <a:hlinkClick r:id="rId5" tooltip="Lesson 5" action="ppaction://hlinksldjump"/>
          </p:cNvPr>
          <p:cNvSpPr/>
          <p:nvPr/>
        </p:nvSpPr>
        <p:spPr>
          <a:xfrm>
            <a:off x="4297680" y="2624328"/>
            <a:ext cx="352044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>
            <a:solidFill>
              <a:srgbClr val="C9D3E3"/>
            </a:solidFill>
          </a:ln>
        </p:spPr>
        <p:txBody>
          <a:bodyPr wrap="square" lIns="0" tIns="177800" rIns="127000" bIns="0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chemeClr val="tx1"/>
                </a:solidFill>
                <a:hlinkClick r:id="rId5" action="ppaction://hlinksldjump" tooltip="Less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  Power</a:t>
            </a:r>
            <a:endParaRPr lang="en-US" sz="2200" dirty="0"/>
          </a:p>
        </p:txBody>
      </p:sp>
      <p:sp>
        <p:nvSpPr>
          <p:cNvPr id="9" name="Lesson 6 button">
            <a:hlinkClick r:id="rId6" tooltip="Lesson 6" action="ppaction://hlinksldjump"/>
          </p:cNvPr>
          <p:cNvSpPr/>
          <p:nvPr/>
        </p:nvSpPr>
        <p:spPr>
          <a:xfrm>
            <a:off x="8046720" y="2624328"/>
            <a:ext cx="352044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>
            <a:solidFill>
              <a:srgbClr val="C9D3E3"/>
            </a:solidFill>
          </a:ln>
        </p:spPr>
        <p:txBody>
          <a:bodyPr wrap="square" lIns="0" tIns="177800" rIns="127000" bIns="0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chemeClr val="tx1"/>
                </a:solidFill>
                <a:hlinkClick r:id="rId6" action="ppaction://hlinksldjump" tooltip="Lesson 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  Wasted energy</a:t>
            </a:r>
            <a:endParaRPr lang="en-US" sz="2200" dirty="0"/>
          </a:p>
        </p:txBody>
      </p:sp>
      <p:sp>
        <p:nvSpPr>
          <p:cNvPr id="10" name="Lesson 7 button">
            <a:hlinkClick r:id="rId7" tooltip="Lesson 7" action="ppaction://hlinksldjump"/>
          </p:cNvPr>
          <p:cNvSpPr/>
          <p:nvPr/>
        </p:nvSpPr>
        <p:spPr>
          <a:xfrm>
            <a:off x="548640" y="3557016"/>
            <a:ext cx="352044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>
            <a:solidFill>
              <a:srgbClr val="C9D3E3"/>
            </a:solidFill>
          </a:ln>
        </p:spPr>
        <p:txBody>
          <a:bodyPr wrap="square" lIns="0" tIns="177800" rIns="127000" bIns="0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chemeClr val="tx1"/>
                </a:solidFill>
                <a:hlinkClick r:id="rId7" action="ppaction://hlinksldjump" tooltip="Less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  Efficiency</a:t>
            </a:r>
            <a:endParaRPr lang="en-US" sz="2200" dirty="0"/>
          </a:p>
        </p:txBody>
      </p:sp>
      <p:sp>
        <p:nvSpPr>
          <p:cNvPr id="11" name="Lesson 8 button">
            <a:hlinkClick r:id="rId8" tooltip="Lesson 8" action="ppaction://hlinksldjump"/>
          </p:cNvPr>
          <p:cNvSpPr/>
          <p:nvPr/>
        </p:nvSpPr>
        <p:spPr>
          <a:xfrm>
            <a:off x="4297680" y="3557016"/>
            <a:ext cx="352044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>
            <a:solidFill>
              <a:srgbClr val="C9D3E3"/>
            </a:solidFill>
          </a:ln>
        </p:spPr>
        <p:txBody>
          <a:bodyPr wrap="square" lIns="0" tIns="177800" rIns="127000" bIns="0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chemeClr val="tx1"/>
                </a:solidFill>
                <a:hlinkClick r:id="rId8" action="ppaction://hlinksldjump" tooltip="Less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8  Energy resources</a:t>
            </a:r>
            <a:endParaRPr lang="en-US" sz="2200" dirty="0"/>
          </a:p>
        </p:txBody>
      </p:sp>
      <p:sp>
        <p:nvSpPr>
          <p:cNvPr id="12" name="Lesson 9 button">
            <a:hlinkClick r:id="rId9" tooltip="Lesson 9" action="ppaction://hlinksldjump"/>
          </p:cNvPr>
          <p:cNvSpPr/>
          <p:nvPr/>
        </p:nvSpPr>
        <p:spPr>
          <a:xfrm>
            <a:off x="8046720" y="3557016"/>
            <a:ext cx="3520440" cy="777240"/>
          </a:xfrm>
          <a:prstGeom prst="roundRect">
            <a:avLst>
              <a:gd name="adj" fmla="val 11765"/>
            </a:avLst>
          </a:prstGeom>
          <a:solidFill>
            <a:schemeClr val="accent6"/>
          </a:solidFill>
          <a:ln>
            <a:solidFill>
              <a:srgbClr val="C9D3E3"/>
            </a:solidFill>
          </a:ln>
        </p:spPr>
        <p:txBody>
          <a:bodyPr wrap="square" lIns="0" tIns="177800" rIns="127000" bIns="0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chemeClr val="tx1"/>
                </a:solidFill>
                <a:hlinkClick r:id="rId9" action="ppaction://hlinksldjump" tooltip="Lesson 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  Insulation practical</a:t>
            </a:r>
            <a:endParaRPr lang="en-US" sz="2200" dirty="0"/>
          </a:p>
        </p:txBody>
      </p:sp>
      <p:sp>
        <p:nvSpPr>
          <p:cNvPr id="13" name="Lesson 10 button">
            <a:hlinkClick r:id="rId10" tooltip="Lesson 10" action="ppaction://hlinksldjump"/>
          </p:cNvPr>
          <p:cNvSpPr/>
          <p:nvPr/>
        </p:nvSpPr>
        <p:spPr>
          <a:xfrm>
            <a:off x="548640" y="4489704"/>
            <a:ext cx="3520440" cy="777240"/>
          </a:xfrm>
          <a:prstGeom prst="roundRect">
            <a:avLst>
              <a:gd name="adj" fmla="val 11765"/>
            </a:avLst>
          </a:prstGeom>
          <a:solidFill>
            <a:schemeClr val="accent6"/>
          </a:solidFill>
          <a:ln>
            <a:solidFill>
              <a:srgbClr val="C9D3E3"/>
            </a:solidFill>
          </a:ln>
        </p:spPr>
        <p:txBody>
          <a:bodyPr wrap="square" lIns="0" tIns="177800" rIns="127000" bIns="0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chemeClr val="tx1"/>
                </a:solidFill>
                <a:hlinkClick r:id="rId10" action="ppaction://hlinksldjump" tooltip="Lesson 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10  Power stations</a:t>
            </a:r>
            <a:endParaRPr lang="en-US" sz="2200" dirty="0"/>
          </a:p>
        </p:txBody>
      </p:sp>
      <p:sp>
        <p:nvSpPr>
          <p:cNvPr id="14" name="Lesson 11 button">
            <a:hlinkClick r:id="rId11" tooltip="Lesson 11" action="ppaction://hlinksldjump"/>
          </p:cNvPr>
          <p:cNvSpPr/>
          <p:nvPr/>
        </p:nvSpPr>
        <p:spPr>
          <a:xfrm>
            <a:off x="4297680" y="4489704"/>
            <a:ext cx="3520440" cy="777240"/>
          </a:xfrm>
          <a:prstGeom prst="roundRect">
            <a:avLst>
              <a:gd name="adj" fmla="val 11765"/>
            </a:avLst>
          </a:prstGeom>
          <a:solidFill>
            <a:schemeClr val="accent6"/>
          </a:solidFill>
          <a:ln>
            <a:solidFill>
              <a:srgbClr val="C9D3E3"/>
            </a:solidFill>
          </a:ln>
        </p:spPr>
        <p:txBody>
          <a:bodyPr wrap="square" lIns="0" tIns="177800" rIns="127000" bIns="0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chemeClr val="tx1"/>
                </a:solidFill>
                <a:hlinkClick r:id="rId11" action="ppaction://hlinksldjump" tooltip="Lesson 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  Exam calculations</a:t>
            </a:r>
            <a:endParaRPr lang="en-US" sz="2200" dirty="0"/>
          </a:p>
        </p:txBody>
      </p:sp>
      <p:sp>
        <p:nvSpPr>
          <p:cNvPr id="15" name="Lesson 12 button">
            <a:hlinkClick r:id="rId12" tooltip="Lesson 12" action="ppaction://hlinksldjump"/>
          </p:cNvPr>
          <p:cNvSpPr/>
          <p:nvPr/>
        </p:nvSpPr>
        <p:spPr>
          <a:xfrm>
            <a:off x="8046720" y="4489704"/>
            <a:ext cx="3520440" cy="777240"/>
          </a:xfrm>
          <a:prstGeom prst="roundRect">
            <a:avLst>
              <a:gd name="adj" fmla="val 11765"/>
            </a:avLst>
          </a:prstGeom>
          <a:solidFill>
            <a:schemeClr val="accent6"/>
          </a:solidFill>
          <a:ln>
            <a:solidFill>
              <a:srgbClr val="C9D3E3"/>
            </a:solidFill>
          </a:ln>
        </p:spPr>
        <p:txBody>
          <a:bodyPr wrap="square" lIns="0" tIns="177800" rIns="127000" bIns="0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chemeClr val="tx1"/>
                </a:solidFill>
                <a:hlinkClick r:id="rId12" action="ppaction://hlinksldjump" tooltip="Lesson 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12  Review and test</a:t>
            </a:r>
            <a:endParaRPr lang="en-US" sz="2200" dirty="0"/>
          </a:p>
        </p:txBody>
      </p:sp>
      <p:sp>
        <p:nvSpPr>
          <p:cNvPr id="16" name="Answers button">
            <a:hlinkClick r:id="rId13" tooltip="Answers" action="ppaction://hlinksldjump"/>
          </p:cNvPr>
          <p:cNvSpPr/>
          <p:nvPr/>
        </p:nvSpPr>
        <p:spPr>
          <a:xfrm>
            <a:off x="548640" y="5532120"/>
            <a:ext cx="5394960" cy="685800"/>
          </a:xfrm>
          <a:prstGeom prst="roundRect">
            <a:avLst>
              <a:gd name="adj" fmla="val 1333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u="sng" dirty="0">
                <a:solidFill>
                  <a:schemeClr val="bg1"/>
                </a:solidFill>
                <a:hlinkClick r:id="rId13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 (end of deck)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6217920" y="5532120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tx2"/>
                </a:solidFill>
              </a:rPr>
              <a:t>Lessons 1–8: Combined + Separate · 9–12: Separate only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FOR THE TEACHER (HIDE IN LESSONS)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two routes</a:t>
            </a:r>
            <a:endParaRPr lang="en-US" sz="4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5120640"/>
                <a:gridCol w="1645920"/>
                <a:gridCol w="1463040"/>
                <a:gridCol w="1737360"/>
              </a:tblGrid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Lesson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Title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Combined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Separate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Homework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Energy stores and systems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HW1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Kinetic and gravitational energy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Elastic energy and energy changes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HW2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Specific heat capacity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Power and work done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HW3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Wasted energy and how to reduce it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Efficiency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HW4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Energy resources + review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 (end)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HW5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Thermal insulation practical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–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Power stations and the energy mix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–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HW6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Exam skills: energy calculations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–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Review + end of topic test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–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FOR THE TEACHER · HOW EACH LESSON RUNS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core 45-minute path</a:t>
            </a:r>
            <a:endParaRPr lang="en-US" sz="4600" dirty="0"/>
          </a:p>
        </p:txBody>
      </p:sp>
      <p:sp>
        <p:nvSpPr>
          <p:cNvPr id="5" name="Core card"/>
          <p:cNvSpPr/>
          <p:nvPr/>
        </p:nvSpPr>
        <p:spPr>
          <a:xfrm>
            <a:off x="548640" y="1691640"/>
            <a:ext cx="6675120" cy="4617720"/>
          </a:xfrm>
          <a:prstGeom prst="roundRect">
            <a:avLst>
              <a:gd name="adj" fmla="val 297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783080"/>
            <a:ext cx="6217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Core path (45 min)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286000"/>
            <a:ext cx="62179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chemeClr val="tx1"/>
                </a:solidFill>
              </a:rPr>
              <a:t>Do now – incl. 2 earlier-topic questions (5)</a:t>
            </a:r>
            <a:endParaRPr lang="en-US" sz="20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chemeClr val="tx1"/>
                </a:solidFill>
              </a:rPr>
              <a:t>Hook (2)</a:t>
            </a:r>
            <a:endParaRPr lang="en-US" sz="20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chemeClr val="tx1"/>
                </a:solidFill>
              </a:rPr>
              <a:t>Green copy slides (8)</a:t>
            </a:r>
            <a:endParaRPr lang="en-US" sz="20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chemeClr val="tx1"/>
                </a:solidFill>
              </a:rPr>
              <a:t>Worked example + We do (7)</a:t>
            </a:r>
            <a:endParaRPr lang="en-US" sz="20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chemeClr val="tx1"/>
                </a:solidFill>
              </a:rPr>
              <a:t>Talk-it-through + explain-it slides (5)</a:t>
            </a:r>
            <a:endParaRPr lang="en-US" sz="20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chemeClr val="tx1"/>
                </a:solidFill>
              </a:rPr>
              <a:t>Hinge question – check before moving on (3)</a:t>
            </a:r>
            <a:endParaRPr lang="en-US" sz="20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chemeClr val="tx1"/>
                </a:solidFill>
              </a:rPr>
              <a:t>Bronze, Silver, Gold tasks (9)</a:t>
            </a:r>
            <a:endParaRPr lang="en-US" sz="20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chemeClr val="tx1"/>
                </a:solidFill>
              </a:rPr>
              <a:t>Quiz questions 1–5 (3)</a:t>
            </a:r>
            <a:endParaRPr lang="en-US" sz="20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000" dirty="0">
                <a:solidFill>
                  <a:schemeClr val="tx1"/>
                </a:solidFill>
              </a:rPr>
              <a:t>Exit ticket (3)</a:t>
            </a:r>
            <a:endParaRPr lang="en-US" sz="2000" dirty="0"/>
          </a:p>
        </p:txBody>
      </p:sp>
      <p:sp>
        <p:nvSpPr>
          <p:cNvPr id="8" name="Extra card"/>
          <p:cNvSpPr/>
          <p:nvPr/>
        </p:nvSpPr>
        <p:spPr>
          <a:xfrm>
            <a:off x="7452360" y="1691640"/>
            <a:ext cx="4160520" cy="2514600"/>
          </a:xfrm>
          <a:prstGeom prst="roundRect">
            <a:avLst>
              <a:gd name="adj" fmla="val 5455"/>
            </a:avLst>
          </a:prstGeom>
          <a:solidFill>
            <a:srgbClr val="EDEFF3"/>
          </a:solidFill>
          <a:ln w="9525">
            <a:solidFill>
              <a:srgbClr val="EDEFF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680960" y="1783080"/>
            <a:ext cx="374904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5A6372"/>
                </a:solidFill>
              </a:rPr>
              <a:t>EXTRA slides</a:t>
            </a:r>
            <a:endParaRPr lang="en-US" sz="1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Real life · curious question · fill in the blanks · equation practice · exam question · quiz Q6–10. Use for extra time, homework, cover or revision.</a:t>
            </a:r>
            <a:endParaRPr lang="en-US" sz="1800" dirty="0"/>
          </a:p>
        </p:txBody>
      </p:sp>
      <p:sp>
        <p:nvSpPr>
          <p:cNvPr id="10" name="Key card"/>
          <p:cNvSpPr/>
          <p:nvPr/>
        </p:nvSpPr>
        <p:spPr>
          <a:xfrm>
            <a:off x="7452360" y="4343400"/>
            <a:ext cx="4160520" cy="1965960"/>
          </a:xfrm>
          <a:prstGeom prst="roundRect">
            <a:avLst>
              <a:gd name="adj" fmla="val 69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680960" y="4434840"/>
            <a:ext cx="37490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rgbClr val="2F855A"/>
                </a:solidFill>
              </a:rPr>
              <a:t>Green box</a:t>
            </a:r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 = copy into books</a:t>
            </a:r>
            <a:endParaRPr lang="en-US" sz="1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accent2"/>
                </a:solidFill>
              </a:rPr>
              <a:t>Blue box</a:t>
            </a:r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 = read and talk</a:t>
            </a:r>
            <a:endParaRPr lang="en-US" sz="1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accent2"/>
                </a:solidFill>
              </a:rPr>
              <a:t>Show answer</a:t>
            </a:r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 buttons reveal answers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FOR THE TEACHER · SPEC CHECKLIST (1 OF 2)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AQA 8463 spec: Energy (4.1)</a:t>
            </a:r>
            <a:endParaRPr lang="en-US" sz="4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6424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5806440"/>
                <a:gridCol w="1325880"/>
                <a:gridCol w="1463040"/>
                <a:gridCol w="1280160"/>
              </a:tblGrid>
              <a:tr h="4073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Spec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What students learn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Lesson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Route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Taught ✓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73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4.1.1.1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Energy stores, systems and changes in common situations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L1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73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4.1.1.1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Calculating how energy is redistributed in a system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L2, L3, L11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3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4.1.1.2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Kinetic energy: Ek = ½mv²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L2, L11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73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4.1.1.2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Gravitational potential energy: Ep = mgh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L2, L11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3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4.1.1.2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Elastic potential energy: Ee = ½ke²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L3, L11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73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4.1.1.3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Specific heat capacity: ΔE = mcΔθ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L4, L11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3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RP1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Required practical: specific heat capacity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L4, L12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73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4.1.1.4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Power: P = E/t and P = W/t; comparing two motors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L5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3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4.1.2.1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Conservation of energy; dissipation and wasted energy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L1, L6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73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4.1.2.1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Reducing unwanted transfers: lubrication, insulation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L6, L9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FOR THE TEACHER · SPEC CHECKLIST (2 OF 2)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AQA 8463 spec: Energy (4.1)</a:t>
            </a:r>
            <a:endParaRPr lang="en-US" sz="4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6424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5806440"/>
                <a:gridCol w="1325880"/>
                <a:gridCol w="1463040"/>
                <a:gridCol w="128016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Spec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What students learn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Lesson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Route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Taught ✓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4.1.2.1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Thermal conductivity; wall thickness and cooling rate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L6, L9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RP2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Required practical: thermal insulators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L9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Physics only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4.1.2.2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Efficiency from energy or power, as decimal or %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L7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4.1.2.2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Ways to increase the efficiency of a transfer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L7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 · HT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4.1.3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Main energy resources; renewable and non-renewable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L8, L10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4.1.3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Uses (transport, electricity, heating); reliability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L8, L10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4.1.3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Environmental impact; patterns and trends in use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L8, L10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4.1.3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Science vs political, social, ethical, economic limits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L8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Both</a:t>
                      </a: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FOR THE TEACHER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Making it work for all learners</a:t>
            </a:r>
            <a:endParaRPr lang="en-US" sz="4600" dirty="0"/>
          </a:p>
        </p:txBody>
      </p:sp>
      <p:sp>
        <p:nvSpPr>
          <p:cNvPr id="5" name="Every lesson card"/>
          <p:cNvSpPr/>
          <p:nvPr/>
        </p:nvSpPr>
        <p:spPr>
          <a:xfrm>
            <a:off x="548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92024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Every lesson has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56032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spcAft>
                <a:spcPts val="6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The same goals for everyone</a:t>
            </a:r>
            <a:endParaRPr lang="en-US" sz="2600" dirty="0"/>
          </a:p>
          <a:p>
            <a:pPr marL="457200" indent="-457200">
              <a:spcAft>
                <a:spcPts val="6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A key words box</a:t>
            </a:r>
            <a:endParaRPr lang="en-US" sz="2600" dirty="0"/>
          </a:p>
          <a:p>
            <a:pPr marL="457200" indent="-457200">
              <a:spcAft>
                <a:spcPts val="6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Do now + curious question</a:t>
            </a:r>
            <a:endParaRPr lang="en-US" sz="2600" dirty="0"/>
          </a:p>
          <a:p>
            <a:pPr marL="457200" indent="-457200">
              <a:spcAft>
                <a:spcPts val="6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Diagrams to copy</a:t>
            </a:r>
            <a:endParaRPr lang="en-US" sz="2600" dirty="0"/>
          </a:p>
          <a:p>
            <a:pPr marL="457200" indent="-457200">
              <a:spcAft>
                <a:spcPts val="6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Bronze, Silver and Gold tasks</a:t>
            </a:r>
            <a:endParaRPr lang="en-US" sz="2600" dirty="0"/>
          </a:p>
          <a:p>
            <a:pPr marL="457200" indent="-457200">
              <a:spcAft>
                <a:spcPts val="6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10-question quiz every lesson</a:t>
            </a:r>
            <a:endParaRPr lang="en-US" sz="2600" dirty="0"/>
          </a:p>
        </p:txBody>
      </p:sp>
      <p:sp>
        <p:nvSpPr>
          <p:cNvPr id="8" name="Adapt card"/>
          <p:cNvSpPr/>
          <p:nvPr/>
        </p:nvSpPr>
        <p:spPr>
          <a:xfrm>
            <a:off x="621792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37960" y="192024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Easy ways to adapt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256032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spcAft>
                <a:spcPts val="6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Green = copy, blue = talk</a:t>
            </a:r>
            <a:endParaRPr lang="en-US" sz="2600" dirty="0"/>
          </a:p>
          <a:p>
            <a:pPr marL="457200" indent="-457200">
              <a:spcAft>
                <a:spcPts val="6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Equation triangles allowed</a:t>
            </a:r>
            <a:endParaRPr lang="en-US" sz="2600" dirty="0"/>
          </a:p>
          <a:p>
            <a:pPr marL="457200" indent="-457200">
              <a:spcAft>
                <a:spcPts val="6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Sentence starters for explaining</a:t>
            </a:r>
            <a:endParaRPr lang="en-US" sz="2600" dirty="0"/>
          </a:p>
          <a:p>
            <a:pPr marL="457200" indent="-457200">
              <a:spcAft>
                <a:spcPts val="6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Pair EAL learners with a buddy</a:t>
            </a:r>
            <a:endParaRPr lang="en-US" sz="2600" dirty="0"/>
          </a:p>
          <a:p>
            <a:pPr marL="457200" indent="-457200">
              <a:spcAft>
                <a:spcPts val="6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Everyone has a go at Gold</a:t>
            </a:r>
            <a:endParaRPr lang="en-US" sz="2600" dirty="0"/>
          </a:p>
          <a:p>
            <a:pPr marL="457200" indent="-457200">
              <a:spcAft>
                <a:spcPts val="600"/>
              </a:spcAft>
              <a:buSzPct val="100000"/>
              <a:buChar char="•"/>
            </a:pPr>
            <a:r>
              <a:rPr lang="en-US" sz="2600" dirty="0">
                <a:solidFill>
                  <a:schemeClr val="tx1"/>
                </a:solidFill>
              </a:rPr>
              <a:t>Mini whiteboards for every quiz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 OF 12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Energy stores and systems</a:t>
            </a:r>
            <a:endParaRPr lang="en-US" sz="4600" dirty="0"/>
          </a:p>
        </p:txBody>
      </p:sp>
      <p:sp>
        <p:nvSpPr>
          <p:cNvPr id="5" name="Route chip"/>
          <p:cNvSpPr/>
          <p:nvPr/>
        </p:nvSpPr>
        <p:spPr>
          <a:xfrm>
            <a:off x="7680960" y="228600"/>
            <a:ext cx="3931920" cy="475488"/>
          </a:xfrm>
          <a:prstGeom prst="roundRect">
            <a:avLst>
              <a:gd name="adj" fmla="val 28846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22860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Combined + Separate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Today we will all…</a:t>
            </a:r>
            <a:endParaRPr lang="en-US" sz="2800" dirty="0"/>
          </a:p>
        </p:txBody>
      </p:sp>
      <p:sp>
        <p:nvSpPr>
          <p:cNvPr id="8" name="Objective 1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3591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14884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name the 8 energy stores.</a:t>
            </a:r>
            <a:endParaRPr lang="en-US" sz="2800" dirty="0"/>
          </a:p>
        </p:txBody>
      </p:sp>
      <p:sp>
        <p:nvSpPr>
          <p:cNvPr id="11" name="Objective 2"/>
          <p:cNvSpPr/>
          <p:nvPr/>
        </p:nvSpPr>
        <p:spPr>
          <a:xfrm>
            <a:off x="731520" y="36850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47472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describe energy transfers between stores.</a:t>
            </a:r>
            <a:endParaRPr lang="en-US" sz="2800" dirty="0"/>
          </a:p>
        </p:txBody>
      </p:sp>
      <p:sp>
        <p:nvSpPr>
          <p:cNvPr id="14" name="Objective 3"/>
          <p:cNvSpPr/>
          <p:nvPr/>
        </p:nvSpPr>
        <p:spPr>
          <a:xfrm>
            <a:off x="731520" y="501091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010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8006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explain what happens to energy in a closed system.</a:t>
            </a:r>
            <a:endParaRPr lang="en-US" sz="2800" dirty="0"/>
          </a:p>
        </p:txBody>
      </p:sp>
      <p:sp>
        <p:nvSpPr>
          <p:cNvPr id="17" name="Key words card"/>
          <p:cNvSpPr/>
          <p:nvPr/>
        </p:nvSpPr>
        <p:spPr>
          <a:xfrm>
            <a:off x="7315200" y="1737360"/>
            <a:ext cx="4297680" cy="4572000"/>
          </a:xfrm>
          <a:prstGeom prst="roundRect">
            <a:avLst>
              <a:gd name="adj" fmla="val 319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35240" y="19202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6"/>
                </a:solidFill>
              </a:rPr>
              <a:t>KEY WORDS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46888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energy store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where energy is kept, e.g. kinetic, thermal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system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an object or group of objects we study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closed system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no energy in or out – the total stays the same</a:t>
            </a:r>
            <a:endParaRPr lang="en-US" sz="2800" dirty="0"/>
          </a:p>
        </p:txBody>
      </p:sp>
      <p:sp>
        <p:nvSpPr>
          <p:cNvPr id="21" name="Button: Answers">
            <a:hlinkClick r:id="rId2" tooltip="Answers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DO NOW · 5 MINUTES · IN SILENCE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Do now</a:t>
            </a:r>
            <a:endParaRPr lang="en-US" sz="4600" dirty="0"/>
          </a:p>
        </p:txBody>
      </p:sp>
      <p:sp>
        <p:nvSpPr>
          <p:cNvPr id="5" name="Do now card"/>
          <p:cNvSpPr/>
          <p:nvPr/>
        </p:nvSpPr>
        <p:spPr>
          <a:xfrm>
            <a:off x="548640" y="173736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4241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What is the unit of energy?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Name a fuel.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What energy store does food have?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What is the unit of force?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Speed = distance ÷ 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 · HOOK · 4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Think about it…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A bouncing ball eventually stops. Where did its energy go?</a:t>
            </a:r>
            <a:endParaRPr lang="en-US" sz="4400" dirty="0"/>
          </a:p>
        </p:txBody>
      </p:sp>
      <p:sp>
        <p:nvSpPr>
          <p:cNvPr id="6" name="Fact card"/>
          <p:cNvSpPr/>
          <p:nvPr/>
        </p:nvSpPr>
        <p:spPr>
          <a:xfrm>
            <a:off x="548640" y="4023360"/>
            <a:ext cx="11064240" cy="2103120"/>
          </a:xfrm>
          <a:prstGeom prst="roundRect">
            <a:avLst>
              <a:gd name="adj" fmla="val 6522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7" name="Image 0" descr="Did you know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663440"/>
            <a:ext cx="777240" cy="777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4023360"/>
            <a:ext cx="9509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Did you know?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Energy is never used up – it ends up spread out as heat in the surroundings.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ENERGY STORES · COPY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8 energy stores</a:t>
            </a:r>
            <a:endParaRPr lang="en-US" sz="4600" dirty="0"/>
          </a:p>
        </p:txBody>
      </p:sp>
      <p:sp>
        <p:nvSpPr>
          <p:cNvPr id="5" name="Copy box (green)"/>
          <p:cNvSpPr/>
          <p:nvPr/>
        </p:nvSpPr>
        <p:spPr>
          <a:xfrm>
            <a:off x="384048" y="1627632"/>
            <a:ext cx="11393424" cy="4727448"/>
          </a:xfrm>
          <a:prstGeom prst="roundRect">
            <a:avLst>
              <a:gd name="adj" fmla="val 2321"/>
            </a:avLst>
          </a:prstGeom>
          <a:solidFill>
            <a:srgbClr val="E6F4EA"/>
          </a:solidFill>
          <a:ln w="31750">
            <a:solidFill>
              <a:srgbClr val="2F855A"/>
            </a:solidFill>
            <a:prstDash val="solid"/>
          </a:ln>
        </p:spPr>
      </p:sp>
      <p:pic>
        <p:nvPicPr>
          <p:cNvPr id="6" name="Image 0" descr="Penci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7393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51560" y="1737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rgbClr val="2F855A"/>
                </a:solidFill>
              </a:rPr>
              <a:t>COPY INTO YOUR BOOK</a:t>
            </a:r>
            <a:endParaRPr lang="en-US" sz="2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31720"/>
          <a:ext cx="11064240" cy="914400"/>
        </p:xfrm>
        <a:graphic>
          <a:graphicData uri="http://schemas.openxmlformats.org/drawingml/2006/table">
            <a:tbl>
              <a:tblPr/>
              <a:tblGrid>
                <a:gridCol w="4572000"/>
                <a:gridCol w="6492240"/>
              </a:tblGrid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Store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Example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Kinetic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 moving car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Thermal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 hot cup of tea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Chemical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food, fuel, batteries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Gravitational potential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 book on a high shelf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Elastic potential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 stretched spring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Magnetic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two magnets close together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Electrostatic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 charged balloon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Nuclear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atoms in the Sun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How energy is transferred</a:t>
            </a:r>
            <a:endParaRPr lang="en-US" sz="4600" dirty="0"/>
          </a:p>
        </p:txBody>
      </p:sp>
      <p:sp>
        <p:nvSpPr>
          <p:cNvPr id="5" name="Talk box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6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Energy is measured in joules (J).</a:t>
            </a:r>
            <a:endParaRPr lang="en-US" sz="32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Mechanically: a force moves something (work done).</a:t>
            </a:r>
            <a:endParaRPr lang="en-US" sz="32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Electrically: a current flows.</a:t>
            </a:r>
            <a:endParaRPr lang="en-US" sz="32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By heating: from hot to cold.</a:t>
            </a:r>
            <a:endParaRPr lang="en-US" sz="32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By waves: light, infrared and sound.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Systems</a:t>
            </a:r>
            <a:endParaRPr lang="en-US" sz="4600" dirty="0"/>
          </a:p>
        </p:txBody>
      </p:sp>
      <p:sp>
        <p:nvSpPr>
          <p:cNvPr id="5" name="Talk box"/>
          <p:cNvSpPr/>
          <p:nvPr/>
        </p:nvSpPr>
        <p:spPr>
          <a:xfrm>
            <a:off x="548640" y="1783080"/>
            <a:ext cx="768096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6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69494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A system is an object or group of objects.</a:t>
            </a:r>
            <a:endParaRPr lang="en-US" sz="3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In a closed system, no energy gets in or out.</a:t>
            </a:r>
            <a:endParaRPr lang="en-US" sz="3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The total energy in a closed system never changes.</a:t>
            </a:r>
            <a:endParaRPr lang="en-US" sz="3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Energy can still move between stores inside it.</a:t>
            </a:r>
            <a:endParaRPr lang="en-US" sz="3000" dirty="0"/>
          </a:p>
        </p:txBody>
      </p:sp>
      <p:sp>
        <p:nvSpPr>
          <p:cNvPr id="9" name="Example card"/>
          <p:cNvSpPr/>
          <p:nvPr/>
        </p:nvSpPr>
        <p:spPr>
          <a:xfrm>
            <a:off x="8458200" y="1783080"/>
            <a:ext cx="3154680" cy="4526280"/>
          </a:xfrm>
          <a:prstGeom prst="roundRect">
            <a:avLst>
              <a:gd name="adj" fmla="val 4348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686800" y="2011680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Example:</a:t>
            </a:r>
            <a:endParaRPr lang="en-US" sz="2800" dirty="0"/>
          </a:p>
        </p:txBody>
      </p:sp>
      <p:sp>
        <p:nvSpPr>
          <p:cNvPr id="11" name="Text 8"/>
          <p:cNvSpPr txBox="1"/>
          <p:nvPr/>
        </p:nvSpPr>
        <p:spPr>
          <a:xfrm>
            <a:off x="8686800" y="2926080"/>
            <a:ext cx="27432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a ball thrown up</a:t>
            </a:r>
            <a:endParaRPr lang="en-US" sz="28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kinetic → GPE</a:t>
            </a:r>
            <a:endParaRPr lang="en-US" sz="28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→ kinetic again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Common energy changes</a:t>
            </a:r>
            <a:endParaRPr lang="en-US" sz="4600" dirty="0"/>
          </a:p>
        </p:txBody>
      </p:sp>
      <p:sp>
        <p:nvSpPr>
          <p:cNvPr id="5" name="Talk box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6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Thrown upwards: kinetic store → gravitational store.</a:t>
            </a:r>
            <a:endParaRPr lang="en-US" sz="3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Hits an obstacle: kinetic → thermal stores (and sound).</a:t>
            </a:r>
            <a:endParaRPr lang="en-US" sz="3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Pushed by a constant force: work done → kinetic store.</a:t>
            </a:r>
            <a:endParaRPr lang="en-US" sz="3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Vehicle braking: kinetic → thermal store of the brakes.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DIAGRAM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Energy transfer diagrams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20040" y="1627632"/>
            <a:ext cx="11521440" cy="4727448"/>
          </a:xfrm>
          <a:prstGeom prst="roundRect">
            <a:avLst>
              <a:gd name="adj" fmla="val 2321"/>
            </a:avLst>
          </a:prstGeom>
          <a:ln w="38100">
            <a:solidFill>
              <a:srgbClr val="2F855A"/>
            </a:solidFill>
            <a:prstDash val="solid"/>
          </a:ln>
        </p:spPr>
      </p:sp>
      <p:sp>
        <p:nvSpPr>
          <p:cNvPr id="6" name="chemical (battery)"/>
          <p:cNvSpPr/>
          <p:nvPr/>
        </p:nvSpPr>
        <p:spPr>
          <a:xfrm>
            <a:off x="548640" y="1828800"/>
            <a:ext cx="365760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828800"/>
            <a:ext cx="34747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chemical (battery)</a:t>
            </a:r>
            <a:endParaRPr lang="en-US" sz="2400" dirty="0"/>
          </a:p>
        </p:txBody>
      </p:sp>
      <p:sp>
        <p:nvSpPr>
          <p:cNvPr id="8" name="Line"/>
          <p:cNvSpPr/>
          <p:nvPr/>
        </p:nvSpPr>
        <p:spPr>
          <a:xfrm>
            <a:off x="4343400" y="2423160"/>
            <a:ext cx="3017520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9" name="Text 7"/>
          <p:cNvSpPr txBox="1"/>
          <p:nvPr/>
        </p:nvSpPr>
        <p:spPr>
          <a:xfrm>
            <a:off x="4297680" y="184708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electrically</a:t>
            </a:r>
            <a:endParaRPr lang="en-US" sz="2200" dirty="0"/>
          </a:p>
        </p:txBody>
      </p:sp>
      <p:sp>
        <p:nvSpPr>
          <p:cNvPr id="10" name="thermal (surroundings, via light)"/>
          <p:cNvSpPr/>
          <p:nvPr/>
        </p:nvSpPr>
        <p:spPr>
          <a:xfrm>
            <a:off x="7498080" y="1828800"/>
            <a:ext cx="4114800" cy="11430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589520" y="1828800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thermal (surroundings, via light)</a:t>
            </a:r>
            <a:endParaRPr lang="en-US" sz="2400" dirty="0"/>
          </a:p>
        </p:txBody>
      </p:sp>
      <p:sp>
        <p:nvSpPr>
          <p:cNvPr id="12" name="kinetic (moving car)"/>
          <p:cNvSpPr/>
          <p:nvPr/>
        </p:nvSpPr>
        <p:spPr>
          <a:xfrm>
            <a:off x="548640" y="3291840"/>
            <a:ext cx="365760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3291840"/>
            <a:ext cx="34747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kinetic (moving car)</a:t>
            </a:r>
            <a:endParaRPr lang="en-US" sz="2400" dirty="0"/>
          </a:p>
        </p:txBody>
      </p:sp>
      <p:sp>
        <p:nvSpPr>
          <p:cNvPr id="14" name="Line"/>
          <p:cNvSpPr/>
          <p:nvPr/>
        </p:nvSpPr>
        <p:spPr>
          <a:xfrm>
            <a:off x="4343400" y="3886200"/>
            <a:ext cx="3017520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Text 13"/>
          <p:cNvSpPr txBox="1"/>
          <p:nvPr/>
        </p:nvSpPr>
        <p:spPr>
          <a:xfrm>
            <a:off x="4297680" y="331012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by forces (brakes)</a:t>
            </a:r>
            <a:endParaRPr lang="en-US" sz="2200" dirty="0"/>
          </a:p>
        </p:txBody>
      </p:sp>
      <p:sp>
        <p:nvSpPr>
          <p:cNvPr id="16" name="thermal (hot brakes)"/>
          <p:cNvSpPr/>
          <p:nvPr/>
        </p:nvSpPr>
        <p:spPr>
          <a:xfrm>
            <a:off x="7498080" y="3291840"/>
            <a:ext cx="4114800" cy="11430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589520" y="3291840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thermal (hot brakes)</a:t>
            </a:r>
            <a:endParaRPr lang="en-US" sz="2400" dirty="0"/>
          </a:p>
        </p:txBody>
      </p:sp>
      <p:sp>
        <p:nvSpPr>
          <p:cNvPr id="18" name="chemical (gas)"/>
          <p:cNvSpPr/>
          <p:nvPr/>
        </p:nvSpPr>
        <p:spPr>
          <a:xfrm>
            <a:off x="548640" y="4754880"/>
            <a:ext cx="365760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" y="4754880"/>
            <a:ext cx="34747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chemical (gas)</a:t>
            </a:r>
            <a:endParaRPr lang="en-US" sz="2400" dirty="0"/>
          </a:p>
        </p:txBody>
      </p:sp>
      <p:sp>
        <p:nvSpPr>
          <p:cNvPr id="20" name="Line"/>
          <p:cNvSpPr/>
          <p:nvPr/>
        </p:nvSpPr>
        <p:spPr>
          <a:xfrm>
            <a:off x="4343400" y="5349240"/>
            <a:ext cx="3017520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1" name="Text 19"/>
          <p:cNvSpPr txBox="1"/>
          <p:nvPr/>
        </p:nvSpPr>
        <p:spPr>
          <a:xfrm>
            <a:off x="4297680" y="4773168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by heating</a:t>
            </a:r>
            <a:endParaRPr lang="en-US" sz="2200" dirty="0"/>
          </a:p>
        </p:txBody>
      </p:sp>
      <p:sp>
        <p:nvSpPr>
          <p:cNvPr id="22" name="thermal (water in kettle)"/>
          <p:cNvSpPr/>
          <p:nvPr/>
        </p:nvSpPr>
        <p:spPr>
          <a:xfrm>
            <a:off x="7498080" y="4754880"/>
            <a:ext cx="4114800" cy="11430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589520" y="4754880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thermal (water in kettle)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Where does the energy go?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A ball is dropped: its GPE store empties.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It speeds up: its kinetic store fills.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Each bounce heats the ball, floor and air a little.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In the end, it's all in thermal stores of the surroundings.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Energy is…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never used up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never destroyed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just spread out (dissipated)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PHYSICS IN REAL LIFE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Energy stores in real life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Breakfast card"/>
          <p:cNvSpPr/>
          <p:nvPr/>
        </p:nvSpPr>
        <p:spPr>
          <a:xfrm>
            <a:off x="548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Breakfast icon circle"/>
          <p:cNvSpPr/>
          <p:nvPr/>
        </p:nvSpPr>
        <p:spPr>
          <a:xfrm>
            <a:off x="822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Image 0" descr="Breakfas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512064" cy="51206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057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Breakfast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A slice of toast stores about 300 kJ of chemical energy.</a:t>
            </a:r>
            <a:endParaRPr lang="en-US" sz="2400" dirty="0"/>
          </a:p>
        </p:txBody>
      </p:sp>
      <p:sp>
        <p:nvSpPr>
          <p:cNvPr id="12" name="Rollercoasters card"/>
          <p:cNvSpPr/>
          <p:nvPr/>
        </p:nvSpPr>
        <p:spPr>
          <a:xfrm>
            <a:off x="6263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Rollercoasters icon circle"/>
          <p:cNvSpPr/>
          <p:nvPr/>
        </p:nvSpPr>
        <p:spPr>
          <a:xfrm>
            <a:off x="6537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4" name="Image 1" descr="Rollercoaster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772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Rollercoasters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7772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Gravitational store at the top → kinetic store at the bottom.</a:t>
            </a:r>
            <a:endParaRPr lang="en-US" sz="2400" dirty="0"/>
          </a:p>
        </p:txBody>
      </p:sp>
      <p:sp>
        <p:nvSpPr>
          <p:cNvPr id="17" name="Phone battery card"/>
          <p:cNvSpPr/>
          <p:nvPr/>
        </p:nvSpPr>
        <p:spPr>
          <a:xfrm>
            <a:off x="548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Phone battery icon circle"/>
          <p:cNvSpPr/>
          <p:nvPr/>
        </p:nvSpPr>
        <p:spPr>
          <a:xfrm>
            <a:off x="822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9" name="Image 2" descr="Phone battery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4590288"/>
            <a:ext cx="512064" cy="5120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057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Phone battery</a:t>
            </a:r>
            <a:endParaRPr lang="en-US" sz="3000" dirty="0"/>
          </a:p>
        </p:txBody>
      </p:sp>
      <p:sp>
        <p:nvSpPr>
          <p:cNvPr id="21" name="Text 16"/>
          <p:cNvSpPr txBox="1"/>
          <p:nvPr/>
        </p:nvSpPr>
        <p:spPr>
          <a:xfrm>
            <a:off x="2057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Chemical store → electrically → light, sound and heat.</a:t>
            </a:r>
            <a:endParaRPr lang="en-US" sz="2400" dirty="0"/>
          </a:p>
        </p:txBody>
      </p:sp>
      <p:sp>
        <p:nvSpPr>
          <p:cNvPr id="22" name="The Sun card"/>
          <p:cNvSpPr/>
          <p:nvPr/>
        </p:nvSpPr>
        <p:spPr>
          <a:xfrm>
            <a:off x="6263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3" name="The Sun icon circle"/>
          <p:cNvSpPr/>
          <p:nvPr/>
        </p:nvSpPr>
        <p:spPr>
          <a:xfrm>
            <a:off x="6537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24" name="Image 3" descr="The Sun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848" y="4590288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72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Sun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Nuclear store → light and heat reach Earth by radiation.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 · CURIOUS QUESTION · THINK, PAIR, SHARE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I wonder…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chemeClr val="accent5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If energy can't be destroyed, why do we worry about running out of energy?</a:t>
            </a:r>
            <a:endParaRPr lang="en-US" sz="4200" dirty="0"/>
          </a:p>
        </p:txBody>
      </p:sp>
      <p:sp>
        <p:nvSpPr>
          <p:cNvPr id="8" name="Hint card"/>
          <p:cNvSpPr/>
          <p:nvPr/>
        </p:nvSpPr>
        <p:spPr>
          <a:xfrm>
            <a:off x="548640" y="3977640"/>
            <a:ext cx="11064240" cy="109728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9" name="Image 0" descr="H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06240"/>
            <a:ext cx="640080" cy="6400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91640" y="39776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Think about </a:t>
            </a:r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</a:rPr>
              <a:t>what happens to energy after we use it.</a:t>
            </a:r>
            <a:endParaRPr lang="en-US" sz="3000" dirty="0"/>
          </a:p>
        </p:txBody>
      </p:sp>
      <p:sp>
        <p:nvSpPr>
          <p:cNvPr id="11" name="Think · 1 min"/>
          <p:cNvSpPr/>
          <p:nvPr/>
        </p:nvSpPr>
        <p:spPr>
          <a:xfrm>
            <a:off x="54864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Think · 1 min</a:t>
            </a:r>
            <a:endParaRPr lang="en-US" sz="2800" dirty="0"/>
          </a:p>
        </p:txBody>
      </p:sp>
      <p:sp>
        <p:nvSpPr>
          <p:cNvPr id="13" name="Pair · 1 min"/>
          <p:cNvSpPr/>
          <p:nvPr/>
        </p:nvSpPr>
        <p:spPr>
          <a:xfrm>
            <a:off x="429768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9768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Pair · 1 min</a:t>
            </a:r>
            <a:endParaRPr lang="en-US" sz="2800" dirty="0"/>
          </a:p>
        </p:txBody>
      </p:sp>
      <p:sp>
        <p:nvSpPr>
          <p:cNvPr id="15" name="Share"/>
          <p:cNvSpPr/>
          <p:nvPr/>
        </p:nvSpPr>
        <p:spPr>
          <a:xfrm>
            <a:off x="804672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Share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HINGE QUESTION · EVERYONE SHOWS A, B, C OR 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Check before we move on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A dropped ball stops bouncing. Its energy has…</a:t>
            </a:r>
            <a:endParaRPr lang="en-US" sz="38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gone into sound only</a:t>
            </a:r>
            <a:endParaRPr lang="en-US" sz="32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turned into a force</a:t>
            </a:r>
            <a:endParaRPr lang="en-US" sz="32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been used up</a:t>
            </a:r>
            <a:endParaRPr lang="en-US" sz="32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dissipated as heat</a:t>
            </a:r>
            <a:endParaRPr lang="en-US" sz="32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YOUR TURN · START ANYWHERE – EVERYONE AIM FOR GOLD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Bronze, Silver, Gold</a:t>
            </a:r>
            <a:endParaRPr lang="en-US" sz="4600" dirty="0"/>
          </a:p>
        </p:txBody>
      </p:sp>
      <p:sp>
        <p:nvSpPr>
          <p:cNvPr id="5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Name 4 energy stores.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What is the unit of energy?</a:t>
            </a:r>
            <a:endParaRPr lang="en-US" sz="2700" dirty="0"/>
          </a:p>
        </p:txBody>
      </p:sp>
      <p:sp>
        <p:nvSpPr>
          <p:cNvPr id="9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Describe the energy transfers when a phone is used.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What is a closed system?</a:t>
            </a:r>
            <a:endParaRPr lang="en-US" sz="2700" dirty="0"/>
          </a:p>
        </p:txBody>
      </p:sp>
      <p:sp>
        <p:nvSpPr>
          <p:cNvPr id="13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700" dirty="0">
                <a:solidFill>
                  <a:schemeClr val="tx1"/>
                </a:solidFill>
              </a:rPr>
              <a:t>A ball is dropped and stops bouncing. Explain where the energy went.</a:t>
            </a:r>
            <a:endParaRPr lang="en-US" sz="2700" dirty="0"/>
          </a:p>
        </p:txBody>
      </p:sp>
      <p:sp>
        <p:nvSpPr>
          <p:cNvPr id="18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FILL IN THE BLANKS · USE THE WORD BANK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Fill in the blanks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Word closed"/>
          <p:cNvSpPr/>
          <p:nvPr/>
        </p:nvSpPr>
        <p:spPr>
          <a:xfrm>
            <a:off x="54864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closed</a:t>
            </a:r>
            <a:endParaRPr lang="en-US" sz="2000" dirty="0"/>
          </a:p>
        </p:txBody>
      </p:sp>
      <p:sp>
        <p:nvSpPr>
          <p:cNvPr id="9" name="Word created"/>
          <p:cNvSpPr/>
          <p:nvPr/>
        </p:nvSpPr>
        <p:spPr>
          <a:xfrm>
            <a:off x="239268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39268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created</a:t>
            </a:r>
            <a:endParaRPr lang="en-US" sz="2000" dirty="0"/>
          </a:p>
        </p:txBody>
      </p:sp>
      <p:sp>
        <p:nvSpPr>
          <p:cNvPr id="11" name="Word destroyed"/>
          <p:cNvSpPr/>
          <p:nvPr/>
        </p:nvSpPr>
        <p:spPr>
          <a:xfrm>
            <a:off x="423672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23672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destroyed</a:t>
            </a:r>
            <a:endParaRPr lang="en-US" sz="2000" dirty="0"/>
          </a:p>
        </p:txBody>
      </p:sp>
      <p:sp>
        <p:nvSpPr>
          <p:cNvPr id="13" name="Word joules"/>
          <p:cNvSpPr/>
          <p:nvPr/>
        </p:nvSpPr>
        <p:spPr>
          <a:xfrm>
            <a:off x="608076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joules</a:t>
            </a:r>
            <a:endParaRPr lang="en-US" sz="2000" dirty="0"/>
          </a:p>
        </p:txBody>
      </p:sp>
      <p:sp>
        <p:nvSpPr>
          <p:cNvPr id="15" name="Word stores"/>
          <p:cNvSpPr/>
          <p:nvPr/>
        </p:nvSpPr>
        <p:spPr>
          <a:xfrm>
            <a:off x="792480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92480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stores</a:t>
            </a:r>
            <a:endParaRPr lang="en-US" sz="2000" dirty="0"/>
          </a:p>
        </p:txBody>
      </p:sp>
      <p:sp>
        <p:nvSpPr>
          <p:cNvPr id="17" name="Word transferred"/>
          <p:cNvSpPr/>
          <p:nvPr/>
        </p:nvSpPr>
        <p:spPr>
          <a:xfrm>
            <a:off x="976884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76884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transferred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2697480"/>
            <a:ext cx="1106424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Energy is measured in ________.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Energy is kept in energy ________.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Energy cannot be ________ …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… or ________.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It can only be ________ between stores.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In a ________ system, the total energy stays the same.</a:t>
            </a:r>
            <a:endParaRPr lang="en-US" sz="3000" dirty="0"/>
          </a:p>
        </p:txBody>
      </p:sp>
      <p:sp>
        <p:nvSpPr>
          <p:cNvPr id="21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EXAM-STYLE QUESTION · ABOUT 6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Exam-style question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otal marks"/>
          <p:cNvSpPr/>
          <p:nvPr/>
        </p:nvSpPr>
        <p:spPr>
          <a:xfrm>
            <a:off x="9052560" y="804672"/>
            <a:ext cx="2560320" cy="640080"/>
          </a:xfrm>
          <a:prstGeom prst="roundRect">
            <a:avLst>
              <a:gd name="adj" fmla="val 21429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052560" y="8046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Total: 6 marks</a:t>
            </a:r>
            <a:endParaRPr lang="en-US" sz="2400" dirty="0"/>
          </a:p>
        </p:txBody>
      </p:sp>
      <p:sp>
        <p:nvSpPr>
          <p:cNvPr id="9" name="Question stem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13043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6916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student drops a ball. It bounces several times and then stops.</a:t>
            </a:r>
            <a:endParaRPr lang="en-US" sz="2400" dirty="0"/>
          </a:p>
        </p:txBody>
      </p:sp>
      <p:sp>
        <p:nvSpPr>
          <p:cNvPr id="11" name="Part 0"/>
          <p:cNvSpPr/>
          <p:nvPr/>
        </p:nvSpPr>
        <p:spPr>
          <a:xfrm>
            <a:off x="548640" y="2880360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2880360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(a)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Name the energy store of the ball just before it is dropped.</a:t>
            </a:r>
            <a:endParaRPr lang="en-US" sz="2300" dirty="0"/>
          </a:p>
        </p:txBody>
      </p:sp>
      <p:sp>
        <p:nvSpPr>
          <p:cNvPr id="14" name="Marks"/>
          <p:cNvSpPr/>
          <p:nvPr/>
        </p:nvSpPr>
        <p:spPr>
          <a:xfrm>
            <a:off x="9829800" y="3118104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829800" y="3118104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[1 mark]</a:t>
            </a:r>
            <a:endParaRPr lang="en-US" sz="2000" dirty="0"/>
          </a:p>
        </p:txBody>
      </p:sp>
      <p:sp>
        <p:nvSpPr>
          <p:cNvPr id="16" name="Part 1"/>
          <p:cNvSpPr/>
          <p:nvPr/>
        </p:nvSpPr>
        <p:spPr>
          <a:xfrm>
            <a:off x="548640" y="3959352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959352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(b)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959352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Describe the energy transfer as the ball falls.</a:t>
            </a:r>
            <a:endParaRPr lang="en-US" sz="2300" dirty="0"/>
          </a:p>
        </p:txBody>
      </p:sp>
      <p:sp>
        <p:nvSpPr>
          <p:cNvPr id="19" name="Marks"/>
          <p:cNvSpPr/>
          <p:nvPr/>
        </p:nvSpPr>
        <p:spPr>
          <a:xfrm>
            <a:off x="9829800" y="4197096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29800" y="4197096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1" name="Part 2"/>
          <p:cNvSpPr/>
          <p:nvPr/>
        </p:nvSpPr>
        <p:spPr>
          <a:xfrm>
            <a:off x="548640" y="5038344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5038344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(c)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5038344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Explain why the ball eventually stops bouncing.</a:t>
            </a:r>
            <a:endParaRPr lang="en-US" sz="2300" dirty="0"/>
          </a:p>
        </p:txBody>
      </p:sp>
      <p:sp>
        <p:nvSpPr>
          <p:cNvPr id="24" name="Marks"/>
          <p:cNvSpPr/>
          <p:nvPr/>
        </p:nvSpPr>
        <p:spPr>
          <a:xfrm>
            <a:off x="9829800" y="5276088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29800" y="527608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[3 marks]</a:t>
            </a:r>
            <a:endParaRPr lang="en-US" sz="2000" dirty="0"/>
          </a:p>
        </p:txBody>
      </p:sp>
      <p:sp>
        <p:nvSpPr>
          <p:cNvPr id="27" name="Button: Mark scheme">
            <a:hlinkClick r:id="rId2" tooltip="Mark scheme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Mark sche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scheme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What is the unit of energy?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kilograms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watts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joules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newtons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store does a moving car have?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magnetic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book on a high shelf has energy in its…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gravitational store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store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store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store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stretched spring has energy in its…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store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store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store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store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Food, fuel and batteries store energy in the…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magnetic store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store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store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store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Energy can be…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up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created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destroyed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transferred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In a closed system, the total energy…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stays the same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becomes zero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goes up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goes down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hot cup of tea has energy in its…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store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store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store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store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kettle transfers energy to water by…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 only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heating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magnetism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bouncing ball stops. Where did its energy go?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into the ball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into a magnet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was destroyed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 in surroundings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 · EXIT TICKET · 3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Before you go…</a:t>
            </a:r>
            <a:endParaRPr lang="en-US" sz="4600" dirty="0"/>
          </a:p>
        </p:txBody>
      </p:sp>
      <p:sp>
        <p:nvSpPr>
          <p:cNvPr id="5" name="Exit card 1"/>
          <p:cNvSpPr/>
          <p:nvPr/>
        </p:nvSpPr>
        <p:spPr>
          <a:xfrm>
            <a:off x="548640" y="182880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6" name="Exit number"/>
          <p:cNvSpPr/>
          <p:nvPr/>
        </p:nvSpPr>
        <p:spPr>
          <a:xfrm>
            <a:off x="822960" y="210312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1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18288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Name 3 energy stores.</a:t>
            </a:r>
            <a:endParaRPr lang="en-US" sz="3400" dirty="0"/>
          </a:p>
        </p:txBody>
      </p:sp>
      <p:sp>
        <p:nvSpPr>
          <p:cNvPr id="9" name="Exit card 2"/>
          <p:cNvSpPr/>
          <p:nvPr/>
        </p:nvSpPr>
        <p:spPr>
          <a:xfrm>
            <a:off x="548640" y="329184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0" name="Exit number"/>
          <p:cNvSpPr/>
          <p:nvPr/>
        </p:nvSpPr>
        <p:spPr>
          <a:xfrm>
            <a:off x="822960" y="356616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329184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Can energy be destroyed?</a:t>
            </a:r>
            <a:endParaRPr lang="en-US" sz="3400" dirty="0"/>
          </a:p>
        </p:txBody>
      </p:sp>
      <p:sp>
        <p:nvSpPr>
          <p:cNvPr id="13" name="Exit card 3"/>
          <p:cNvSpPr/>
          <p:nvPr/>
        </p:nvSpPr>
        <p:spPr>
          <a:xfrm>
            <a:off x="548640" y="475488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4" name="Exit number"/>
          <p:cNvSpPr/>
          <p:nvPr/>
        </p:nvSpPr>
        <p:spPr>
          <a:xfrm>
            <a:off x="822960" y="502920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5029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1828800" y="47548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Phone in use: chemical → ____ → light and heat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2"/>
                </a:solidFill>
              </a:rPr>
              <a:t>HOMEWORK 1 OF 6 · PART 1 · DUE NEXT LESSON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Energy stores and transfers</a:t>
            </a:r>
            <a:endParaRPr lang="en-US" sz="4600" dirty="0"/>
          </a:p>
        </p:txBody>
      </p:sp>
      <p:pic>
        <p:nvPicPr>
          <p:cNvPr id="5" name="Image 0" descr="Home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640080" cy="640080"/>
          </a:xfrm>
          <a:prstGeom prst="rect">
            <a:avLst/>
          </a:prstGeom>
        </p:spPr>
      </p:pic>
      <p:sp>
        <p:nvSpPr>
          <p:cNvPr id="6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7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List all 8 energy stores.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What is the unit of energy?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What does 'closed system' mean?</a:t>
            </a:r>
            <a:endParaRPr lang="en-US" sz="2700" dirty="0"/>
          </a:p>
        </p:txBody>
      </p:sp>
      <p:sp>
        <p:nvSpPr>
          <p:cNvPr id="10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1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Describe the energy transfers in a torch.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Describe the energy transfers when a car brakes.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Explain why energy can't be 'used up'.</a:t>
            </a:r>
            <a:endParaRPr lang="en-US" sz="2400" dirty="0"/>
          </a:p>
        </p:txBody>
      </p:sp>
      <p:sp>
        <p:nvSpPr>
          <p:cNvPr id="14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5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7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7"/>
            </a:pPr>
            <a:r>
              <a:rPr lang="en-US" sz="2400" dirty="0">
                <a:solidFill>
                  <a:schemeClr val="tx1"/>
                </a:solidFill>
              </a:rPr>
              <a:t>A ball is thrown up and caught. Describe all the energy transfers.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7"/>
            </a:pPr>
            <a:r>
              <a:rPr lang="en-US" sz="2400" dirty="0">
                <a:solidFill>
                  <a:schemeClr val="tx1"/>
                </a:solidFill>
              </a:rPr>
              <a:t>Explain why a swinging pendulum eventually stops.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2"/>
                </a:solidFill>
              </a:rPr>
              <a:t>HOMEWORK 1 OF 6 · PART 2 · EXTENDED TASK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Energy around my home</a:t>
            </a:r>
            <a:endParaRPr lang="en-US" sz="4600" dirty="0"/>
          </a:p>
        </p:txBody>
      </p:sp>
      <p:pic>
        <p:nvPicPr>
          <p:cNvPr id="5" name="Image 0" descr="Home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640080" cy="640080"/>
          </a:xfrm>
          <a:prstGeom prst="rect">
            <a:avLst/>
          </a:prstGeom>
        </p:spPr>
      </p:pic>
      <p:sp>
        <p:nvSpPr>
          <p:cNvPr id="6" name="Task card"/>
          <p:cNvSpPr/>
          <p:nvPr/>
        </p:nvSpPr>
        <p:spPr>
          <a:xfrm>
            <a:off x="548640" y="1737360"/>
            <a:ext cx="11064240" cy="182880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8680" y="173736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Choose 5 devices at home. For each, draw an energy transfer diagram: store → how energy is transferred → store.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To do really well, everyone try to:</a:t>
            </a:r>
            <a:endParaRPr lang="en-US" sz="2600" dirty="0"/>
          </a:p>
        </p:txBody>
      </p:sp>
      <p:sp>
        <p:nvSpPr>
          <p:cNvPr id="9" name="Criterion 1"/>
          <p:cNvSpPr/>
          <p:nvPr/>
        </p:nvSpPr>
        <p:spPr>
          <a:xfrm>
            <a:off x="731520" y="427939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1520" y="427939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1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2011680" y="425196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5 devices, each with a correct start and end store.</a:t>
            </a:r>
            <a:endParaRPr lang="en-US" sz="2600" dirty="0"/>
          </a:p>
        </p:txBody>
      </p:sp>
      <p:sp>
        <p:nvSpPr>
          <p:cNvPr id="12" name="Criterion 2"/>
          <p:cNvSpPr/>
          <p:nvPr/>
        </p:nvSpPr>
        <p:spPr>
          <a:xfrm>
            <a:off x="731520" y="501091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31520" y="50109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2011680" y="498348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Say how energy is transferred (electrically, heating, forces).</a:t>
            </a:r>
            <a:endParaRPr lang="en-US" sz="2600" dirty="0"/>
          </a:p>
        </p:txBody>
      </p:sp>
      <p:sp>
        <p:nvSpPr>
          <p:cNvPr id="15" name="Criterion 3"/>
          <p:cNvSpPr/>
          <p:nvPr/>
        </p:nvSpPr>
        <p:spPr>
          <a:xfrm>
            <a:off x="731520" y="574243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315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3</a:t>
            </a:r>
            <a:endParaRPr lang="en-US" sz="2200" dirty="0"/>
          </a:p>
        </p:txBody>
      </p:sp>
      <p:sp>
        <p:nvSpPr>
          <p:cNvPr id="17" name="Text 14"/>
          <p:cNvSpPr txBox="1"/>
          <p:nvPr/>
        </p:nvSpPr>
        <p:spPr>
          <a:xfrm>
            <a:off x="2011680" y="571500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Show where energy is wasted for each one.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2 OF 12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Kinetic and gravitational energy</a:t>
            </a:r>
            <a:endParaRPr lang="en-US" sz="4600" dirty="0"/>
          </a:p>
        </p:txBody>
      </p:sp>
      <p:sp>
        <p:nvSpPr>
          <p:cNvPr id="5" name="Route chip"/>
          <p:cNvSpPr/>
          <p:nvPr/>
        </p:nvSpPr>
        <p:spPr>
          <a:xfrm>
            <a:off x="7680960" y="228600"/>
            <a:ext cx="3931920" cy="475488"/>
          </a:xfrm>
          <a:prstGeom prst="roundRect">
            <a:avLst>
              <a:gd name="adj" fmla="val 28846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22860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Combined + Separate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Today we will all…</a:t>
            </a:r>
            <a:endParaRPr lang="en-US" sz="2800" dirty="0"/>
          </a:p>
        </p:txBody>
      </p:sp>
      <p:sp>
        <p:nvSpPr>
          <p:cNvPr id="8" name="Objective 1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3591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14884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calculate kinetic energy with Ek = ½ m v².</a:t>
            </a:r>
            <a:endParaRPr lang="en-US" sz="2800" dirty="0"/>
          </a:p>
        </p:txBody>
      </p:sp>
      <p:sp>
        <p:nvSpPr>
          <p:cNvPr id="11" name="Objective 2"/>
          <p:cNvSpPr/>
          <p:nvPr/>
        </p:nvSpPr>
        <p:spPr>
          <a:xfrm>
            <a:off x="731520" y="36850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47472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calculate GPE with Ep = m g h.</a:t>
            </a:r>
            <a:endParaRPr lang="en-US" sz="2800" dirty="0"/>
          </a:p>
        </p:txBody>
      </p:sp>
      <p:sp>
        <p:nvSpPr>
          <p:cNvPr id="14" name="Objective 3"/>
          <p:cNvSpPr/>
          <p:nvPr/>
        </p:nvSpPr>
        <p:spPr>
          <a:xfrm>
            <a:off x="731520" y="501091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010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8006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describe the energy changes of a falling object.</a:t>
            </a:r>
            <a:endParaRPr lang="en-US" sz="2800" dirty="0"/>
          </a:p>
        </p:txBody>
      </p:sp>
      <p:sp>
        <p:nvSpPr>
          <p:cNvPr id="17" name="Key words card"/>
          <p:cNvSpPr/>
          <p:nvPr/>
        </p:nvSpPr>
        <p:spPr>
          <a:xfrm>
            <a:off x="7315200" y="1737360"/>
            <a:ext cx="4297680" cy="4572000"/>
          </a:xfrm>
          <a:prstGeom prst="roundRect">
            <a:avLst>
              <a:gd name="adj" fmla="val 319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35240" y="19202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6"/>
                </a:solidFill>
              </a:rPr>
              <a:t>KEY WORDS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46888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kinetic energy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energy of a moving object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GPE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energy of an object raised up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g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gravitational field strength – 9.8 N/kg on Earth</a:t>
            </a:r>
            <a:endParaRPr lang="en-US" sz="2800" dirty="0"/>
          </a:p>
        </p:txBody>
      </p:sp>
      <p:sp>
        <p:nvSpPr>
          <p:cNvPr id="21" name="Button: Answers">
            <a:hlinkClick r:id="rId2" tooltip="Answers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DO NOW · 5 MINUTES · IN SILENCE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Do now</a:t>
            </a:r>
            <a:endParaRPr lang="en-US" sz="4600" dirty="0"/>
          </a:p>
        </p:txBody>
      </p:sp>
      <p:sp>
        <p:nvSpPr>
          <p:cNvPr id="5" name="Do now card"/>
          <p:cNvSpPr/>
          <p:nvPr/>
        </p:nvSpPr>
        <p:spPr>
          <a:xfrm>
            <a:off x="548640" y="173736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4241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Name 4 energy stores.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What is the unit of energy?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Which store does a moving bike have?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What device measures current?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What is weight measured in?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2 · HOOK · 4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Think about it…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A tennis ball and a bowling ball roll at the same speed. Which would you rather stop with your foot? Why?</a:t>
            </a:r>
            <a:endParaRPr lang="en-US" sz="4400" dirty="0"/>
          </a:p>
        </p:txBody>
      </p:sp>
      <p:sp>
        <p:nvSpPr>
          <p:cNvPr id="6" name="Fact card"/>
          <p:cNvSpPr/>
          <p:nvPr/>
        </p:nvSpPr>
        <p:spPr>
          <a:xfrm>
            <a:off x="548640" y="4023360"/>
            <a:ext cx="11064240" cy="2103120"/>
          </a:xfrm>
          <a:prstGeom prst="roundRect">
            <a:avLst>
              <a:gd name="adj" fmla="val 6522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7" name="Image 0" descr="Did you know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663440"/>
            <a:ext cx="777240" cy="777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4023360"/>
            <a:ext cx="9509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Did you know?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Kinetic energy depends on mass AND speed – and doubling the speed gives 4 times the energy.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Kinetic and gravitational energy</a:t>
            </a:r>
            <a:endParaRPr lang="en-US" sz="4600" dirty="0"/>
          </a:p>
        </p:txBody>
      </p:sp>
      <p:sp>
        <p:nvSpPr>
          <p:cNvPr id="5" name="Copy box (green)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rgbClr val="E6F4EA"/>
          </a:solidFill>
          <a:ln w="19050">
            <a:solidFill>
              <a:srgbClr val="2F855A"/>
            </a:solidFill>
            <a:prstDash val="solid"/>
          </a:ln>
        </p:spPr>
      </p:sp>
      <p:pic>
        <p:nvPicPr>
          <p:cNvPr id="6" name="Image 0" descr="Penci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rgbClr val="2F855A"/>
                </a:solidFill>
              </a:rPr>
              <a:t>COPY INTO YOUR BOOK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Kinetic energy (KE): any moving object has it.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More mass or more speed → more KE.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Gravitational potential energy (GPE): an object raised up has it.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Higher up or more mass → more GPE.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2 · THE EQUATION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The equation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47472" y="1572768"/>
            <a:ext cx="11466576" cy="4800600"/>
          </a:xfrm>
          <a:prstGeom prst="roundRect">
            <a:avLst>
              <a:gd name="adj" fmla="val 2286"/>
            </a:avLst>
          </a:prstGeom>
          <a:ln w="38100">
            <a:solidFill>
              <a:srgbClr val="48BB78"/>
            </a:solidFill>
            <a:prstDash val="solid"/>
          </a:ln>
        </p:spPr>
      </p:sp>
      <p:sp>
        <p:nvSpPr>
          <p:cNvPr id="6" name="Equation pill"/>
          <p:cNvSpPr/>
          <p:nvPr/>
        </p:nvSpPr>
        <p:spPr>
          <a:xfrm>
            <a:off x="1463040" y="1737360"/>
            <a:ext cx="9235440" cy="1234440"/>
          </a:xfrm>
          <a:prstGeom prst="roundRect">
            <a:avLst>
              <a:gd name="adj" fmla="val 11111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463040" y="1737360"/>
            <a:ext cx="9235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½ × m × v²</a:t>
            </a:r>
            <a:endParaRPr lang="en-US" sz="64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24612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572000"/>
                <a:gridCol w="4480560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Symbol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Quantity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Unit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Ek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kinetic energy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joules (J)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m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mass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kilograms (kg)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v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speed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metres per second (m/s)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 txBox="1"/>
          <p:nvPr/>
        </p:nvSpPr>
        <p:spPr>
          <a:xfrm>
            <a:off x="548640" y="589788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5"/>
                </a:solidFill>
              </a:rPr>
              <a:t>v² means v × v – square the speed first!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WORKED EXAMPLE · FOLLOW ALONG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Worked example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2 kg ball moves at 3 m/s. Find its kinetic energy.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½mv²</a:t>
            </a:r>
            <a:endParaRPr lang="en-US" sz="32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½ × 2 × 3²</a:t>
            </a:r>
            <a:endParaRPr lang="en-US" sz="32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9 J</a:t>
            </a:r>
            <a:endParaRPr lang="en-US" sz="32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Square the speed before you multiply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WE DO · FIRST STEP DONE – YOU FINISH IT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6 kg dog runs at 4 m/s. Find its kinetic energy.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½mv²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Same steps as the example. Show working on mini whiteboards.</a:t>
            </a:r>
            <a:endParaRPr lang="en-US" sz="2600" dirty="0"/>
          </a:p>
        </p:txBody>
      </p:sp>
      <p:sp>
        <p:nvSpPr>
          <p:cNvPr id="25" name="Button: Show answer">
            <a:hlinkClick r:id="rId3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2 · THE EQUATION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The equation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47472" y="1572768"/>
            <a:ext cx="11466576" cy="4800600"/>
          </a:xfrm>
          <a:prstGeom prst="roundRect">
            <a:avLst>
              <a:gd name="adj" fmla="val 2286"/>
            </a:avLst>
          </a:prstGeom>
          <a:ln w="38100">
            <a:solidFill>
              <a:srgbClr val="48BB78"/>
            </a:solidFill>
            <a:prstDash val="solid"/>
          </a:ln>
        </p:spPr>
      </p:sp>
      <p:sp>
        <p:nvSpPr>
          <p:cNvPr id="6" name="Equation pill"/>
          <p:cNvSpPr/>
          <p:nvPr/>
        </p:nvSpPr>
        <p:spPr>
          <a:xfrm>
            <a:off x="1463040" y="1737360"/>
            <a:ext cx="9235440" cy="1234440"/>
          </a:xfrm>
          <a:prstGeom prst="roundRect">
            <a:avLst>
              <a:gd name="adj" fmla="val 11111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463040" y="1737360"/>
            <a:ext cx="9235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m × g × h</a:t>
            </a:r>
            <a:endParaRPr lang="en-US" sz="6400" dirty="0"/>
          </a:p>
        </p:txBody>
      </p:sp>
      <p:graphicFrame>
        <p:nvGraphicFramePr>
          <p:cNvPr id="4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24612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572000"/>
                <a:gridCol w="448056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Symbol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Quantity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Unit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Ep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gravitational PE (GPE)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joules (J)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m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mass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kilograms (kg)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g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gravitational field strength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N/kg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h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height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metres (m)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 txBox="1"/>
          <p:nvPr/>
        </p:nvSpPr>
        <p:spPr>
          <a:xfrm>
            <a:off x="548640" y="589788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5"/>
                </a:solidFill>
              </a:rPr>
              <a:t>On Earth, g = 9.8 N/kg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WORKED EXAMPLE · FOLLOW ALONG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Worked example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0.5 kg book is lifted 2 m. Find its gain in GPE.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mgh</a:t>
            </a:r>
            <a:endParaRPr lang="en-US" sz="32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× 9.8 × 2</a:t>
            </a:r>
            <a:endParaRPr lang="en-US" sz="32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9.8 J</a:t>
            </a:r>
            <a:endParaRPr lang="en-US" sz="32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Height must be in metres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WE DO · FIRST STEP DONE – YOU FINISH IT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2 kg bag is lifted 1.5 m onto a shelf. Find its gain in GPE.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mgh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Same steps as the example. Show working on mini whiteboards.</a:t>
            </a:r>
            <a:endParaRPr lang="en-US" sz="2600" dirty="0"/>
          </a:p>
        </p:txBody>
      </p:sp>
      <p:sp>
        <p:nvSpPr>
          <p:cNvPr id="25" name="Button: Show answer">
            <a:hlinkClick r:id="rId3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DIAGRAM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A falling ball: GPE → KE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20040" y="1627632"/>
            <a:ext cx="11521440" cy="4727448"/>
          </a:xfrm>
          <a:prstGeom prst="roundRect">
            <a:avLst>
              <a:gd name="adj" fmla="val 2321"/>
            </a:avLst>
          </a:prstGeom>
          <a:ln w="38100">
            <a:solidFill>
              <a:srgbClr val="2F855A"/>
            </a:solidFill>
            <a:prstDash val="solid"/>
          </a:ln>
        </p:spPr>
      </p:sp>
      <p:sp>
        <p:nvSpPr>
          <p:cNvPr id="6" name="Line"/>
          <p:cNvSpPr/>
          <p:nvPr/>
        </p:nvSpPr>
        <p:spPr>
          <a:xfrm>
            <a:off x="914400" y="5852160"/>
            <a:ext cx="4754880" cy="0"/>
          </a:xfrm>
          <a:prstGeom prst="line">
            <a:avLst/>
          </a:prstGeom>
          <a:noFill/>
          <a:ln w="63500">
            <a:solidFill>
              <a:schemeClr val="tx1"/>
            </a:solidFill>
            <a:prstDash val="solid"/>
          </a:ln>
        </p:spPr>
      </p:sp>
      <p:sp>
        <p:nvSpPr>
          <p:cNvPr id="7" name="Line"/>
          <p:cNvSpPr/>
          <p:nvPr/>
        </p:nvSpPr>
        <p:spPr>
          <a:xfrm>
            <a:off x="4023360" y="2286000"/>
            <a:ext cx="0" cy="2834640"/>
          </a:xfrm>
          <a:prstGeom prst="line">
            <a:avLst/>
          </a:prstGeom>
          <a:noFill/>
          <a:ln w="38100">
            <a:solidFill>
              <a:schemeClr val="accent3"/>
            </a:solidFill>
            <a:prstDash val="solid"/>
            <a:tailEnd type="triangle"/>
          </a:ln>
        </p:spPr>
      </p:sp>
      <p:sp>
        <p:nvSpPr>
          <p:cNvPr id="8" name="Ball"/>
          <p:cNvSpPr/>
          <p:nvPr/>
        </p:nvSpPr>
        <p:spPr>
          <a:xfrm>
            <a:off x="2788920" y="178308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Ball"/>
          <p:cNvSpPr/>
          <p:nvPr/>
        </p:nvSpPr>
        <p:spPr>
          <a:xfrm>
            <a:off x="2788920" y="34290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Ball"/>
          <p:cNvSpPr/>
          <p:nvPr/>
        </p:nvSpPr>
        <p:spPr>
          <a:xfrm>
            <a:off x="2788920" y="51206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Line"/>
          <p:cNvSpPr/>
          <p:nvPr/>
        </p:nvSpPr>
        <p:spPr>
          <a:xfrm flipV="1">
            <a:off x="1463040" y="1828800"/>
            <a:ext cx="0" cy="210312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tailEnd type="triangle"/>
          </a:ln>
        </p:spPr>
      </p:sp>
      <p:sp>
        <p:nvSpPr>
          <p:cNvPr id="12" name="Line"/>
          <p:cNvSpPr/>
          <p:nvPr/>
        </p:nvSpPr>
        <p:spPr>
          <a:xfrm>
            <a:off x="1463040" y="3931920"/>
            <a:ext cx="0" cy="187452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tailEnd type="triangle"/>
          </a:ln>
        </p:spPr>
      </p:sp>
      <p:sp>
        <p:nvSpPr>
          <p:cNvPr id="13" name="Text 11"/>
          <p:cNvSpPr txBox="1"/>
          <p:nvPr/>
        </p:nvSpPr>
        <p:spPr>
          <a:xfrm>
            <a:off x="1600200" y="3566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3"/>
                </a:solidFill>
              </a:rPr>
              <a:t>h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035040" y="1737360"/>
            <a:ext cx="5577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Top: most GPE, KE = 0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3383280"/>
            <a:ext cx="5577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Falling: GPE → KE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6035040" y="5074920"/>
            <a:ext cx="5577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Bottom: most KE, GPE = 0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EQUATION PRACTICE · SHOW YOUR WORKING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Practice: Ek = ½ m v²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Review column 1"/>
          <p:cNvSpPr/>
          <p:nvPr/>
        </p:nvSpPr>
        <p:spPr>
          <a:xfrm>
            <a:off x="548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A 2 kg ball moves at 6 m/s. Find Ek.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A 1000 kg car moves at 10 m/s. Find Ek.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A 50 g ball moves at 20 m/s. Find Ek.</a:t>
            </a:r>
            <a:endParaRPr lang="en-US" sz="2800" dirty="0"/>
          </a:p>
        </p:txBody>
      </p:sp>
      <p:sp>
        <p:nvSpPr>
          <p:cNvPr id="9" name="Review column 2"/>
          <p:cNvSpPr/>
          <p:nvPr/>
        </p:nvSpPr>
        <p:spPr>
          <a:xfrm>
            <a:off x="6263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37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 4 kg trolley has 50 J of Ek. Find its speed.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 ball at 3 m/s has 18 J of Ek. Find its mass.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 70 kg runner has 3150 J of Ek. Find their speed.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EQUATION PRACTICE · SHOW YOUR WORKING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Practice: Ep = m g h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Review column 1"/>
          <p:cNvSpPr/>
          <p:nvPr/>
        </p:nvSpPr>
        <p:spPr>
          <a:xfrm>
            <a:off x="548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A 3 kg box is lifted 2 m. Find Ep.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A 60 kg climber goes up 10 m. Find Ep.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A 200 g apple is 3 m above the ground. Find Ep.</a:t>
            </a:r>
            <a:endParaRPr lang="en-US" sz="2800" dirty="0"/>
          </a:p>
        </p:txBody>
      </p:sp>
      <p:sp>
        <p:nvSpPr>
          <p:cNvPr id="9" name="Review column 2"/>
          <p:cNvSpPr/>
          <p:nvPr/>
        </p:nvSpPr>
        <p:spPr>
          <a:xfrm>
            <a:off x="6263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37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 5 kg mass gains 245 J of Ep. How high was it lifted?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An object gains 98 J when lifted 2 m. Find its mass.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On the Moon (g = 1.6 N/kg), a 10 kg rock is lifted 3 m. Find Ep.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Why double speed = 4 × the KE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KE = ½ × m × v²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The speed is squared: v × v.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Double v: 2 × 2 = 4.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So the KE is 4 times bigger!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That's why: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a crash at 40 mph is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much worse than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a crash at 20 mph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Falling objects: GPE → KE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At the top, the object has GPE.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As it falls, its GPE decreases.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Its speed increases – its KE increases.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GPE lost = KE gained (if no air resistance).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Use it: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m g h = ½ m v²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to find the speed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at the bottom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PHYSICS IN REAL LIFE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KE and GPE in real life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Speed limits card"/>
          <p:cNvSpPr/>
          <p:nvPr/>
        </p:nvSpPr>
        <p:spPr>
          <a:xfrm>
            <a:off x="548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Speed limits icon circle"/>
          <p:cNvSpPr/>
          <p:nvPr/>
        </p:nvSpPr>
        <p:spPr>
          <a:xfrm>
            <a:off x="822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Image 0" descr="Speed limit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512064" cy="51206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057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Speed limits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Double the speed means 4 × the kinetic energy in a crash.</a:t>
            </a:r>
            <a:endParaRPr lang="en-US" sz="2400" dirty="0"/>
          </a:p>
        </p:txBody>
      </p:sp>
      <p:sp>
        <p:nvSpPr>
          <p:cNvPr id="12" name="Rollercoasters card"/>
          <p:cNvSpPr/>
          <p:nvPr/>
        </p:nvSpPr>
        <p:spPr>
          <a:xfrm>
            <a:off x="6263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Rollercoasters icon circle"/>
          <p:cNvSpPr/>
          <p:nvPr/>
        </p:nvSpPr>
        <p:spPr>
          <a:xfrm>
            <a:off x="6537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4" name="Image 1" descr="Rollercoaster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772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Rollercoasters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7772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The first hill is highest – it stores the most GPE.</a:t>
            </a:r>
            <a:endParaRPr lang="en-US" sz="2400" dirty="0"/>
          </a:p>
        </p:txBody>
      </p:sp>
      <p:sp>
        <p:nvSpPr>
          <p:cNvPr id="17" name="Hydroelectric dams card"/>
          <p:cNvSpPr/>
          <p:nvPr/>
        </p:nvSpPr>
        <p:spPr>
          <a:xfrm>
            <a:off x="548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Hydroelectric dams icon circle"/>
          <p:cNvSpPr/>
          <p:nvPr/>
        </p:nvSpPr>
        <p:spPr>
          <a:xfrm>
            <a:off x="822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9" name="Image 2" descr="Hydroelectric dam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4590288"/>
            <a:ext cx="512064" cy="5120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057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Hydroelectric dams</a:t>
            </a:r>
            <a:endParaRPr lang="en-US" sz="3000" dirty="0"/>
          </a:p>
        </p:txBody>
      </p:sp>
      <p:sp>
        <p:nvSpPr>
          <p:cNvPr id="21" name="Text 16"/>
          <p:cNvSpPr txBox="1"/>
          <p:nvPr/>
        </p:nvSpPr>
        <p:spPr>
          <a:xfrm>
            <a:off x="2057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Water stored high up has GPE to generate electricity.</a:t>
            </a:r>
            <a:endParaRPr lang="en-US" sz="2400" dirty="0"/>
          </a:p>
        </p:txBody>
      </p:sp>
      <p:sp>
        <p:nvSpPr>
          <p:cNvPr id="22" name="Skydiving card"/>
          <p:cNvSpPr/>
          <p:nvPr/>
        </p:nvSpPr>
        <p:spPr>
          <a:xfrm>
            <a:off x="6263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3" name="Skydiving icon circle"/>
          <p:cNvSpPr/>
          <p:nvPr/>
        </p:nvSpPr>
        <p:spPr>
          <a:xfrm>
            <a:off x="6537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24" name="Image 3" descr="Skydivi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848" y="4590288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72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Skydiving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GPE → KE as you fall (air resistance slows you).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2 · CURIOUS QUESTION · THINK, PAIR, SHARE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I wonder…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chemeClr val="accent5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Why is the first hill of a rollercoaster always the tallest?</a:t>
            </a:r>
            <a:endParaRPr lang="en-US" sz="4200" dirty="0"/>
          </a:p>
        </p:txBody>
      </p:sp>
      <p:sp>
        <p:nvSpPr>
          <p:cNvPr id="8" name="Hint card"/>
          <p:cNvSpPr/>
          <p:nvPr/>
        </p:nvSpPr>
        <p:spPr>
          <a:xfrm>
            <a:off x="548640" y="3977640"/>
            <a:ext cx="11064240" cy="109728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9" name="Image 0" descr="H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06240"/>
            <a:ext cx="640080" cy="6400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91640" y="39776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Think about </a:t>
            </a:r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</a:rPr>
              <a:t>where the energy for the whole ride comes from.</a:t>
            </a:r>
            <a:endParaRPr lang="en-US" sz="3000" dirty="0"/>
          </a:p>
        </p:txBody>
      </p:sp>
      <p:sp>
        <p:nvSpPr>
          <p:cNvPr id="11" name="Think · 1 min"/>
          <p:cNvSpPr/>
          <p:nvPr/>
        </p:nvSpPr>
        <p:spPr>
          <a:xfrm>
            <a:off x="54864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Think · 1 min</a:t>
            </a:r>
            <a:endParaRPr lang="en-US" sz="2800" dirty="0"/>
          </a:p>
        </p:txBody>
      </p:sp>
      <p:sp>
        <p:nvSpPr>
          <p:cNvPr id="13" name="Pair · 1 min"/>
          <p:cNvSpPr/>
          <p:nvPr/>
        </p:nvSpPr>
        <p:spPr>
          <a:xfrm>
            <a:off x="429768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9768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Pair · 1 min</a:t>
            </a:r>
            <a:endParaRPr lang="en-US" sz="2800" dirty="0"/>
          </a:p>
        </p:txBody>
      </p:sp>
      <p:sp>
        <p:nvSpPr>
          <p:cNvPr id="15" name="Share"/>
          <p:cNvSpPr/>
          <p:nvPr/>
        </p:nvSpPr>
        <p:spPr>
          <a:xfrm>
            <a:off x="804672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Share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HINGE QUESTION · EVERYONE SHOWS A, B, C OR 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Check before we move on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A 2 kg ball moves at 3 m/s. What is its Ek?</a:t>
            </a:r>
            <a:endParaRPr lang="en-US" sz="38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J</a:t>
            </a:r>
            <a:endParaRPr lang="en-US" sz="32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J</a:t>
            </a:r>
            <a:endParaRPr lang="en-US" sz="32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J</a:t>
            </a:r>
            <a:endParaRPr lang="en-US" sz="32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J</a:t>
            </a:r>
            <a:endParaRPr lang="en-US" sz="32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YOUR TURN · START ANYWHERE – EVERYONE AIM FOR GOLD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Bronze, Silver, Gold</a:t>
            </a:r>
            <a:endParaRPr lang="en-US" sz="4600" dirty="0"/>
          </a:p>
        </p:txBody>
      </p:sp>
      <p:sp>
        <p:nvSpPr>
          <p:cNvPr id="5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A 4 kg ball moves at 2 m/s. Find its KE.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Which has more GPE: a book on a high or low shelf?</a:t>
            </a:r>
            <a:endParaRPr lang="en-US" sz="2700" dirty="0"/>
          </a:p>
        </p:txBody>
      </p:sp>
      <p:sp>
        <p:nvSpPr>
          <p:cNvPr id="9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A 60 kg runner moves at 5 m/s. Find KE.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A 2 kg rock is 10 m up. Find its GPE.</a:t>
            </a:r>
            <a:endParaRPr lang="en-US" sz="2700" dirty="0"/>
          </a:p>
        </p:txBody>
      </p:sp>
      <p:sp>
        <p:nvSpPr>
          <p:cNvPr id="13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400" dirty="0">
                <a:solidFill>
                  <a:schemeClr val="tx1"/>
                </a:solidFill>
              </a:rPr>
              <a:t>A 0.1 kg ball has 20 J of KE. Find its speed.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400" dirty="0">
                <a:solidFill>
                  <a:schemeClr val="tx1"/>
                </a:solidFill>
              </a:rPr>
              <a:t>A 1 kg ball falls 5 m. Find its landing speed (no air resistance).</a:t>
            </a:r>
            <a:endParaRPr lang="en-US" sz="2400" dirty="0"/>
          </a:p>
        </p:txBody>
      </p:sp>
      <p:sp>
        <p:nvSpPr>
          <p:cNvPr id="18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EXAM-STYLE QUESTION · ABOUT 7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Exam-style question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otal marks"/>
          <p:cNvSpPr/>
          <p:nvPr/>
        </p:nvSpPr>
        <p:spPr>
          <a:xfrm>
            <a:off x="9052560" y="804672"/>
            <a:ext cx="2560320" cy="640080"/>
          </a:xfrm>
          <a:prstGeom prst="roundRect">
            <a:avLst>
              <a:gd name="adj" fmla="val 21429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052560" y="8046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Total: 7 marks</a:t>
            </a:r>
            <a:endParaRPr lang="en-US" sz="2400" dirty="0"/>
          </a:p>
        </p:txBody>
      </p:sp>
      <p:sp>
        <p:nvSpPr>
          <p:cNvPr id="9" name="Question stem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13043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6916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0.5 kg ball is dropped from a height of 2.0 m. (g = 9.8 N/kg)</a:t>
            </a:r>
            <a:endParaRPr lang="en-US" sz="2400" dirty="0"/>
          </a:p>
        </p:txBody>
      </p:sp>
      <p:sp>
        <p:nvSpPr>
          <p:cNvPr id="11" name="Part 0"/>
          <p:cNvSpPr/>
          <p:nvPr/>
        </p:nvSpPr>
        <p:spPr>
          <a:xfrm>
            <a:off x="548640" y="2880360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2880360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(a)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Calculate the GPE lost by the ball.</a:t>
            </a:r>
            <a:endParaRPr lang="en-US" sz="2300" dirty="0"/>
          </a:p>
        </p:txBody>
      </p:sp>
      <p:sp>
        <p:nvSpPr>
          <p:cNvPr id="14" name="Marks"/>
          <p:cNvSpPr/>
          <p:nvPr/>
        </p:nvSpPr>
        <p:spPr>
          <a:xfrm>
            <a:off x="9829800" y="3118104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829800" y="3118104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16" name="Part 1"/>
          <p:cNvSpPr/>
          <p:nvPr/>
        </p:nvSpPr>
        <p:spPr>
          <a:xfrm>
            <a:off x="548640" y="3959352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959352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(b)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959352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Assume no air resistance. Calculate the speed of the ball just before it lands.</a:t>
            </a:r>
            <a:endParaRPr lang="en-US" sz="2300" dirty="0"/>
          </a:p>
        </p:txBody>
      </p:sp>
      <p:sp>
        <p:nvSpPr>
          <p:cNvPr id="19" name="Marks"/>
          <p:cNvSpPr/>
          <p:nvPr/>
        </p:nvSpPr>
        <p:spPr>
          <a:xfrm>
            <a:off x="9829800" y="4197096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29800" y="4197096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[3 marks]</a:t>
            </a:r>
            <a:endParaRPr lang="en-US" sz="2000" dirty="0"/>
          </a:p>
        </p:txBody>
      </p:sp>
      <p:sp>
        <p:nvSpPr>
          <p:cNvPr id="21" name="Part 2"/>
          <p:cNvSpPr/>
          <p:nvPr/>
        </p:nvSpPr>
        <p:spPr>
          <a:xfrm>
            <a:off x="548640" y="5038344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5038344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(c)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5038344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In reality the ball lands more slowly. Explain why.</a:t>
            </a:r>
            <a:endParaRPr lang="en-US" sz="2300" dirty="0"/>
          </a:p>
        </p:txBody>
      </p:sp>
      <p:sp>
        <p:nvSpPr>
          <p:cNvPr id="24" name="Marks"/>
          <p:cNvSpPr/>
          <p:nvPr/>
        </p:nvSpPr>
        <p:spPr>
          <a:xfrm>
            <a:off x="9829800" y="5276088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29800" y="527608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7" name="Button: Mark scheme">
            <a:hlinkClick r:id="rId2" tooltip="Mark scheme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Mark sche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scheme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the kinetic energy equation?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m × g × h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½ × k × e²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m × v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½ × m × v²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the GPE equation?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m × g × h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½ × m × v²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m × c × Δθ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E ÷ t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2 kg ball moves at 2 m/s. KE?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J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J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J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What is the unit of speed?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N/kg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m/s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kg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Double the speed. The KE becomes…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bigger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bigger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What is g on Earth?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 N/kg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 N/kg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0.98 N/kg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1.6 N/kg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1 kg mass is lifted 2 m. GPE gained?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 J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19.6 J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J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ball falls. Its GPE…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doubles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increases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decreases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stays the same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ball thrown up, at its highest point, has…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speed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KE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least GPE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KE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has the most KE?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kg at 10 m/s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kg at 5 m/s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kg at 1 m/s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kg at 2 m/s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2 · EXIT TICKET · 3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Before you go…</a:t>
            </a:r>
            <a:endParaRPr lang="en-US" sz="4600" dirty="0"/>
          </a:p>
        </p:txBody>
      </p:sp>
      <p:sp>
        <p:nvSpPr>
          <p:cNvPr id="5" name="Exit card 1"/>
          <p:cNvSpPr/>
          <p:nvPr/>
        </p:nvSpPr>
        <p:spPr>
          <a:xfrm>
            <a:off x="548640" y="182880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6" name="Exit number"/>
          <p:cNvSpPr/>
          <p:nvPr/>
        </p:nvSpPr>
        <p:spPr>
          <a:xfrm>
            <a:off x="822960" y="210312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1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18288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Write the equation for kinetic energy.</a:t>
            </a:r>
            <a:endParaRPr lang="en-US" sz="3400" dirty="0"/>
          </a:p>
        </p:txBody>
      </p:sp>
      <p:sp>
        <p:nvSpPr>
          <p:cNvPr id="9" name="Exit card 2"/>
          <p:cNvSpPr/>
          <p:nvPr/>
        </p:nvSpPr>
        <p:spPr>
          <a:xfrm>
            <a:off x="548640" y="329184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0" name="Exit number"/>
          <p:cNvSpPr/>
          <p:nvPr/>
        </p:nvSpPr>
        <p:spPr>
          <a:xfrm>
            <a:off x="822960" y="356616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329184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A 3 kg box is 2 m up. GPE = ____ J</a:t>
            </a:r>
            <a:endParaRPr lang="en-US" sz="3400" dirty="0"/>
          </a:p>
        </p:txBody>
      </p:sp>
      <p:sp>
        <p:nvSpPr>
          <p:cNvPr id="13" name="Exit card 3"/>
          <p:cNvSpPr/>
          <p:nvPr/>
        </p:nvSpPr>
        <p:spPr>
          <a:xfrm>
            <a:off x="548640" y="475488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4" name="Exit number"/>
          <p:cNvSpPr/>
          <p:nvPr/>
        </p:nvSpPr>
        <p:spPr>
          <a:xfrm>
            <a:off x="822960" y="502920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5029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1828800" y="47548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Double the speed → KE is ____ × bigger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3 OF 12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Elastic energy and energy changes</a:t>
            </a:r>
            <a:endParaRPr lang="en-US" sz="4600" dirty="0"/>
          </a:p>
        </p:txBody>
      </p:sp>
      <p:sp>
        <p:nvSpPr>
          <p:cNvPr id="5" name="Route chip"/>
          <p:cNvSpPr/>
          <p:nvPr/>
        </p:nvSpPr>
        <p:spPr>
          <a:xfrm>
            <a:off x="7680960" y="228600"/>
            <a:ext cx="3931920" cy="475488"/>
          </a:xfrm>
          <a:prstGeom prst="roundRect">
            <a:avLst>
              <a:gd name="adj" fmla="val 28846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22860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Combined + Separate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Today we will all…</a:t>
            </a:r>
            <a:endParaRPr lang="en-US" sz="2800" dirty="0"/>
          </a:p>
        </p:txBody>
      </p:sp>
      <p:sp>
        <p:nvSpPr>
          <p:cNvPr id="8" name="Objective 1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3591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14884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calculate elastic energy with Ee = ½ k e².</a:t>
            </a:r>
            <a:endParaRPr lang="en-US" sz="2800" dirty="0"/>
          </a:p>
        </p:txBody>
      </p:sp>
      <p:sp>
        <p:nvSpPr>
          <p:cNvPr id="11" name="Objective 2"/>
          <p:cNvSpPr/>
          <p:nvPr/>
        </p:nvSpPr>
        <p:spPr>
          <a:xfrm>
            <a:off x="731520" y="36850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47472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describe energy changes in springs and bungee jumps.</a:t>
            </a:r>
            <a:endParaRPr lang="en-US" sz="2800" dirty="0"/>
          </a:p>
        </p:txBody>
      </p:sp>
      <p:sp>
        <p:nvSpPr>
          <p:cNvPr id="14" name="Objective 3"/>
          <p:cNvSpPr/>
          <p:nvPr/>
        </p:nvSpPr>
        <p:spPr>
          <a:xfrm>
            <a:off x="731520" y="501091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010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8006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use conservation of energy to find speeds.</a:t>
            </a:r>
            <a:endParaRPr lang="en-US" sz="2800" dirty="0"/>
          </a:p>
        </p:txBody>
      </p:sp>
      <p:sp>
        <p:nvSpPr>
          <p:cNvPr id="17" name="Key words card"/>
          <p:cNvSpPr/>
          <p:nvPr/>
        </p:nvSpPr>
        <p:spPr>
          <a:xfrm>
            <a:off x="7315200" y="1737360"/>
            <a:ext cx="4297680" cy="4572000"/>
          </a:xfrm>
          <a:prstGeom prst="roundRect">
            <a:avLst>
              <a:gd name="adj" fmla="val 319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35240" y="19202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6"/>
                </a:solidFill>
              </a:rPr>
              <a:t>KEY WORDS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46888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elastic potential energy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energy stored in a stretched or squashed object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spring constant (k)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how stiff a spring is, in N/m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extension (e)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how much longer it gets, in metres</a:t>
            </a:r>
            <a:endParaRPr lang="en-US" sz="2800" dirty="0"/>
          </a:p>
        </p:txBody>
      </p:sp>
      <p:sp>
        <p:nvSpPr>
          <p:cNvPr id="21" name="Button: Answers">
            <a:hlinkClick r:id="rId2" tooltip="Answers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67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DO NOW · 5 MINUTES · IN SILENCE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Do now</a:t>
            </a:r>
            <a:endParaRPr lang="en-US" sz="4600" dirty="0"/>
          </a:p>
        </p:txBody>
      </p:sp>
      <p:sp>
        <p:nvSpPr>
          <p:cNvPr id="5" name="Do now card"/>
          <p:cNvSpPr/>
          <p:nvPr/>
        </p:nvSpPr>
        <p:spPr>
          <a:xfrm>
            <a:off x="548640" y="173736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4241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Write the kinetic energy equation.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Write the GPE equation.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What is g on Earth?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A car goes 100 m in 5 s. Find its speed.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How many grams are in 1 kg?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68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3 · HOOK · 4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Think about it…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How does a trampoline throw you higher than you could jump on your own?</a:t>
            </a:r>
            <a:endParaRPr lang="en-US" sz="4400" dirty="0"/>
          </a:p>
        </p:txBody>
      </p:sp>
      <p:sp>
        <p:nvSpPr>
          <p:cNvPr id="6" name="Fact card"/>
          <p:cNvSpPr/>
          <p:nvPr/>
        </p:nvSpPr>
        <p:spPr>
          <a:xfrm>
            <a:off x="548640" y="4023360"/>
            <a:ext cx="11064240" cy="2103120"/>
          </a:xfrm>
          <a:prstGeom prst="roundRect">
            <a:avLst>
              <a:gd name="adj" fmla="val 6522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7" name="Image 0" descr="Did you know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663440"/>
            <a:ext cx="777240" cy="777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4023360"/>
            <a:ext cx="9509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Did you know?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The trampoline stores elastic potential energy as it stretches, then gives it back as kinetic energy.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69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Elastic potential energy</a:t>
            </a:r>
            <a:endParaRPr lang="en-US" sz="4600" dirty="0"/>
          </a:p>
        </p:txBody>
      </p:sp>
      <p:sp>
        <p:nvSpPr>
          <p:cNvPr id="5" name="Copy box (green)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rgbClr val="E6F4EA"/>
          </a:solidFill>
          <a:ln w="19050">
            <a:solidFill>
              <a:srgbClr val="2F855A"/>
            </a:solidFill>
            <a:prstDash val="solid"/>
          </a:ln>
        </p:spPr>
      </p:sp>
      <p:pic>
        <p:nvPicPr>
          <p:cNvPr id="6" name="Image 0" descr="Penci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rgbClr val="2F855A"/>
                </a:solidFill>
              </a:rPr>
              <a:t>COPY INTO YOUR BOOK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A stretched or squashed spring stores elastic potential energy.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Extension (e) = new length − original length.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A stiffer spring has a bigger spring constant (k).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This works if the spring isn't stretched too far.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70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3 · THE EQUATION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The equation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47472" y="1572768"/>
            <a:ext cx="11466576" cy="4800600"/>
          </a:xfrm>
          <a:prstGeom prst="roundRect">
            <a:avLst>
              <a:gd name="adj" fmla="val 2286"/>
            </a:avLst>
          </a:prstGeom>
          <a:ln w="38100">
            <a:solidFill>
              <a:srgbClr val="48BB78"/>
            </a:solidFill>
            <a:prstDash val="solid"/>
          </a:ln>
        </p:spPr>
      </p:sp>
      <p:sp>
        <p:nvSpPr>
          <p:cNvPr id="6" name="Equation pill"/>
          <p:cNvSpPr/>
          <p:nvPr/>
        </p:nvSpPr>
        <p:spPr>
          <a:xfrm>
            <a:off x="1463040" y="1737360"/>
            <a:ext cx="9235440" cy="1234440"/>
          </a:xfrm>
          <a:prstGeom prst="roundRect">
            <a:avLst>
              <a:gd name="adj" fmla="val 11111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463040" y="1737360"/>
            <a:ext cx="9235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½ × k × e²</a:t>
            </a:r>
            <a:endParaRPr lang="en-US" sz="6400" dirty="0"/>
          </a:p>
        </p:txBody>
      </p:sp>
      <p:graphicFrame>
        <p:nvGraphicFramePr>
          <p:cNvPr id="7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24612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572000"/>
                <a:gridCol w="4480560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Symbol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Quantity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Unit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Ee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elastic potential energy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joules (J)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k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spring constant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newtons per metre (N/m)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e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extension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metres (m)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 txBox="1"/>
          <p:nvPr/>
        </p:nvSpPr>
        <p:spPr>
          <a:xfrm>
            <a:off x="548640" y="589788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5"/>
                </a:solidFill>
              </a:rPr>
              <a:t>Extension must be in metres: cm ÷ 100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WORKED EXAMPLE · FOLLOW ALONG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Worked example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spring (k = 200 N/m) is stretched by 0.1 m. Find the energy stored.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½ke²</a:t>
            </a:r>
            <a:endParaRPr lang="en-US" sz="32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½ × 200 × 0.1²</a:t>
            </a:r>
            <a:endParaRPr lang="en-US" sz="32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1 J</a:t>
            </a:r>
            <a:endParaRPr lang="en-US" sz="32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Square the extension first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72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WE DO · FIRST STEP DONE – YOU FINISH IT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spring (k = 400 N/m) is stretched by 0.05 m. Find the energy stored.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½ke²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Same steps as the example. Show working on mini whiteboards.</a:t>
            </a:r>
            <a:endParaRPr lang="en-US" sz="2600" dirty="0"/>
          </a:p>
        </p:txBody>
      </p:sp>
      <p:sp>
        <p:nvSpPr>
          <p:cNvPr id="25" name="Button: Show answer">
            <a:hlinkClick r:id="rId3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73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DIAGRAM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Stretching a spring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20040" y="1627632"/>
            <a:ext cx="11521440" cy="4727448"/>
          </a:xfrm>
          <a:prstGeom prst="roundRect">
            <a:avLst>
              <a:gd name="adj" fmla="val 2321"/>
            </a:avLst>
          </a:prstGeom>
          <a:ln w="38100">
            <a:solidFill>
              <a:srgbClr val="2F855A"/>
            </a:solidFill>
            <a:prstDash val="solid"/>
          </a:ln>
        </p:spPr>
      </p:sp>
      <p:sp>
        <p:nvSpPr>
          <p:cNvPr id="6" name="Line"/>
          <p:cNvSpPr/>
          <p:nvPr/>
        </p:nvSpPr>
        <p:spPr>
          <a:xfrm>
            <a:off x="914400" y="1828800"/>
            <a:ext cx="4389120" cy="0"/>
          </a:xfrm>
          <a:prstGeom prst="line">
            <a:avLst/>
          </a:prstGeom>
          <a:noFill/>
          <a:ln w="88900">
            <a:solidFill>
              <a:schemeClr val="tx1"/>
            </a:solidFill>
            <a:prstDash val="solid"/>
          </a:ln>
        </p:spPr>
      </p:sp>
      <p:sp>
        <p:nvSpPr>
          <p:cNvPr id="7" name="Line"/>
          <p:cNvSpPr/>
          <p:nvPr/>
        </p:nvSpPr>
        <p:spPr>
          <a:xfrm>
            <a:off x="1828800" y="1828800"/>
            <a:ext cx="0" cy="18288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8" name="Line"/>
          <p:cNvSpPr/>
          <p:nvPr/>
        </p:nvSpPr>
        <p:spPr>
          <a:xfrm>
            <a:off x="1828800" y="2011680"/>
            <a:ext cx="274320" cy="74295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9" name="Line"/>
          <p:cNvSpPr/>
          <p:nvPr/>
        </p:nvSpPr>
        <p:spPr>
          <a:xfrm flipH="1">
            <a:off x="1554480" y="2085975"/>
            <a:ext cx="548640" cy="14859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10" name="Line"/>
          <p:cNvSpPr/>
          <p:nvPr/>
        </p:nvSpPr>
        <p:spPr>
          <a:xfrm>
            <a:off x="1554480" y="2234565"/>
            <a:ext cx="548640" cy="14859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11" name="Line"/>
          <p:cNvSpPr/>
          <p:nvPr/>
        </p:nvSpPr>
        <p:spPr>
          <a:xfrm flipH="1">
            <a:off x="1554480" y="2383155"/>
            <a:ext cx="548640" cy="14859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12" name="Line"/>
          <p:cNvSpPr/>
          <p:nvPr/>
        </p:nvSpPr>
        <p:spPr>
          <a:xfrm>
            <a:off x="1554480" y="2531745"/>
            <a:ext cx="548640" cy="14859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13" name="Line"/>
          <p:cNvSpPr/>
          <p:nvPr/>
        </p:nvSpPr>
        <p:spPr>
          <a:xfrm flipH="1">
            <a:off x="1554480" y="2680335"/>
            <a:ext cx="548640" cy="14859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14" name="Line"/>
          <p:cNvSpPr/>
          <p:nvPr/>
        </p:nvSpPr>
        <p:spPr>
          <a:xfrm>
            <a:off x="1554480" y="2828925"/>
            <a:ext cx="548640" cy="14859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15" name="Line"/>
          <p:cNvSpPr/>
          <p:nvPr/>
        </p:nvSpPr>
        <p:spPr>
          <a:xfrm flipH="1">
            <a:off x="1554480" y="2977515"/>
            <a:ext cx="548640" cy="14859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16" name="Line"/>
          <p:cNvSpPr/>
          <p:nvPr/>
        </p:nvSpPr>
        <p:spPr>
          <a:xfrm>
            <a:off x="1554480" y="3126105"/>
            <a:ext cx="274320" cy="74295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17" name="Line"/>
          <p:cNvSpPr/>
          <p:nvPr/>
        </p:nvSpPr>
        <p:spPr>
          <a:xfrm>
            <a:off x="1828800" y="3200400"/>
            <a:ext cx="0" cy="18288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097280" y="35204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no load</a:t>
            </a:r>
            <a:endParaRPr lang="en-US" sz="2200" dirty="0"/>
          </a:p>
        </p:txBody>
      </p:sp>
      <p:sp>
        <p:nvSpPr>
          <p:cNvPr id="19" name="Line"/>
          <p:cNvSpPr/>
          <p:nvPr/>
        </p:nvSpPr>
        <p:spPr>
          <a:xfrm>
            <a:off x="4023360" y="1828800"/>
            <a:ext cx="0" cy="18288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20" name="Line"/>
          <p:cNvSpPr/>
          <p:nvPr/>
        </p:nvSpPr>
        <p:spPr>
          <a:xfrm>
            <a:off x="4023360" y="2011680"/>
            <a:ext cx="274320" cy="142875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21" name="Line"/>
          <p:cNvSpPr/>
          <p:nvPr/>
        </p:nvSpPr>
        <p:spPr>
          <a:xfrm flipH="1">
            <a:off x="3749040" y="2154555"/>
            <a:ext cx="548640" cy="28575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22" name="Line"/>
          <p:cNvSpPr/>
          <p:nvPr/>
        </p:nvSpPr>
        <p:spPr>
          <a:xfrm>
            <a:off x="3749040" y="2440305"/>
            <a:ext cx="548640" cy="28575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23" name="Line"/>
          <p:cNvSpPr/>
          <p:nvPr/>
        </p:nvSpPr>
        <p:spPr>
          <a:xfrm flipH="1">
            <a:off x="3749040" y="2726055"/>
            <a:ext cx="548640" cy="28575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24" name="Line"/>
          <p:cNvSpPr/>
          <p:nvPr/>
        </p:nvSpPr>
        <p:spPr>
          <a:xfrm>
            <a:off x="3749040" y="3011805"/>
            <a:ext cx="548640" cy="28575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25" name="Line"/>
          <p:cNvSpPr/>
          <p:nvPr/>
        </p:nvSpPr>
        <p:spPr>
          <a:xfrm flipH="1">
            <a:off x="3749040" y="3297555"/>
            <a:ext cx="548640" cy="28575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26" name="Line"/>
          <p:cNvSpPr/>
          <p:nvPr/>
        </p:nvSpPr>
        <p:spPr>
          <a:xfrm>
            <a:off x="3749040" y="3583305"/>
            <a:ext cx="548640" cy="28575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27" name="Line"/>
          <p:cNvSpPr/>
          <p:nvPr/>
        </p:nvSpPr>
        <p:spPr>
          <a:xfrm flipH="1">
            <a:off x="3749040" y="3869055"/>
            <a:ext cx="548640" cy="28575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28" name="Line"/>
          <p:cNvSpPr/>
          <p:nvPr/>
        </p:nvSpPr>
        <p:spPr>
          <a:xfrm>
            <a:off x="3749040" y="4154805"/>
            <a:ext cx="274320" cy="142875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29" name="Line"/>
          <p:cNvSpPr/>
          <p:nvPr/>
        </p:nvSpPr>
        <p:spPr>
          <a:xfrm>
            <a:off x="4023360" y="4297680"/>
            <a:ext cx="0" cy="18288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30" name="Mass"/>
          <p:cNvSpPr/>
          <p:nvPr/>
        </p:nvSpPr>
        <p:spPr>
          <a:xfrm>
            <a:off x="3611880" y="4480560"/>
            <a:ext cx="822960" cy="731520"/>
          </a:xfrm>
          <a:prstGeom prst="roundRect">
            <a:avLst>
              <a:gd name="adj" fmla="val 18750"/>
            </a:avLst>
          </a:prstGeom>
          <a:solidFill>
            <a:schemeClr val="accent5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3611880" y="448056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mass</a:t>
            </a:r>
            <a:endParaRPr lang="en-US" sz="2000" dirty="0"/>
          </a:p>
        </p:txBody>
      </p:sp>
      <p:sp>
        <p:nvSpPr>
          <p:cNvPr id="32" name="Line"/>
          <p:cNvSpPr/>
          <p:nvPr/>
        </p:nvSpPr>
        <p:spPr>
          <a:xfrm>
            <a:off x="1371600" y="3383280"/>
            <a:ext cx="384048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dash"/>
          </a:ln>
        </p:spPr>
      </p:sp>
      <p:sp>
        <p:nvSpPr>
          <p:cNvPr id="33" name="Line"/>
          <p:cNvSpPr/>
          <p:nvPr/>
        </p:nvSpPr>
        <p:spPr>
          <a:xfrm flipV="1">
            <a:off x="4937760" y="3429000"/>
            <a:ext cx="0" cy="502920"/>
          </a:xfrm>
          <a:prstGeom prst="line">
            <a:avLst/>
          </a:prstGeom>
          <a:noFill/>
          <a:ln w="31750">
            <a:solidFill>
              <a:schemeClr val="accent3"/>
            </a:solidFill>
            <a:prstDash val="solid"/>
            <a:tailEnd type="triangle"/>
          </a:ln>
        </p:spPr>
      </p:sp>
      <p:sp>
        <p:nvSpPr>
          <p:cNvPr id="34" name="Line"/>
          <p:cNvSpPr/>
          <p:nvPr/>
        </p:nvSpPr>
        <p:spPr>
          <a:xfrm>
            <a:off x="4937760" y="3931920"/>
            <a:ext cx="0" cy="502920"/>
          </a:xfrm>
          <a:prstGeom prst="line">
            <a:avLst/>
          </a:prstGeom>
          <a:noFill/>
          <a:ln w="31750">
            <a:solidFill>
              <a:schemeClr val="accent3"/>
            </a:solidFill>
            <a:prstDash val="solid"/>
            <a:tailEnd type="triangle"/>
          </a:ln>
        </p:spPr>
      </p:sp>
      <p:sp>
        <p:nvSpPr>
          <p:cNvPr id="35" name="Text 33"/>
          <p:cNvSpPr txBox="1"/>
          <p:nvPr/>
        </p:nvSpPr>
        <p:spPr>
          <a:xfrm>
            <a:off x="5074920" y="36576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e</a:t>
            </a:r>
            <a:endParaRPr lang="en-US" sz="3000" dirty="0"/>
          </a:p>
        </p:txBody>
      </p:sp>
      <p:sp>
        <p:nvSpPr>
          <p:cNvPr id="36" name="Line"/>
          <p:cNvSpPr/>
          <p:nvPr/>
        </p:nvSpPr>
        <p:spPr>
          <a:xfrm>
            <a:off x="6675120" y="5669280"/>
            <a:ext cx="475488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tailEnd type="triangle"/>
          </a:ln>
        </p:spPr>
      </p:sp>
      <p:sp>
        <p:nvSpPr>
          <p:cNvPr id="37" name="Line"/>
          <p:cNvSpPr/>
          <p:nvPr/>
        </p:nvSpPr>
        <p:spPr>
          <a:xfrm flipV="1">
            <a:off x="6675120" y="2103120"/>
            <a:ext cx="0" cy="356616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tailEnd type="triangle"/>
          </a:ln>
        </p:spPr>
      </p:sp>
      <p:sp>
        <p:nvSpPr>
          <p:cNvPr id="38" name="Text 36"/>
          <p:cNvSpPr txBox="1"/>
          <p:nvPr/>
        </p:nvSpPr>
        <p:spPr>
          <a:xfrm>
            <a:off x="9235440" y="5715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extension (m)</a:t>
            </a:r>
            <a:endParaRPr lang="en-US" sz="2000" dirty="0"/>
          </a:p>
        </p:txBody>
      </p:sp>
      <p:sp>
        <p:nvSpPr>
          <p:cNvPr id="39" name="Text 37"/>
          <p:cNvSpPr txBox="1"/>
          <p:nvPr/>
        </p:nvSpPr>
        <p:spPr>
          <a:xfrm>
            <a:off x="6766560" y="20116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force (N)</a:t>
            </a:r>
            <a:endParaRPr lang="en-US" sz="2000" dirty="0"/>
          </a:p>
        </p:txBody>
      </p:sp>
      <p:sp>
        <p:nvSpPr>
          <p:cNvPr id="40" name="Line"/>
          <p:cNvSpPr/>
          <p:nvPr/>
        </p:nvSpPr>
        <p:spPr>
          <a:xfrm flipV="1">
            <a:off x="6675120" y="5559552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41" name="Line"/>
          <p:cNvSpPr/>
          <p:nvPr/>
        </p:nvSpPr>
        <p:spPr>
          <a:xfrm flipV="1">
            <a:off x="6824472" y="5449824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42" name="Line"/>
          <p:cNvSpPr/>
          <p:nvPr/>
        </p:nvSpPr>
        <p:spPr>
          <a:xfrm flipV="1">
            <a:off x="6973824" y="5340096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43" name="Line"/>
          <p:cNvSpPr/>
          <p:nvPr/>
        </p:nvSpPr>
        <p:spPr>
          <a:xfrm flipV="1">
            <a:off x="7123176" y="5230368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44" name="Line"/>
          <p:cNvSpPr/>
          <p:nvPr/>
        </p:nvSpPr>
        <p:spPr>
          <a:xfrm flipV="1">
            <a:off x="7272528" y="5120640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45" name="Line"/>
          <p:cNvSpPr/>
          <p:nvPr/>
        </p:nvSpPr>
        <p:spPr>
          <a:xfrm flipV="1">
            <a:off x="7421880" y="5010912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46" name="Line"/>
          <p:cNvSpPr/>
          <p:nvPr/>
        </p:nvSpPr>
        <p:spPr>
          <a:xfrm flipV="1">
            <a:off x="7571232" y="4901184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47" name="Line"/>
          <p:cNvSpPr/>
          <p:nvPr/>
        </p:nvSpPr>
        <p:spPr>
          <a:xfrm flipV="1">
            <a:off x="7720584" y="4791456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48" name="Line"/>
          <p:cNvSpPr/>
          <p:nvPr/>
        </p:nvSpPr>
        <p:spPr>
          <a:xfrm flipV="1">
            <a:off x="7869936" y="4681728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49" name="Line"/>
          <p:cNvSpPr/>
          <p:nvPr/>
        </p:nvSpPr>
        <p:spPr>
          <a:xfrm flipV="1">
            <a:off x="8019288" y="4572000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0" name="Line"/>
          <p:cNvSpPr/>
          <p:nvPr/>
        </p:nvSpPr>
        <p:spPr>
          <a:xfrm flipV="1">
            <a:off x="8168640" y="4462272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1" name="Line"/>
          <p:cNvSpPr/>
          <p:nvPr/>
        </p:nvSpPr>
        <p:spPr>
          <a:xfrm flipV="1">
            <a:off x="8317992" y="4352544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2" name="Line"/>
          <p:cNvSpPr/>
          <p:nvPr/>
        </p:nvSpPr>
        <p:spPr>
          <a:xfrm flipV="1">
            <a:off x="8467344" y="4242816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3" name="Line"/>
          <p:cNvSpPr/>
          <p:nvPr/>
        </p:nvSpPr>
        <p:spPr>
          <a:xfrm flipV="1">
            <a:off x="8616696" y="4133088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4" name="Line"/>
          <p:cNvSpPr/>
          <p:nvPr/>
        </p:nvSpPr>
        <p:spPr>
          <a:xfrm flipV="1">
            <a:off x="8766048" y="4023360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5" name="Line"/>
          <p:cNvSpPr/>
          <p:nvPr/>
        </p:nvSpPr>
        <p:spPr>
          <a:xfrm flipV="1">
            <a:off x="8915400" y="3913632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6" name="Line"/>
          <p:cNvSpPr/>
          <p:nvPr/>
        </p:nvSpPr>
        <p:spPr>
          <a:xfrm flipV="1">
            <a:off x="9064752" y="3803904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7" name="Line"/>
          <p:cNvSpPr/>
          <p:nvPr/>
        </p:nvSpPr>
        <p:spPr>
          <a:xfrm flipV="1">
            <a:off x="9214104" y="3694176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8" name="Line"/>
          <p:cNvSpPr/>
          <p:nvPr/>
        </p:nvSpPr>
        <p:spPr>
          <a:xfrm flipV="1">
            <a:off x="9363456" y="3584448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9" name="Line"/>
          <p:cNvSpPr/>
          <p:nvPr/>
        </p:nvSpPr>
        <p:spPr>
          <a:xfrm flipV="1">
            <a:off x="9512808" y="3474720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0" name="Line"/>
          <p:cNvSpPr/>
          <p:nvPr/>
        </p:nvSpPr>
        <p:spPr>
          <a:xfrm flipV="1">
            <a:off x="9662160" y="3364992"/>
            <a:ext cx="149352" cy="10972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1" name="Line"/>
          <p:cNvSpPr/>
          <p:nvPr/>
        </p:nvSpPr>
        <p:spPr>
          <a:xfrm flipV="1">
            <a:off x="9811512" y="3315614"/>
            <a:ext cx="149352" cy="4937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2" name="Line"/>
          <p:cNvSpPr/>
          <p:nvPr/>
        </p:nvSpPr>
        <p:spPr>
          <a:xfrm flipV="1">
            <a:off x="9960864" y="3266237"/>
            <a:ext cx="149352" cy="4937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3" name="Line"/>
          <p:cNvSpPr/>
          <p:nvPr/>
        </p:nvSpPr>
        <p:spPr>
          <a:xfrm flipV="1">
            <a:off x="10110216" y="3216859"/>
            <a:ext cx="149352" cy="4937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4" name="Line"/>
          <p:cNvSpPr/>
          <p:nvPr/>
        </p:nvSpPr>
        <p:spPr>
          <a:xfrm flipV="1">
            <a:off x="10259568" y="3167482"/>
            <a:ext cx="149352" cy="4937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5" name="Line"/>
          <p:cNvSpPr/>
          <p:nvPr/>
        </p:nvSpPr>
        <p:spPr>
          <a:xfrm flipV="1">
            <a:off x="10408920" y="3118104"/>
            <a:ext cx="149352" cy="4937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6" name="Line"/>
          <p:cNvSpPr/>
          <p:nvPr/>
        </p:nvSpPr>
        <p:spPr>
          <a:xfrm flipV="1">
            <a:off x="10558272" y="3068726"/>
            <a:ext cx="149352" cy="4937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7" name="Line"/>
          <p:cNvSpPr/>
          <p:nvPr/>
        </p:nvSpPr>
        <p:spPr>
          <a:xfrm flipV="1">
            <a:off x="10707624" y="3019349"/>
            <a:ext cx="149352" cy="4937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8" name="Line"/>
          <p:cNvSpPr/>
          <p:nvPr/>
        </p:nvSpPr>
        <p:spPr>
          <a:xfrm flipV="1">
            <a:off x="10856976" y="2969971"/>
            <a:ext cx="149352" cy="4937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9" name="Line"/>
          <p:cNvSpPr/>
          <p:nvPr/>
        </p:nvSpPr>
        <p:spPr>
          <a:xfrm flipV="1">
            <a:off x="11006328" y="2920594"/>
            <a:ext cx="149352" cy="49378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70" name="Text 68"/>
          <p:cNvSpPr txBox="1"/>
          <p:nvPr/>
        </p:nvSpPr>
        <p:spPr>
          <a:xfrm>
            <a:off x="9052560" y="22402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limit of proportionality</a:t>
            </a:r>
            <a:endParaRPr lang="en-US" sz="2000" dirty="0"/>
          </a:p>
        </p:txBody>
      </p:sp>
      <p:sp>
        <p:nvSpPr>
          <p:cNvPr id="71" name="Text 69"/>
          <p:cNvSpPr txBox="1"/>
          <p:nvPr/>
        </p:nvSpPr>
        <p:spPr>
          <a:xfrm>
            <a:off x="8503920" y="48920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straight line: F = k × 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WORKED EXAMPLE · FOLLOW ALONG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Worked example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0.5 kg ball falls 2 m. Find its speed when it lands (no air resistance).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GPE lost: mgh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9.8 J</a:t>
            </a:r>
            <a:endParaRPr lang="en-US" sz="32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KE gained = 9.8 J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v² = 39.2</a:t>
            </a:r>
            <a:endParaRPr lang="en-US" sz="32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Square root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≈ 6.3 m/s</a:t>
            </a:r>
            <a:endParaRPr lang="en-US" sz="32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GPE lost = KE gained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WE DO · FIRST STEP DONE – YOU FINISH IT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2 kg rock falls 10 m. Find its speed when it lands (no air resistance).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GPE lost: mgh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196 J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KE gained = 196 J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Square root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Same steps as the example. Show working on mini whiteboards.</a:t>
            </a:r>
            <a:endParaRPr lang="en-US" sz="2600" dirty="0"/>
          </a:p>
        </p:txBody>
      </p:sp>
      <p:sp>
        <p:nvSpPr>
          <p:cNvPr id="25" name="Button: Show answer">
            <a:hlinkClick r:id="rId3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76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EQUATION PRACTICE · SHOW YOUR WORKING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Practice: Ee = ½ k e²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Review column 1"/>
          <p:cNvSpPr/>
          <p:nvPr/>
        </p:nvSpPr>
        <p:spPr>
          <a:xfrm>
            <a:off x="548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k = 200 N/m, e = 0.1 m. Find Ee.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k = 50 N/m, e = 0.4 m. Find Ee.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k = 400 N/m, stretched 5 cm. Find Ee.</a:t>
            </a:r>
            <a:endParaRPr lang="en-US" sz="2800" dirty="0"/>
          </a:p>
        </p:txBody>
      </p:sp>
      <p:sp>
        <p:nvSpPr>
          <p:cNvPr id="9" name="Review column 2"/>
          <p:cNvSpPr/>
          <p:nvPr/>
        </p:nvSpPr>
        <p:spPr>
          <a:xfrm>
            <a:off x="6263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37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 spring goes from 12 cm to 20 cm. k = 100 N/m. Find Ee.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 spring stores 9 J when stretched 0.3 m. Find k.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k = 800 N/m. The spring stores 4 J. Find e.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77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Bungee jump energy changes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Jump off: GPE → KE as you fall.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The rope stretches: KE → elastic potential energy.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Lowest point: KE = 0, the rope stores the most energy.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The rope pulls you up: elastic → KE → GPE.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Never perfect: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some energy is dissipated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as heat and sound –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each bounce is lower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78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PHYSICS IN REAL LIFE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Elastic energy in real life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rampolines card"/>
          <p:cNvSpPr/>
          <p:nvPr/>
        </p:nvSpPr>
        <p:spPr>
          <a:xfrm>
            <a:off x="548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Trampolines icon circle"/>
          <p:cNvSpPr/>
          <p:nvPr/>
        </p:nvSpPr>
        <p:spPr>
          <a:xfrm>
            <a:off x="822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Image 0" descr="Trampoline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512064" cy="51206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057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Trampolines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Stretch to store elastic energy, then launch you up.</a:t>
            </a:r>
            <a:endParaRPr lang="en-US" sz="2400" dirty="0"/>
          </a:p>
        </p:txBody>
      </p:sp>
      <p:sp>
        <p:nvSpPr>
          <p:cNvPr id="12" name="Bungee jumping card"/>
          <p:cNvSpPr/>
          <p:nvPr/>
        </p:nvSpPr>
        <p:spPr>
          <a:xfrm>
            <a:off x="6263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Bungee jumping icon circle"/>
          <p:cNvSpPr/>
          <p:nvPr/>
        </p:nvSpPr>
        <p:spPr>
          <a:xfrm>
            <a:off x="6537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4" name="Image 1" descr="Bungee jumpi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772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Bungee jumping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7772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The rope stores elastic energy to stop you safely.</a:t>
            </a:r>
            <a:endParaRPr lang="en-US" sz="2400" dirty="0"/>
          </a:p>
        </p:txBody>
      </p:sp>
      <p:sp>
        <p:nvSpPr>
          <p:cNvPr id="17" name="Car suspension card"/>
          <p:cNvSpPr/>
          <p:nvPr/>
        </p:nvSpPr>
        <p:spPr>
          <a:xfrm>
            <a:off x="548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Car suspension icon circle"/>
          <p:cNvSpPr/>
          <p:nvPr/>
        </p:nvSpPr>
        <p:spPr>
          <a:xfrm>
            <a:off x="822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9" name="Image 2" descr="Car suspensio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4590288"/>
            <a:ext cx="512064" cy="5120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057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Car suspension</a:t>
            </a:r>
            <a:endParaRPr lang="en-US" sz="3000" dirty="0"/>
          </a:p>
        </p:txBody>
      </p:sp>
      <p:sp>
        <p:nvSpPr>
          <p:cNvPr id="21" name="Text 16"/>
          <p:cNvSpPr txBox="1"/>
          <p:nvPr/>
        </p:nvSpPr>
        <p:spPr>
          <a:xfrm>
            <a:off x="2057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Springs store energy from bumps to smooth the ride.</a:t>
            </a:r>
            <a:endParaRPr lang="en-US" sz="2400" dirty="0"/>
          </a:p>
        </p:txBody>
      </p:sp>
      <p:sp>
        <p:nvSpPr>
          <p:cNvPr id="22" name="Bows and catapults card"/>
          <p:cNvSpPr/>
          <p:nvPr/>
        </p:nvSpPr>
        <p:spPr>
          <a:xfrm>
            <a:off x="6263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3" name="Bows and catapults icon circle"/>
          <p:cNvSpPr/>
          <p:nvPr/>
        </p:nvSpPr>
        <p:spPr>
          <a:xfrm>
            <a:off x="6537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24" name="Image 3" descr="Bows and catapult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848" y="4590288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72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Bows and catapults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Stretched string → kinetic energy of the arrow.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79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3 · CURIOUS QUESTION · THINK, PAIR, SHARE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I wonder…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chemeClr val="accent5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Why does a dropped ball never bounce back to the height you dropped it from?</a:t>
            </a:r>
            <a:endParaRPr lang="en-US" sz="4200" dirty="0"/>
          </a:p>
        </p:txBody>
      </p:sp>
      <p:sp>
        <p:nvSpPr>
          <p:cNvPr id="8" name="Hint card"/>
          <p:cNvSpPr/>
          <p:nvPr/>
        </p:nvSpPr>
        <p:spPr>
          <a:xfrm>
            <a:off x="548640" y="3977640"/>
            <a:ext cx="11064240" cy="109728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9" name="Image 0" descr="H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06240"/>
            <a:ext cx="640080" cy="6400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91640" y="39776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Think about: </a:t>
            </a:r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</a:rPr>
              <a:t>Where does some of the energy go on each bounce?</a:t>
            </a:r>
            <a:endParaRPr lang="en-US" sz="3000" dirty="0"/>
          </a:p>
        </p:txBody>
      </p:sp>
      <p:sp>
        <p:nvSpPr>
          <p:cNvPr id="11" name="Think · 1 min"/>
          <p:cNvSpPr/>
          <p:nvPr/>
        </p:nvSpPr>
        <p:spPr>
          <a:xfrm>
            <a:off x="54864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Think · 1 min</a:t>
            </a:r>
            <a:endParaRPr lang="en-US" sz="2800" dirty="0"/>
          </a:p>
        </p:txBody>
      </p:sp>
      <p:sp>
        <p:nvSpPr>
          <p:cNvPr id="13" name="Pair · 1 min"/>
          <p:cNvSpPr/>
          <p:nvPr/>
        </p:nvSpPr>
        <p:spPr>
          <a:xfrm>
            <a:off x="429768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9768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Pair · 1 min</a:t>
            </a:r>
            <a:endParaRPr lang="en-US" sz="2800" dirty="0"/>
          </a:p>
        </p:txBody>
      </p:sp>
      <p:sp>
        <p:nvSpPr>
          <p:cNvPr id="15" name="Share"/>
          <p:cNvSpPr/>
          <p:nvPr/>
        </p:nvSpPr>
        <p:spPr>
          <a:xfrm>
            <a:off x="804672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Share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80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HINGE QUESTION · EVERYONE SHOWS A, B, C OR 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Check before we move on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A spring goes from 10 cm to 14 cm long. e = ?</a:t>
            </a:r>
            <a:endParaRPr lang="en-US" sz="38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cm</a:t>
            </a:r>
            <a:endParaRPr lang="en-US" sz="32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0.04 m</a:t>
            </a:r>
            <a:endParaRPr lang="en-US" sz="32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0.14 m</a:t>
            </a:r>
            <a:endParaRPr lang="en-US" sz="32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</a:t>
            </a:r>
            <a:endParaRPr lang="en-US" sz="32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81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YOUR TURN · START ANYWHERE – EVERYONE AIM FOR GOLD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Bronze, Silver, Gold</a:t>
            </a:r>
            <a:endParaRPr lang="en-US" sz="4600" dirty="0"/>
          </a:p>
        </p:txBody>
      </p:sp>
      <p:sp>
        <p:nvSpPr>
          <p:cNvPr id="5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Which store does a stretched spring have?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A spring goes from 10 cm to 15 cm. Find the extension in metres.</a:t>
            </a:r>
            <a:endParaRPr lang="en-US" sz="2700" dirty="0"/>
          </a:p>
        </p:txBody>
      </p:sp>
      <p:sp>
        <p:nvSpPr>
          <p:cNvPr id="9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k = 100 N/m, e = 0.2 m. Find Ee.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k = 50 N/m, e = 4 cm. Find Ee.</a:t>
            </a:r>
            <a:endParaRPr lang="en-US" sz="2700" dirty="0"/>
          </a:p>
        </p:txBody>
      </p:sp>
      <p:sp>
        <p:nvSpPr>
          <p:cNvPr id="13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700" dirty="0">
                <a:solidFill>
                  <a:schemeClr val="tx1"/>
                </a:solidFill>
              </a:rPr>
              <a:t>A 2 kg ball falls 5 m. Find its landing speed.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700" dirty="0">
                <a:solidFill>
                  <a:schemeClr val="tx1"/>
                </a:solidFill>
              </a:rPr>
              <a:t>A spring (k = 400 N/m) stores 2 J. Find its extension.</a:t>
            </a:r>
            <a:endParaRPr lang="en-US" sz="2700" dirty="0"/>
          </a:p>
        </p:txBody>
      </p:sp>
      <p:sp>
        <p:nvSpPr>
          <p:cNvPr id="18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82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FILL IN THE BLANKS · USE THE WORD BANK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Fill in the blanks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Word elastic"/>
          <p:cNvSpPr/>
          <p:nvPr/>
        </p:nvSpPr>
        <p:spPr>
          <a:xfrm>
            <a:off x="54864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elastic</a:t>
            </a:r>
            <a:endParaRPr lang="en-US" sz="2600" dirty="0"/>
          </a:p>
        </p:txBody>
      </p:sp>
      <p:sp>
        <p:nvSpPr>
          <p:cNvPr id="9" name="Word extension"/>
          <p:cNvSpPr/>
          <p:nvPr/>
        </p:nvSpPr>
        <p:spPr>
          <a:xfrm>
            <a:off x="239268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39268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extension</a:t>
            </a:r>
            <a:endParaRPr lang="en-US" sz="2600" dirty="0"/>
          </a:p>
        </p:txBody>
      </p:sp>
      <p:sp>
        <p:nvSpPr>
          <p:cNvPr id="11" name="Word heat"/>
          <p:cNvSpPr/>
          <p:nvPr/>
        </p:nvSpPr>
        <p:spPr>
          <a:xfrm>
            <a:off x="423672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23672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heat</a:t>
            </a:r>
            <a:endParaRPr lang="en-US" sz="2600" dirty="0"/>
          </a:p>
        </p:txBody>
      </p:sp>
      <p:sp>
        <p:nvSpPr>
          <p:cNvPr id="13" name="Word metres"/>
          <p:cNvSpPr/>
          <p:nvPr/>
        </p:nvSpPr>
        <p:spPr>
          <a:xfrm>
            <a:off x="608076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metres</a:t>
            </a:r>
            <a:endParaRPr lang="en-US" sz="2600" dirty="0"/>
          </a:p>
        </p:txBody>
      </p:sp>
      <p:sp>
        <p:nvSpPr>
          <p:cNvPr id="15" name="Word squared"/>
          <p:cNvSpPr/>
          <p:nvPr/>
        </p:nvSpPr>
        <p:spPr>
          <a:xfrm>
            <a:off x="792480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92480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squared</a:t>
            </a:r>
            <a:endParaRPr lang="en-US" sz="2600" dirty="0"/>
          </a:p>
        </p:txBody>
      </p:sp>
      <p:sp>
        <p:nvSpPr>
          <p:cNvPr id="17" name="Word stiffer"/>
          <p:cNvSpPr/>
          <p:nvPr/>
        </p:nvSpPr>
        <p:spPr>
          <a:xfrm>
            <a:off x="976884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76884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stiffer</a:t>
            </a:r>
            <a:endParaRPr lang="en-US" sz="26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2697480"/>
            <a:ext cx="1106424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A stretched spring stores ________ potential energy.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How much longer a spring gets is its ________.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A ________ spring has a bigger spring constant.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Extension must be in ________.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In Ee = ½ k e², the extension is ________.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Each bounce, some energy is dissipated as ________.</a:t>
            </a:r>
            <a:endParaRPr lang="en-US" sz="3000" dirty="0"/>
          </a:p>
        </p:txBody>
      </p:sp>
      <p:sp>
        <p:nvSpPr>
          <p:cNvPr id="21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83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EXAM-STYLE QUESTION · ABOUT 6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Exam-style question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otal marks"/>
          <p:cNvSpPr/>
          <p:nvPr/>
        </p:nvSpPr>
        <p:spPr>
          <a:xfrm>
            <a:off x="9052560" y="804672"/>
            <a:ext cx="2560320" cy="640080"/>
          </a:xfrm>
          <a:prstGeom prst="roundRect">
            <a:avLst>
              <a:gd name="adj" fmla="val 21429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052560" y="8046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Total: 6 marks</a:t>
            </a:r>
            <a:endParaRPr lang="en-US" sz="2400" dirty="0"/>
          </a:p>
        </p:txBody>
      </p:sp>
      <p:sp>
        <p:nvSpPr>
          <p:cNvPr id="9" name="Question stem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13043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6916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spring has a spring constant of 40 N/m. It is stretched by 15 cm.</a:t>
            </a:r>
            <a:endParaRPr lang="en-US" sz="2400" dirty="0"/>
          </a:p>
        </p:txBody>
      </p:sp>
      <p:sp>
        <p:nvSpPr>
          <p:cNvPr id="11" name="Part 0"/>
          <p:cNvSpPr/>
          <p:nvPr/>
        </p:nvSpPr>
        <p:spPr>
          <a:xfrm>
            <a:off x="548640" y="2880360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2880360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(a)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Convert 15 cm to metres.</a:t>
            </a:r>
            <a:endParaRPr lang="en-US" sz="2300" dirty="0"/>
          </a:p>
        </p:txBody>
      </p:sp>
      <p:sp>
        <p:nvSpPr>
          <p:cNvPr id="14" name="Marks"/>
          <p:cNvSpPr/>
          <p:nvPr/>
        </p:nvSpPr>
        <p:spPr>
          <a:xfrm>
            <a:off x="9829800" y="3118104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829800" y="3118104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[1 mark]</a:t>
            </a:r>
            <a:endParaRPr lang="en-US" sz="2000" dirty="0"/>
          </a:p>
        </p:txBody>
      </p:sp>
      <p:sp>
        <p:nvSpPr>
          <p:cNvPr id="16" name="Part 1"/>
          <p:cNvSpPr/>
          <p:nvPr/>
        </p:nvSpPr>
        <p:spPr>
          <a:xfrm>
            <a:off x="548640" y="3959352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959352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(b)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959352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Calculate the elastic potential energy stored in the spring.</a:t>
            </a:r>
            <a:endParaRPr lang="en-US" sz="2300" dirty="0"/>
          </a:p>
        </p:txBody>
      </p:sp>
      <p:sp>
        <p:nvSpPr>
          <p:cNvPr id="19" name="Marks"/>
          <p:cNvSpPr/>
          <p:nvPr/>
        </p:nvSpPr>
        <p:spPr>
          <a:xfrm>
            <a:off x="9829800" y="4197096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29800" y="4197096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1" name="Part 2"/>
          <p:cNvSpPr/>
          <p:nvPr/>
        </p:nvSpPr>
        <p:spPr>
          <a:xfrm>
            <a:off x="548640" y="5038344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5038344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(c)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5038344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The spring launches a 0.01 kg ball. Assume all the energy becomes kinetic. Calculate the ball's speed.</a:t>
            </a:r>
            <a:endParaRPr lang="en-US" sz="2300" dirty="0"/>
          </a:p>
        </p:txBody>
      </p:sp>
      <p:sp>
        <p:nvSpPr>
          <p:cNvPr id="24" name="Marks"/>
          <p:cNvSpPr/>
          <p:nvPr/>
        </p:nvSpPr>
        <p:spPr>
          <a:xfrm>
            <a:off x="9829800" y="5276088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29800" y="527608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[3 marks]</a:t>
            </a:r>
            <a:endParaRPr lang="en-US" sz="2000" dirty="0"/>
          </a:p>
        </p:txBody>
      </p:sp>
      <p:sp>
        <p:nvSpPr>
          <p:cNvPr id="27" name="Button: Mark scheme">
            <a:hlinkClick r:id="rId2" tooltip="Mark scheme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Mark sche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scheme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84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the elastic energy equation?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½ × k × e²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m × g × h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½ × m × v²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k × e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85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What is the unit of spring constant?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N/m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86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stretched spring stores energy in its…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store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store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store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store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87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spring goes from 20 cm to 26 cm. Extension?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 cm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cm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cm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cm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88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8 cm in metres is…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0.08 m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 m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m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 m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89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k = 100 N/m, e = 0.1 m. Ee?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J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J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J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90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At the lowest point of a bungee jump, KE is…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biggest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as GPE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91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stiffer spring has a…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k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k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smaller k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bigger k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92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ball falls (no air resistance). GPE lost =…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 gained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the KE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double the KE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93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Why is each bounce lower?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is destroyed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is dissipated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gravity gets stronger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ball gets heavier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94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3 · EXIT TICKET · 3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Before you go…</a:t>
            </a:r>
            <a:endParaRPr lang="en-US" sz="4600" dirty="0"/>
          </a:p>
        </p:txBody>
      </p:sp>
      <p:sp>
        <p:nvSpPr>
          <p:cNvPr id="5" name="Exit card 1"/>
          <p:cNvSpPr/>
          <p:nvPr/>
        </p:nvSpPr>
        <p:spPr>
          <a:xfrm>
            <a:off x="548640" y="182880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6" name="Exit number"/>
          <p:cNvSpPr/>
          <p:nvPr/>
        </p:nvSpPr>
        <p:spPr>
          <a:xfrm>
            <a:off x="822960" y="210312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1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18288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Write the equation for elastic potential energy.</a:t>
            </a:r>
            <a:endParaRPr lang="en-US" sz="3400" dirty="0"/>
          </a:p>
        </p:txBody>
      </p:sp>
      <p:sp>
        <p:nvSpPr>
          <p:cNvPr id="9" name="Exit card 2"/>
          <p:cNvSpPr/>
          <p:nvPr/>
        </p:nvSpPr>
        <p:spPr>
          <a:xfrm>
            <a:off x="548640" y="329184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0" name="Exit number"/>
          <p:cNvSpPr/>
          <p:nvPr/>
        </p:nvSpPr>
        <p:spPr>
          <a:xfrm>
            <a:off x="822960" y="356616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329184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15 cm in metres = ____ m</a:t>
            </a:r>
            <a:endParaRPr lang="en-US" sz="3400" dirty="0"/>
          </a:p>
        </p:txBody>
      </p:sp>
      <p:sp>
        <p:nvSpPr>
          <p:cNvPr id="13" name="Exit card 3"/>
          <p:cNvSpPr/>
          <p:nvPr/>
        </p:nvSpPr>
        <p:spPr>
          <a:xfrm>
            <a:off x="548640" y="475488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4" name="Exit number"/>
          <p:cNvSpPr/>
          <p:nvPr/>
        </p:nvSpPr>
        <p:spPr>
          <a:xfrm>
            <a:off x="822960" y="502920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5029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1828800" y="47548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k = 200 N/m, e = 0.1 m. Ee = ____ J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95</a:t>
            </a:fld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2"/>
                </a:solidFill>
              </a:rPr>
              <a:t>HOMEWORK 2 OF 6 · PART 1 · DUE NEXT LESSON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KE, GPE and elastic energy</a:t>
            </a:r>
            <a:endParaRPr lang="en-US" sz="4600" dirty="0"/>
          </a:p>
        </p:txBody>
      </p:sp>
      <p:pic>
        <p:nvPicPr>
          <p:cNvPr id="5" name="Image 0" descr="Home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640080" cy="640080"/>
          </a:xfrm>
          <a:prstGeom prst="rect">
            <a:avLst/>
          </a:prstGeom>
        </p:spPr>
      </p:pic>
      <p:sp>
        <p:nvSpPr>
          <p:cNvPr id="6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7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Write the equations for Ek, Ep and Ee.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Convert 35 cm to metres.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Which store does a stretched spring have?</a:t>
            </a:r>
            <a:endParaRPr lang="en-US" sz="2700" dirty="0"/>
          </a:p>
        </p:txBody>
      </p:sp>
      <p:sp>
        <p:nvSpPr>
          <p:cNvPr id="10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1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700" dirty="0">
                <a:solidFill>
                  <a:schemeClr val="tx1"/>
                </a:solidFill>
              </a:rPr>
              <a:t>A 3 kg ball moves at 4 m/s. Find Ek.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700" dirty="0">
                <a:solidFill>
                  <a:schemeClr val="tx1"/>
                </a:solidFill>
              </a:rPr>
              <a:t>A 5 kg box is lifted 2 m. Find Ep.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700" dirty="0">
                <a:solidFill>
                  <a:schemeClr val="tx1"/>
                </a:solidFill>
              </a:rPr>
              <a:t>k = 300 N/m, e = 0.1 m. Find Ee.</a:t>
            </a:r>
            <a:endParaRPr lang="en-US" sz="2700" dirty="0"/>
          </a:p>
        </p:txBody>
      </p:sp>
      <p:sp>
        <p:nvSpPr>
          <p:cNvPr id="14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5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7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7"/>
            </a:pPr>
            <a:r>
              <a:rPr lang="en-US" sz="2400" dirty="0">
                <a:solidFill>
                  <a:schemeClr val="tx1"/>
                </a:solidFill>
              </a:rPr>
              <a:t>A 0.2 kg ball is thrown up at 10 m/s. How high does it go?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7"/>
            </a:pPr>
            <a:r>
              <a:rPr lang="en-US" sz="2400" dirty="0">
                <a:solidFill>
                  <a:schemeClr val="tx1"/>
                </a:solidFill>
              </a:rPr>
              <a:t>A spring (k = 50 N/m) stores 1 J. Find its extension.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96</a:t>
            </a:fld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2"/>
                </a:solidFill>
              </a:rPr>
              <a:t>HOMEWORK 2 OF 6 · PART 2 · EXTENDED TASK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Rollercoaster designer</a:t>
            </a:r>
            <a:endParaRPr lang="en-US" sz="4600" dirty="0"/>
          </a:p>
        </p:txBody>
      </p:sp>
      <p:pic>
        <p:nvPicPr>
          <p:cNvPr id="5" name="Image 0" descr="Home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640080" cy="640080"/>
          </a:xfrm>
          <a:prstGeom prst="rect">
            <a:avLst/>
          </a:prstGeom>
        </p:spPr>
      </p:pic>
      <p:sp>
        <p:nvSpPr>
          <p:cNvPr id="6" name="Task card"/>
          <p:cNvSpPr/>
          <p:nvPr/>
        </p:nvSpPr>
        <p:spPr>
          <a:xfrm>
            <a:off x="548640" y="1737360"/>
            <a:ext cx="11064240" cy="182880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8680" y="173736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Design a rollercoaster with 3 hills. Label where the train has the most GPE and the most KE, and explain why each hill must be lower than the first.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To do really well, everyone try to:</a:t>
            </a:r>
            <a:endParaRPr lang="en-US" sz="2600" dirty="0"/>
          </a:p>
        </p:txBody>
      </p:sp>
      <p:sp>
        <p:nvSpPr>
          <p:cNvPr id="9" name="Criterion 1"/>
          <p:cNvSpPr/>
          <p:nvPr/>
        </p:nvSpPr>
        <p:spPr>
          <a:xfrm>
            <a:off x="731520" y="427939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1520" y="427939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1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2011680" y="425196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A neat labelled drawing with heights.</a:t>
            </a:r>
            <a:endParaRPr lang="en-US" sz="2600" dirty="0"/>
          </a:p>
        </p:txBody>
      </p:sp>
      <p:sp>
        <p:nvSpPr>
          <p:cNvPr id="12" name="Criterion 2"/>
          <p:cNvSpPr/>
          <p:nvPr/>
        </p:nvSpPr>
        <p:spPr>
          <a:xfrm>
            <a:off x="731520" y="501091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31520" y="50109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2011680" y="498348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Label GPE and KE at the top and bottom of each hill.</a:t>
            </a:r>
            <a:endParaRPr lang="en-US" sz="2600" dirty="0"/>
          </a:p>
        </p:txBody>
      </p:sp>
      <p:sp>
        <p:nvSpPr>
          <p:cNvPr id="15" name="Criterion 3"/>
          <p:cNvSpPr/>
          <p:nvPr/>
        </p:nvSpPr>
        <p:spPr>
          <a:xfrm>
            <a:off x="731520" y="574243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315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3</a:t>
            </a:r>
            <a:endParaRPr lang="en-US" sz="2200" dirty="0"/>
          </a:p>
        </p:txBody>
      </p:sp>
      <p:sp>
        <p:nvSpPr>
          <p:cNvPr id="17" name="Text 14"/>
          <p:cNvSpPr txBox="1"/>
          <p:nvPr/>
        </p:nvSpPr>
        <p:spPr>
          <a:xfrm>
            <a:off x="2011680" y="571500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Calculate the GPE at the top for a 500 kg train.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97</a:t>
            </a:fld>
            <a:endParaRPr 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4 OF 12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Specific heat capacity</a:t>
            </a:r>
            <a:endParaRPr lang="en-US" sz="4600" dirty="0"/>
          </a:p>
        </p:txBody>
      </p:sp>
      <p:sp>
        <p:nvSpPr>
          <p:cNvPr id="5" name="Route chip"/>
          <p:cNvSpPr/>
          <p:nvPr/>
        </p:nvSpPr>
        <p:spPr>
          <a:xfrm>
            <a:off x="7680960" y="228600"/>
            <a:ext cx="3931920" cy="475488"/>
          </a:xfrm>
          <a:prstGeom prst="roundRect">
            <a:avLst>
              <a:gd name="adj" fmla="val 28846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22860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Combined + Separate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Today we will all…</a:t>
            </a:r>
            <a:endParaRPr lang="en-US" sz="2800" dirty="0"/>
          </a:p>
        </p:txBody>
      </p:sp>
      <p:sp>
        <p:nvSpPr>
          <p:cNvPr id="8" name="Objective 1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3591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14884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explain what specific heat capacity means.</a:t>
            </a:r>
            <a:endParaRPr lang="en-US" sz="2800" dirty="0"/>
          </a:p>
        </p:txBody>
      </p:sp>
      <p:sp>
        <p:nvSpPr>
          <p:cNvPr id="11" name="Objective 2"/>
          <p:cNvSpPr/>
          <p:nvPr/>
        </p:nvSpPr>
        <p:spPr>
          <a:xfrm>
            <a:off x="731520" y="36850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47472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use ΔE = m × c × Δθ.</a:t>
            </a:r>
            <a:endParaRPr lang="en-US" sz="2800" dirty="0"/>
          </a:p>
        </p:txBody>
      </p:sp>
      <p:sp>
        <p:nvSpPr>
          <p:cNvPr id="14" name="Objective 3"/>
          <p:cNvSpPr/>
          <p:nvPr/>
        </p:nvSpPr>
        <p:spPr>
          <a:xfrm>
            <a:off x="731520" y="501091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010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8006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describe the specific heat capacity practical.</a:t>
            </a:r>
            <a:endParaRPr lang="en-US" sz="2800" dirty="0"/>
          </a:p>
        </p:txBody>
      </p:sp>
      <p:sp>
        <p:nvSpPr>
          <p:cNvPr id="17" name="Key words card"/>
          <p:cNvSpPr/>
          <p:nvPr/>
        </p:nvSpPr>
        <p:spPr>
          <a:xfrm>
            <a:off x="7315200" y="1737360"/>
            <a:ext cx="4297680" cy="4572000"/>
          </a:xfrm>
          <a:prstGeom prst="roundRect">
            <a:avLst>
              <a:gd name="adj" fmla="val 319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35240" y="19202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6"/>
                </a:solidFill>
              </a:rPr>
              <a:t>KEY WORDS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46888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specific heat capacity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energy to raise the temperature of 1 kg by 1 °C (J/kg°C)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temperature change (Δθ)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final − start temperature, in °C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thermal store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the energy a hot object has</a:t>
            </a:r>
            <a:endParaRPr lang="en-US" sz="2800" dirty="0"/>
          </a:p>
        </p:txBody>
      </p:sp>
      <p:sp>
        <p:nvSpPr>
          <p:cNvPr id="21" name="Button: Answers">
            <a:hlinkClick r:id="rId2" tooltip="Answers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98</a:t>
            </a:fld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DO NOW · 5 MINUTES · IN SILENCE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Do now</a:t>
            </a:r>
            <a:endParaRPr lang="en-US" sz="4600" dirty="0"/>
          </a:p>
        </p:txBody>
      </p:sp>
      <p:sp>
        <p:nvSpPr>
          <p:cNvPr id="5" name="Do now card"/>
          <p:cNvSpPr/>
          <p:nvPr/>
        </p:nvSpPr>
        <p:spPr>
          <a:xfrm>
            <a:off x="548640" y="173736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4241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Write the elastic energy equation.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What does k stand for?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25 cm in metres?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What is the unit of temperature?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Which force slows a sliding block?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99</a:t>
            </a:fld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4 · HOOK · 4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Think about it…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Why does beach sand burn your feet while the sea feels cold – on the same sunny day?</a:t>
            </a:r>
            <a:endParaRPr lang="en-US" sz="4400" dirty="0"/>
          </a:p>
        </p:txBody>
      </p:sp>
      <p:sp>
        <p:nvSpPr>
          <p:cNvPr id="6" name="Fact card"/>
          <p:cNvSpPr/>
          <p:nvPr/>
        </p:nvSpPr>
        <p:spPr>
          <a:xfrm>
            <a:off x="548640" y="4023360"/>
            <a:ext cx="11064240" cy="2103120"/>
          </a:xfrm>
          <a:prstGeom prst="roundRect">
            <a:avLst>
              <a:gd name="adj" fmla="val 6522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7" name="Image 0" descr="Did you know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663440"/>
            <a:ext cx="777240" cy="777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4023360"/>
            <a:ext cx="9509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Did you know?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Water has a very high specific heat capacity – it takes lots of energy to warm it up.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</a:t>
            </a:fld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Specific heat capacity</a:t>
            </a:r>
            <a:endParaRPr lang="en-US" sz="4600" dirty="0"/>
          </a:p>
        </p:txBody>
      </p:sp>
      <p:sp>
        <p:nvSpPr>
          <p:cNvPr id="5" name="Copy box (green)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rgbClr val="E6F4EA"/>
          </a:solidFill>
          <a:ln w="19050">
            <a:solidFill>
              <a:srgbClr val="2F855A"/>
            </a:solidFill>
            <a:prstDash val="solid"/>
          </a:ln>
        </p:spPr>
      </p:sp>
      <p:pic>
        <p:nvPicPr>
          <p:cNvPr id="6" name="Image 0" descr="Penci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rgbClr val="2F855A"/>
                </a:solidFill>
              </a:rPr>
              <a:t>COPY INTO YOUR BOOK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c = energy needed to raise the temperature of 1 kg by 1 °C.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Water: c = 4200 J/kg°C – very high.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High c → heats up slowly and cools down slowly.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Low c (metals) → heats up quickly.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101</a:t>
            </a:fld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4 · THE EQUATION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The equation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47472" y="1572768"/>
            <a:ext cx="11466576" cy="4800600"/>
          </a:xfrm>
          <a:prstGeom prst="roundRect">
            <a:avLst>
              <a:gd name="adj" fmla="val 2286"/>
            </a:avLst>
          </a:prstGeom>
          <a:ln w="38100">
            <a:solidFill>
              <a:srgbClr val="48BB78"/>
            </a:solidFill>
            <a:prstDash val="solid"/>
          </a:ln>
        </p:spPr>
      </p:sp>
      <p:sp>
        <p:nvSpPr>
          <p:cNvPr id="6" name="Equation pill"/>
          <p:cNvSpPr/>
          <p:nvPr/>
        </p:nvSpPr>
        <p:spPr>
          <a:xfrm>
            <a:off x="1463040" y="1737360"/>
            <a:ext cx="9235440" cy="1234440"/>
          </a:xfrm>
          <a:prstGeom prst="roundRect">
            <a:avLst>
              <a:gd name="adj" fmla="val 11111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463040" y="1737360"/>
            <a:ext cx="9235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ΔE = m × c × Δθ</a:t>
            </a:r>
            <a:endParaRPr lang="en-US" sz="6400" dirty="0"/>
          </a:p>
        </p:txBody>
      </p:sp>
      <p:graphicFrame>
        <p:nvGraphicFramePr>
          <p:cNvPr id="10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24612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572000"/>
                <a:gridCol w="448056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Symbol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Quantity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Unit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ΔE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change in thermal energy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joules (J)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m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mass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kilograms (kg)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c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specific heat capacity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J/kg°C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Δθ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temperature change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°C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 txBox="1"/>
          <p:nvPr/>
        </p:nvSpPr>
        <p:spPr>
          <a:xfrm>
            <a:off x="548640" y="589788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5"/>
                </a:solidFill>
              </a:rPr>
              <a:t>Δθ = final temperature − start temperature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102</a:t>
            </a:fld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WORKED EXAMPLE · FOLLOW ALONG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Worked example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much energy heats 2 kg of water from 20 °C to 30 °C? (c = 4200 J/kg°C)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Find Δθ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Δθ = 10 °C</a:t>
            </a:r>
            <a:endParaRPr lang="en-US" sz="32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ΔE = m × c × Δθ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4200 × 10</a:t>
            </a:r>
            <a:endParaRPr lang="en-US" sz="32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ΔE = 84 000 J</a:t>
            </a:r>
            <a:endParaRPr lang="en-US" sz="32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Find the temperature CHANGE first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103</a:t>
            </a:fld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WE DO · FIRST STEP DONE – YOU FINISH IT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much energy heats 0.5 kg of oil from 15 °C to 55 °C? (c = 2000 J/kg°C)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Find Δθ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Δθ = 40 °C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ΔE = m × c × Δθ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Same steps as the example. Show working on mini whiteboards.</a:t>
            </a:r>
            <a:endParaRPr lang="en-US" sz="2600" dirty="0"/>
          </a:p>
        </p:txBody>
      </p:sp>
      <p:sp>
        <p:nvSpPr>
          <p:cNvPr id="25" name="Button: Show answer">
            <a:hlinkClick r:id="rId3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104</a:t>
            </a:fld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DIAGRAM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Specific heat capacity practical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20040" y="1627632"/>
            <a:ext cx="11521440" cy="4727448"/>
          </a:xfrm>
          <a:prstGeom prst="roundRect">
            <a:avLst>
              <a:gd name="adj" fmla="val 2321"/>
            </a:avLst>
          </a:prstGeom>
          <a:ln w="38100">
            <a:solidFill>
              <a:srgbClr val="2F855A"/>
            </a:solidFill>
            <a:prstDash val="solid"/>
          </a:ln>
        </p:spPr>
      </p:sp>
      <p:sp>
        <p:nvSpPr>
          <p:cNvPr id="6" name="Insulation"/>
          <p:cNvSpPr/>
          <p:nvPr/>
        </p:nvSpPr>
        <p:spPr>
          <a:xfrm>
            <a:off x="914400" y="2651760"/>
            <a:ext cx="4389120" cy="3108960"/>
          </a:xfrm>
          <a:prstGeom prst="roundRect">
            <a:avLst>
              <a:gd name="adj" fmla="val 4412"/>
            </a:avLst>
          </a:prstGeom>
          <a:solidFill>
            <a:srgbClr val="F2C8A0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7" name="Metal block"/>
          <p:cNvSpPr/>
          <p:nvPr/>
        </p:nvSpPr>
        <p:spPr>
          <a:xfrm>
            <a:off x="1371600" y="3017520"/>
            <a:ext cx="3474720" cy="2377440"/>
          </a:xfrm>
          <a:prstGeom prst="rect">
            <a:avLst/>
          </a:prstGeom>
          <a:solidFill>
            <a:schemeClr val="accent6"/>
          </a:solidFill>
          <a:ln w="25400">
            <a:solidFill>
              <a:srgbClr val="14213D"/>
            </a:solidFill>
            <a:prstDash val="solid"/>
          </a:ln>
        </p:spPr>
      </p:sp>
      <p:sp>
        <p:nvSpPr>
          <p:cNvPr id="8" name="Heater"/>
          <p:cNvSpPr/>
          <p:nvPr/>
        </p:nvSpPr>
        <p:spPr>
          <a:xfrm>
            <a:off x="1965960" y="2103120"/>
            <a:ext cx="457200" cy="2560320"/>
          </a:xfrm>
          <a:prstGeom prst="rect">
            <a:avLst/>
          </a:prstGeom>
          <a:solidFill>
            <a:schemeClr val="accent1"/>
          </a:solidFill>
          <a:ln w="25400">
            <a:solidFill>
              <a:srgbClr val="14213D"/>
            </a:solidFill>
            <a:prstDash val="solid"/>
          </a:ln>
        </p:spPr>
      </p:sp>
      <p:sp>
        <p:nvSpPr>
          <p:cNvPr id="9" name="Thermometer"/>
          <p:cNvSpPr/>
          <p:nvPr/>
        </p:nvSpPr>
        <p:spPr>
          <a:xfrm>
            <a:off x="3703320" y="1783080"/>
            <a:ext cx="182880" cy="2880360"/>
          </a:xfrm>
          <a:prstGeom prst="rect">
            <a:avLst/>
          </a:prstGeom>
          <a:solidFill>
            <a:schemeClr val="bg1"/>
          </a:solidFill>
          <a:ln w="25400">
            <a:solidFill>
              <a:srgbClr val="14213D"/>
            </a:solidFill>
            <a:prstDash val="solid"/>
          </a:ln>
        </p:spPr>
      </p:sp>
      <p:sp>
        <p:nvSpPr>
          <p:cNvPr id="10" name="Bulb"/>
          <p:cNvSpPr/>
          <p:nvPr/>
        </p:nvSpPr>
        <p:spPr>
          <a:xfrm>
            <a:off x="3639312" y="452628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Line"/>
          <p:cNvSpPr/>
          <p:nvPr/>
        </p:nvSpPr>
        <p:spPr>
          <a:xfrm flipV="1">
            <a:off x="2194560" y="1600200"/>
            <a:ext cx="0" cy="50292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</a:ln>
        </p:spPr>
      </p:sp>
      <p:sp>
        <p:nvSpPr>
          <p:cNvPr id="12" name="Line"/>
          <p:cNvSpPr/>
          <p:nvPr/>
        </p:nvSpPr>
        <p:spPr>
          <a:xfrm>
            <a:off x="2194560" y="1600200"/>
            <a:ext cx="461772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</a:ln>
        </p:spPr>
      </p:sp>
      <p:sp>
        <p:nvSpPr>
          <p:cNvPr id="13" name="Line"/>
          <p:cNvSpPr/>
          <p:nvPr/>
        </p:nvSpPr>
        <p:spPr>
          <a:xfrm>
            <a:off x="6812280" y="1600200"/>
            <a:ext cx="0" cy="50292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</a:ln>
        </p:spPr>
      </p:sp>
      <p:sp>
        <p:nvSpPr>
          <p:cNvPr id="14" name="Joulemeter"/>
          <p:cNvSpPr/>
          <p:nvPr/>
        </p:nvSpPr>
        <p:spPr>
          <a:xfrm>
            <a:off x="5760720" y="2103120"/>
            <a:ext cx="2103120" cy="82296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760720" y="21031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joulemeter</a:t>
            </a:r>
            <a:endParaRPr lang="en-US" sz="2200" dirty="0"/>
          </a:p>
        </p:txBody>
      </p:sp>
      <p:sp>
        <p:nvSpPr>
          <p:cNvPr id="16" name="Line"/>
          <p:cNvSpPr/>
          <p:nvPr/>
        </p:nvSpPr>
        <p:spPr>
          <a:xfrm>
            <a:off x="6812280" y="2926080"/>
            <a:ext cx="0" cy="54864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</a:ln>
        </p:spPr>
      </p:sp>
      <p:sp>
        <p:nvSpPr>
          <p:cNvPr id="17" name="Power supply"/>
          <p:cNvSpPr/>
          <p:nvPr/>
        </p:nvSpPr>
        <p:spPr>
          <a:xfrm>
            <a:off x="5760720" y="3474720"/>
            <a:ext cx="2103120" cy="82296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760720" y="34747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power supply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2148840"/>
            <a:ext cx="1325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heater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3977640" y="187452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thermometer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2468880" y="4800600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metal block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580644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insulation</a:t>
            </a:r>
            <a:endParaRPr lang="en-US" sz="2200" dirty="0"/>
          </a:p>
        </p:txBody>
      </p:sp>
      <p:sp>
        <p:nvSpPr>
          <p:cNvPr id="23" name="Line"/>
          <p:cNvSpPr/>
          <p:nvPr/>
        </p:nvSpPr>
        <p:spPr>
          <a:xfrm>
            <a:off x="8321040" y="5486400"/>
            <a:ext cx="329184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tailEnd type="triangle"/>
          </a:ln>
        </p:spPr>
      </p:sp>
      <p:sp>
        <p:nvSpPr>
          <p:cNvPr id="24" name="Line"/>
          <p:cNvSpPr/>
          <p:nvPr/>
        </p:nvSpPr>
        <p:spPr>
          <a:xfrm flipV="1">
            <a:off x="8321040" y="2194560"/>
            <a:ext cx="0" cy="329184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tailEnd type="triangle"/>
          </a:ln>
        </p:spPr>
      </p:sp>
      <p:sp>
        <p:nvSpPr>
          <p:cNvPr id="25" name="Text 23"/>
          <p:cNvSpPr txBox="1"/>
          <p:nvPr/>
        </p:nvSpPr>
        <p:spPr>
          <a:xfrm>
            <a:off x="9418320" y="55321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time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8412480" y="21031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temp</a:t>
            </a:r>
            <a:endParaRPr lang="en-US" sz="2000" dirty="0"/>
          </a:p>
        </p:txBody>
      </p:sp>
      <p:sp>
        <p:nvSpPr>
          <p:cNvPr id="27" name="Line"/>
          <p:cNvSpPr/>
          <p:nvPr/>
        </p:nvSpPr>
        <p:spPr>
          <a:xfrm flipV="1">
            <a:off x="8321040" y="4467987"/>
            <a:ext cx="754380" cy="565785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28" name="Line"/>
          <p:cNvSpPr/>
          <p:nvPr/>
        </p:nvSpPr>
        <p:spPr>
          <a:xfrm flipV="1">
            <a:off x="9075420" y="3902202"/>
            <a:ext cx="754380" cy="565785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29" name="Line"/>
          <p:cNvSpPr/>
          <p:nvPr/>
        </p:nvSpPr>
        <p:spPr>
          <a:xfrm flipV="1">
            <a:off x="9829800" y="3336417"/>
            <a:ext cx="754380" cy="565785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30" name="Line"/>
          <p:cNvSpPr/>
          <p:nvPr/>
        </p:nvSpPr>
        <p:spPr>
          <a:xfrm flipV="1">
            <a:off x="10584180" y="2770632"/>
            <a:ext cx="754380" cy="565785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REQUIRED PRACTICAL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Method: specific heat capacity</a:t>
            </a:r>
            <a:endParaRPr lang="en-US" sz="4600" dirty="0"/>
          </a:p>
        </p:txBody>
      </p:sp>
      <p:sp>
        <p:nvSpPr>
          <p:cNvPr id="5" name="Talk box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6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Measure the mass of the block.</a:t>
            </a:r>
            <a:endParaRPr lang="en-US" sz="3000" dirty="0"/>
          </a:p>
          <a:p>
            <a:pPr marL="609600" indent="-6096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Put the heater and thermometer in; insulate.</a:t>
            </a:r>
            <a:endParaRPr lang="en-US" sz="3000" dirty="0"/>
          </a:p>
          <a:p>
            <a:pPr marL="609600" indent="-6096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Record the start temperature; heat for 10 minutes.</a:t>
            </a:r>
            <a:endParaRPr lang="en-US" sz="3000" dirty="0"/>
          </a:p>
          <a:p>
            <a:pPr marL="609600" indent="-6096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Record the energy (joulemeter) and final temperature.</a:t>
            </a:r>
            <a:endParaRPr lang="en-US" sz="3000" dirty="0"/>
          </a:p>
          <a:p>
            <a:pPr marL="609600" indent="-6096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Work out c = ΔE ÷ (m × Δθ).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106</a:t>
            </a:fld>
            <a:endParaRPr 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EQUATION PRACTICE · SHOW YOUR WORKING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Practice: ΔE = m c Δθ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Review column 1"/>
          <p:cNvSpPr/>
          <p:nvPr/>
        </p:nvSpPr>
        <p:spPr>
          <a:xfrm>
            <a:off x="548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2 kg of water is heated by 10 °C. Find ΔE. (c = 4200)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A 3 kg iron block (c = 450) warms by 20 °C. Find ΔE.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500 g of water goes from 20 °C to 60 °C. Find ΔE.</a:t>
            </a:r>
            <a:endParaRPr lang="en-US" sz="2800" dirty="0"/>
          </a:p>
        </p:txBody>
      </p:sp>
      <p:sp>
        <p:nvSpPr>
          <p:cNvPr id="9" name="Review column 2"/>
          <p:cNvSpPr/>
          <p:nvPr/>
        </p:nvSpPr>
        <p:spPr>
          <a:xfrm>
            <a:off x="6263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37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12 000 J heats 2 kg of a metal by 15 °C. Find c.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42 000 J heats some water by 5 °C. Find the mass.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9000 J heats 1 kg of aluminium (c = 900). Find Δθ.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107</a:t>
            </a:fld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Why is the sea cooler than sand?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Water has a high specific heat capacity.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It needs lots of energy for each 1 °C rise.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Sand has a low c – it heats up quickly.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Same sunshine → hot sand, cool sea.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c in J/kg°C: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water 4200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aluminium 900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sand about 800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108</a:t>
            </a:fld>
            <a:endParaRPr 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Why insulate the block?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Some energy heats the surroundings, not the block.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So the block's temperature rises less.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A smaller Δθ makes c look too big.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Insulation reduces wasted energy → a better value of c.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Also: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oil in the thermometer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hole for good contact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repeat and average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109</a:t>
            </a:fld>
            <a:endParaRPr 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PHYSICS IN REAL LIFE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Heat capacity in real life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Radiators card"/>
          <p:cNvSpPr/>
          <p:nvPr/>
        </p:nvSpPr>
        <p:spPr>
          <a:xfrm>
            <a:off x="548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Radiators icon circle"/>
          <p:cNvSpPr/>
          <p:nvPr/>
        </p:nvSpPr>
        <p:spPr>
          <a:xfrm>
            <a:off x="822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Image 0" descr="Radiator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512064" cy="51206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057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Radiators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Filled with water – it stores lots of energy and cools slowly.</a:t>
            </a:r>
            <a:endParaRPr lang="en-US" sz="2400" dirty="0"/>
          </a:p>
        </p:txBody>
      </p:sp>
      <p:sp>
        <p:nvSpPr>
          <p:cNvPr id="12" name="Cooking pans card"/>
          <p:cNvSpPr/>
          <p:nvPr/>
        </p:nvSpPr>
        <p:spPr>
          <a:xfrm>
            <a:off x="6263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Cooking pans icon circle"/>
          <p:cNvSpPr/>
          <p:nvPr/>
        </p:nvSpPr>
        <p:spPr>
          <a:xfrm>
            <a:off x="6537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4" name="Image 1" descr="Cooking pan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772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Cooking pans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7772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Metal heats up fast because it has a low c.</a:t>
            </a:r>
            <a:endParaRPr lang="en-US" sz="2400" dirty="0"/>
          </a:p>
        </p:txBody>
      </p:sp>
      <p:sp>
        <p:nvSpPr>
          <p:cNvPr id="17" name="Hot water bottles card"/>
          <p:cNvSpPr/>
          <p:nvPr/>
        </p:nvSpPr>
        <p:spPr>
          <a:xfrm>
            <a:off x="548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Hot water bottles icon circle"/>
          <p:cNvSpPr/>
          <p:nvPr/>
        </p:nvSpPr>
        <p:spPr>
          <a:xfrm>
            <a:off x="822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9" name="Image 2" descr="Hot water bottle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4590288"/>
            <a:ext cx="512064" cy="5120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057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Hot water bottles</a:t>
            </a:r>
            <a:endParaRPr lang="en-US" sz="3000" dirty="0"/>
          </a:p>
        </p:txBody>
      </p:sp>
      <p:sp>
        <p:nvSpPr>
          <p:cNvPr id="21" name="Text 16"/>
          <p:cNvSpPr txBox="1"/>
          <p:nvPr/>
        </p:nvSpPr>
        <p:spPr>
          <a:xfrm>
            <a:off x="2057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Water's high c keeps you warm for hours.</a:t>
            </a:r>
            <a:endParaRPr lang="en-US" sz="2400" dirty="0"/>
          </a:p>
        </p:txBody>
      </p:sp>
      <p:sp>
        <p:nvSpPr>
          <p:cNvPr id="22" name="Car engines card"/>
          <p:cNvSpPr/>
          <p:nvPr/>
        </p:nvSpPr>
        <p:spPr>
          <a:xfrm>
            <a:off x="6263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3" name="Car engines icon circle"/>
          <p:cNvSpPr/>
          <p:nvPr/>
        </p:nvSpPr>
        <p:spPr>
          <a:xfrm>
            <a:off x="6537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24" name="Image 3" descr="Car engine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848" y="4590288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72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Car engines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Water-based coolant soaks up lots of heat.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110</a:t>
            </a:fld>
            <a:endParaRPr 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4 · CURIOUS QUESTION · THINK, PAIR, SHARE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I wonder…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chemeClr val="accent5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Why does the jam in a hot doughnut burn your mouth when the dough doesn't?</a:t>
            </a:r>
            <a:endParaRPr lang="en-US" sz="4200" dirty="0"/>
          </a:p>
        </p:txBody>
      </p:sp>
      <p:sp>
        <p:nvSpPr>
          <p:cNvPr id="8" name="Hint card"/>
          <p:cNvSpPr/>
          <p:nvPr/>
        </p:nvSpPr>
        <p:spPr>
          <a:xfrm>
            <a:off x="548640" y="3977640"/>
            <a:ext cx="11064240" cy="109728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9" name="Image 0" descr="H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06240"/>
            <a:ext cx="640080" cy="6400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91640" y="39776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Think about: </a:t>
            </a:r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</a:rPr>
              <a:t>Jam is mostly water and sugar. What does that mean for c?</a:t>
            </a:r>
            <a:endParaRPr lang="en-US" sz="3000" dirty="0"/>
          </a:p>
        </p:txBody>
      </p:sp>
      <p:sp>
        <p:nvSpPr>
          <p:cNvPr id="11" name="Think · 1 min"/>
          <p:cNvSpPr/>
          <p:nvPr/>
        </p:nvSpPr>
        <p:spPr>
          <a:xfrm>
            <a:off x="54864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Think · 1 min</a:t>
            </a:r>
            <a:endParaRPr lang="en-US" sz="2800" dirty="0"/>
          </a:p>
        </p:txBody>
      </p:sp>
      <p:sp>
        <p:nvSpPr>
          <p:cNvPr id="13" name="Pair · 1 min"/>
          <p:cNvSpPr/>
          <p:nvPr/>
        </p:nvSpPr>
        <p:spPr>
          <a:xfrm>
            <a:off x="429768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9768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Pair · 1 min</a:t>
            </a:r>
            <a:endParaRPr lang="en-US" sz="2800" dirty="0"/>
          </a:p>
        </p:txBody>
      </p:sp>
      <p:sp>
        <p:nvSpPr>
          <p:cNvPr id="15" name="Share"/>
          <p:cNvSpPr/>
          <p:nvPr/>
        </p:nvSpPr>
        <p:spPr>
          <a:xfrm>
            <a:off x="804672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Share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111</a:t>
            </a:fld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WORKING SCIENTIFICALLY · THINK LIKE A SCIENTIST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SHC of an aluminium block</a:t>
            </a:r>
            <a:endParaRPr lang="en-US" sz="4600" dirty="0"/>
          </a:p>
        </p:txBody>
      </p:sp>
      <p:sp>
        <p:nvSpPr>
          <p:cNvPr id="5" name="Variables card"/>
          <p:cNvSpPr/>
          <p:nvPr/>
        </p:nvSpPr>
        <p:spPr>
          <a:xfrm>
            <a:off x="548640" y="1691640"/>
            <a:ext cx="3931920" cy="251460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783080"/>
            <a:ext cx="361188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accent3"/>
                </a:solidFill>
              </a:rPr>
              <a:t>Independent: </a:t>
            </a:r>
            <a:pPr indent="0" marL="0">
              <a:spcAft>
                <a:spcPts val="8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energy supplied (kJ)</a:t>
            </a:r>
            <a:endParaRPr lang="en-US" sz="2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accent3"/>
                </a:solidFill>
              </a:rPr>
              <a:t>Dependent: </a:t>
            </a:r>
            <a:pPr indent="0" marL="0">
              <a:spcAft>
                <a:spcPts val="8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temperature of the block (°C)</a:t>
            </a:r>
            <a:endParaRPr lang="en-US" sz="2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accent3"/>
                </a:solidFill>
              </a:rPr>
              <a:t>Control: </a:t>
            </a:r>
            <a:pPr indent="0" marL="0">
              <a:spcAft>
                <a:spcPts val="8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mass of block (1 kg), insulation, same thermometer position</a:t>
            </a:r>
            <a:endParaRPr lang="en-US" sz="2000" dirty="0"/>
          </a:p>
        </p:txBody>
      </p:sp>
      <p:graphicFrame>
        <p:nvGraphicFramePr>
          <p:cNvPr id="1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663440" y="1691640"/>
          <a:ext cx="6949440" cy="914400"/>
        </p:xfrm>
        <a:graphic>
          <a:graphicData uri="http://schemas.openxmlformats.org/drawingml/2006/table">
            <a:tbl>
              <a:tblPr/>
              <a:tblGrid>
                <a:gridCol w="3088640"/>
                <a:gridCol w="1930400"/>
                <a:gridCol w="1930400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Energy (kJ)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Temp (°C)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Rise (°C)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20.0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25.5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5.5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31.0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11.0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38.5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18.5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42.0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22.0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8" name="Questions card"/>
          <p:cNvSpPr/>
          <p:nvPr/>
        </p:nvSpPr>
        <p:spPr>
          <a:xfrm>
            <a:off x="548640" y="4526280"/>
            <a:ext cx="11064240" cy="1783080"/>
          </a:xfrm>
          <a:prstGeom prst="roundRect">
            <a:avLst>
              <a:gd name="adj" fmla="val 769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4617720"/>
            <a:ext cx="10607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2600" dirty="0">
                <a:solidFill>
                  <a:schemeClr val="tx1"/>
                </a:solidFill>
              </a:rPr>
              <a:t>Which reading is anomalous?</a:t>
            </a:r>
            <a:endParaRPr lang="en-US" sz="2600" dirty="0"/>
          </a:p>
          <a:p>
            <a:pPr marL="609600" indent="-6096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2600" dirty="0">
                <a:solidFill>
                  <a:schemeClr val="tx1"/>
                </a:solidFill>
              </a:rPr>
              <a:t>Use the 10 kJ row to find c (m = 1 kg).</a:t>
            </a:r>
            <a:endParaRPr lang="en-US" sz="2600" dirty="0"/>
          </a:p>
          <a:p>
            <a:pPr marL="609600" indent="-6096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2600" dirty="0">
                <a:solidFill>
                  <a:schemeClr val="tx1"/>
                </a:solidFill>
              </a:rPr>
              <a:t>Why is the class value of c often too high?</a:t>
            </a:r>
            <a:endParaRPr lang="en-US" sz="2600" dirty="0"/>
          </a:p>
        </p:txBody>
      </p:sp>
      <p:sp>
        <p:nvSpPr>
          <p:cNvPr id="11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112</a:t>
            </a:fld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HINGE QUESTION · EVERYONE SHOWS A, B, C OR 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Check before we move on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Same energy to 1 kg water and 1 kg aluminium?</a:t>
            </a:r>
            <a:endParaRPr lang="en-US" sz="38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temperature rise</a:t>
            </a:r>
            <a:endParaRPr lang="en-US" sz="32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can't tell: no time</a:t>
            </a:r>
            <a:endParaRPr lang="en-US" sz="32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aluminium gets hotter</a:t>
            </a:r>
            <a:endParaRPr lang="en-US" sz="32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gets hotter</a:t>
            </a:r>
            <a:endParaRPr lang="en-US" sz="32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113</a:t>
            </a:fld>
            <a:endParaRPr 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YOUR TURN · START ANYWHERE – EVERYONE AIM FOR GOLD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Bronze, Silver, Gold</a:t>
            </a:r>
            <a:endParaRPr lang="en-US" sz="4600" dirty="0"/>
          </a:p>
        </p:txBody>
      </p:sp>
      <p:sp>
        <p:nvSpPr>
          <p:cNvPr id="5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What is the unit of specific heat capacity?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Which has a higher c: water or aluminium?</a:t>
            </a:r>
            <a:endParaRPr lang="en-US" sz="2700" dirty="0"/>
          </a:p>
        </p:txBody>
      </p:sp>
      <p:sp>
        <p:nvSpPr>
          <p:cNvPr id="9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400" dirty="0">
                <a:solidFill>
                  <a:schemeClr val="tx1"/>
                </a:solidFill>
              </a:rPr>
              <a:t>1 kg of water is heated by 5 °C. Find ΔE. (c = 4200)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400" dirty="0">
                <a:solidFill>
                  <a:schemeClr val="tx1"/>
                </a:solidFill>
              </a:rPr>
              <a:t>A 2 kg block (c = 900) warms from 20 °C to 30 °C. Find ΔE.</a:t>
            </a:r>
            <a:endParaRPr lang="en-US" sz="2400" dirty="0"/>
          </a:p>
        </p:txBody>
      </p:sp>
      <p:sp>
        <p:nvSpPr>
          <p:cNvPr id="13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700" dirty="0">
                <a:solidFill>
                  <a:schemeClr val="tx1"/>
                </a:solidFill>
              </a:rPr>
              <a:t>9000 J heats 1 kg of metal by 10 °C. Find c.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700" dirty="0">
                <a:solidFill>
                  <a:schemeClr val="tx1"/>
                </a:solidFill>
              </a:rPr>
              <a:t>Explain why measured values of c are often too high.</a:t>
            </a:r>
            <a:endParaRPr lang="en-US" sz="2700" dirty="0"/>
          </a:p>
        </p:txBody>
      </p:sp>
      <p:sp>
        <p:nvSpPr>
          <p:cNvPr id="18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114</a:t>
            </a:fld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FILL IN THE BLANKS · USE THE WORD BANK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Fill in the blanks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Word 1 °C"/>
          <p:cNvSpPr/>
          <p:nvPr/>
        </p:nvSpPr>
        <p:spPr>
          <a:xfrm>
            <a:off x="54864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 °C</a:t>
            </a:r>
            <a:endParaRPr lang="en-US" sz="2600" dirty="0"/>
          </a:p>
        </p:txBody>
      </p:sp>
      <p:sp>
        <p:nvSpPr>
          <p:cNvPr id="9" name="Word 1 kg"/>
          <p:cNvSpPr/>
          <p:nvPr/>
        </p:nvSpPr>
        <p:spPr>
          <a:xfrm>
            <a:off x="239268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39268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 kg</a:t>
            </a:r>
            <a:endParaRPr lang="en-US" sz="2600" dirty="0"/>
          </a:p>
        </p:txBody>
      </p:sp>
      <p:sp>
        <p:nvSpPr>
          <p:cNvPr id="11" name="Word 4200"/>
          <p:cNvSpPr/>
          <p:nvPr/>
        </p:nvSpPr>
        <p:spPr>
          <a:xfrm>
            <a:off x="423672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23672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4200</a:t>
            </a:r>
            <a:endParaRPr lang="en-US" sz="2600" dirty="0"/>
          </a:p>
        </p:txBody>
      </p:sp>
      <p:sp>
        <p:nvSpPr>
          <p:cNvPr id="13" name="Word insulation"/>
          <p:cNvSpPr/>
          <p:nvPr/>
        </p:nvSpPr>
        <p:spPr>
          <a:xfrm>
            <a:off x="608076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insulation</a:t>
            </a:r>
            <a:endParaRPr lang="en-US" sz="2600" dirty="0"/>
          </a:p>
        </p:txBody>
      </p:sp>
      <p:sp>
        <p:nvSpPr>
          <p:cNvPr id="15" name="Word joules"/>
          <p:cNvSpPr/>
          <p:nvPr/>
        </p:nvSpPr>
        <p:spPr>
          <a:xfrm>
            <a:off x="792480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92480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joules</a:t>
            </a:r>
            <a:endParaRPr lang="en-US" sz="2600" dirty="0"/>
          </a:p>
        </p:txBody>
      </p:sp>
      <p:sp>
        <p:nvSpPr>
          <p:cNvPr id="17" name="Word slowly"/>
          <p:cNvSpPr/>
          <p:nvPr/>
        </p:nvSpPr>
        <p:spPr>
          <a:xfrm>
            <a:off x="976884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76884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slowly</a:t>
            </a:r>
            <a:endParaRPr lang="en-US" sz="26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2697480"/>
            <a:ext cx="1106424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c is the energy needed to heat ________ …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… by ________.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Water's c is ________ J/kg°C.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High c → heats up ________.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ΔE is measured in ________.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________ reduces energy lost in the practical.</a:t>
            </a:r>
            <a:endParaRPr lang="en-US" sz="3000" dirty="0"/>
          </a:p>
        </p:txBody>
      </p:sp>
      <p:sp>
        <p:nvSpPr>
          <p:cNvPr id="21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115</a:t>
            </a:fld>
            <a:endParaRPr 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EXAM-STYLE QUESTION · ABOUT 8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Exam-style question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otal marks"/>
          <p:cNvSpPr/>
          <p:nvPr/>
        </p:nvSpPr>
        <p:spPr>
          <a:xfrm>
            <a:off x="9052560" y="804672"/>
            <a:ext cx="2560320" cy="640080"/>
          </a:xfrm>
          <a:prstGeom prst="roundRect">
            <a:avLst>
              <a:gd name="adj" fmla="val 21429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052560" y="8046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Total: 8 marks</a:t>
            </a:r>
            <a:endParaRPr lang="en-US" sz="2400" dirty="0"/>
          </a:p>
        </p:txBody>
      </p:sp>
      <p:sp>
        <p:nvSpPr>
          <p:cNvPr id="9" name="Question stem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13043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6916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1.0 kg aluminium block is heated by a 50 W heater for 300 s. Its temperature rises from 20 °C to 35 °C.</a:t>
            </a:r>
            <a:endParaRPr lang="en-US" sz="2400" dirty="0"/>
          </a:p>
        </p:txBody>
      </p:sp>
      <p:sp>
        <p:nvSpPr>
          <p:cNvPr id="11" name="Part 0"/>
          <p:cNvSpPr/>
          <p:nvPr/>
        </p:nvSpPr>
        <p:spPr>
          <a:xfrm>
            <a:off x="548640" y="2880360"/>
            <a:ext cx="11064240" cy="804672"/>
          </a:xfrm>
          <a:prstGeom prst="roundRect">
            <a:avLst>
              <a:gd name="adj" fmla="val 17045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2880360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(a)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Calculate the energy supplied by the heater.</a:t>
            </a:r>
            <a:endParaRPr lang="en-US" sz="2300" dirty="0"/>
          </a:p>
        </p:txBody>
      </p:sp>
      <p:sp>
        <p:nvSpPr>
          <p:cNvPr id="14" name="Marks"/>
          <p:cNvSpPr/>
          <p:nvPr/>
        </p:nvSpPr>
        <p:spPr>
          <a:xfrm>
            <a:off x="9829800" y="3008376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829800" y="3008376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16" name="Part 1"/>
          <p:cNvSpPr/>
          <p:nvPr/>
        </p:nvSpPr>
        <p:spPr>
          <a:xfrm>
            <a:off x="548640" y="3739896"/>
            <a:ext cx="11064240" cy="804672"/>
          </a:xfrm>
          <a:prstGeom prst="roundRect">
            <a:avLst>
              <a:gd name="adj" fmla="val 17045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739896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(b)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739896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Calculate the specific heat capacity of aluminium from these results.</a:t>
            </a:r>
            <a:endParaRPr lang="en-US" sz="2300" dirty="0"/>
          </a:p>
        </p:txBody>
      </p:sp>
      <p:sp>
        <p:nvSpPr>
          <p:cNvPr id="19" name="Marks"/>
          <p:cNvSpPr/>
          <p:nvPr/>
        </p:nvSpPr>
        <p:spPr>
          <a:xfrm>
            <a:off x="9829800" y="3867912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29800" y="386791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[3 marks]</a:t>
            </a:r>
            <a:endParaRPr lang="en-US" sz="2000" dirty="0"/>
          </a:p>
        </p:txBody>
      </p:sp>
      <p:sp>
        <p:nvSpPr>
          <p:cNvPr id="21" name="Part 2"/>
          <p:cNvSpPr/>
          <p:nvPr/>
        </p:nvSpPr>
        <p:spPr>
          <a:xfrm>
            <a:off x="548640" y="4599432"/>
            <a:ext cx="11064240" cy="804672"/>
          </a:xfrm>
          <a:prstGeom prst="roundRect">
            <a:avLst>
              <a:gd name="adj" fmla="val 17045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4599432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(c)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459943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The true value is 900 J/kg°C. Explain why the student's value is too high.</a:t>
            </a:r>
            <a:endParaRPr lang="en-US" sz="2300" dirty="0"/>
          </a:p>
        </p:txBody>
      </p:sp>
      <p:sp>
        <p:nvSpPr>
          <p:cNvPr id="24" name="Marks"/>
          <p:cNvSpPr/>
          <p:nvPr/>
        </p:nvSpPr>
        <p:spPr>
          <a:xfrm>
            <a:off x="9829800" y="4727448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29800" y="472744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6" name="Part 3"/>
          <p:cNvSpPr/>
          <p:nvPr/>
        </p:nvSpPr>
        <p:spPr>
          <a:xfrm>
            <a:off x="548640" y="5458968"/>
            <a:ext cx="11064240" cy="804672"/>
          </a:xfrm>
          <a:prstGeom prst="roundRect">
            <a:avLst>
              <a:gd name="adj" fmla="val 17045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85800" y="5458968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(d)</a:t>
            </a:r>
            <a:endParaRPr lang="en-US" sz="2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5458968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Suggest one improvement to the method.</a:t>
            </a:r>
            <a:endParaRPr lang="en-US" sz="2300" dirty="0"/>
          </a:p>
        </p:txBody>
      </p:sp>
      <p:sp>
        <p:nvSpPr>
          <p:cNvPr id="29" name="Marks"/>
          <p:cNvSpPr/>
          <p:nvPr/>
        </p:nvSpPr>
        <p:spPr>
          <a:xfrm>
            <a:off x="9829800" y="5586984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9829800" y="5586984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[1 mark]</a:t>
            </a:r>
            <a:endParaRPr lang="en-US" sz="2000" dirty="0"/>
          </a:p>
        </p:txBody>
      </p:sp>
      <p:sp>
        <p:nvSpPr>
          <p:cNvPr id="32" name="Button: Mark scheme">
            <a:hlinkClick r:id="rId2" tooltip="Mark scheme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Mark sche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scheme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116</a:t>
            </a:fld>
            <a:endParaRPr lang="en-U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the thermal energy equation?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÷ t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ΔE = m × c × Δθ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m × g × h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½ × m × v²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117</a:t>
            </a:fld>
            <a:endParaRPr 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What is the unit of specific heat capacity?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°C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J/kg°C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N/kg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118</a:t>
            </a:fld>
            <a:endParaRPr 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From 15 °C to 40 °C, Δθ is…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°C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°C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 °C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°C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119</a:t>
            </a:fld>
            <a:endParaRPr 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Water's c is about…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4200 J/kg°C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42 000 J/kg°C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J/kg°C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 J/kg°C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120</a:t>
            </a:fld>
            <a:endParaRPr 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Heating 1 kg of water by 1 °C needs…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 J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4200 J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 J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121</a:t>
            </a:fld>
            <a:endParaRPr 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high c means a material…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always hot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heats up quickly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heats up slowly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can't be heated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122</a:t>
            </a:fld>
            <a:endParaRPr lang="en-US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Why insulate the block?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look neat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cool it down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make it heavier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reduce energy lost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123</a:t>
            </a:fld>
            <a:endParaRPr lang="en-US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2 kg, c = 500, Δθ = 10 °C. ΔE?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 J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512 J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J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5000 J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124</a:t>
            </a:fld>
            <a:endParaRPr 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What measures the energy supplied in the practical?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thermometer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joulemeter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ruler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125</a:t>
            </a:fld>
            <a:endParaRPr 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The thermometer measures…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126</a:t>
            </a:fld>
            <a:endParaRPr lang="en-US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4 · EXIT TICKET · 3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Before you go…</a:t>
            </a:r>
            <a:endParaRPr lang="en-US" sz="4600" dirty="0"/>
          </a:p>
        </p:txBody>
      </p:sp>
      <p:sp>
        <p:nvSpPr>
          <p:cNvPr id="5" name="Exit card 1"/>
          <p:cNvSpPr/>
          <p:nvPr/>
        </p:nvSpPr>
        <p:spPr>
          <a:xfrm>
            <a:off x="548640" y="182880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6" name="Exit number"/>
          <p:cNvSpPr/>
          <p:nvPr/>
        </p:nvSpPr>
        <p:spPr>
          <a:xfrm>
            <a:off x="822960" y="210312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1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18288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What does specific heat capacity mean?</a:t>
            </a:r>
            <a:endParaRPr lang="en-US" sz="3400" dirty="0"/>
          </a:p>
        </p:txBody>
      </p:sp>
      <p:sp>
        <p:nvSpPr>
          <p:cNvPr id="9" name="Exit card 2"/>
          <p:cNvSpPr/>
          <p:nvPr/>
        </p:nvSpPr>
        <p:spPr>
          <a:xfrm>
            <a:off x="548640" y="329184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0" name="Exit number"/>
          <p:cNvSpPr/>
          <p:nvPr/>
        </p:nvSpPr>
        <p:spPr>
          <a:xfrm>
            <a:off x="822960" y="356616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329184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From 20 °C to 35 °C, Δθ = ____</a:t>
            </a:r>
            <a:endParaRPr lang="en-US" sz="3400" dirty="0"/>
          </a:p>
        </p:txBody>
      </p:sp>
      <p:sp>
        <p:nvSpPr>
          <p:cNvPr id="13" name="Exit card 3"/>
          <p:cNvSpPr/>
          <p:nvPr/>
        </p:nvSpPr>
        <p:spPr>
          <a:xfrm>
            <a:off x="548640" y="475488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4" name="Exit number"/>
          <p:cNvSpPr/>
          <p:nvPr/>
        </p:nvSpPr>
        <p:spPr>
          <a:xfrm>
            <a:off x="822960" y="502920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5029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1828800" y="47548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Give one way to make the practical more accurate.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127</a:t>
            </a:fld>
            <a:endParaRPr lang="en-US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5 OF 12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Power and work done</a:t>
            </a:r>
            <a:endParaRPr lang="en-US" sz="4600" dirty="0"/>
          </a:p>
        </p:txBody>
      </p:sp>
      <p:sp>
        <p:nvSpPr>
          <p:cNvPr id="5" name="Route chip"/>
          <p:cNvSpPr/>
          <p:nvPr/>
        </p:nvSpPr>
        <p:spPr>
          <a:xfrm>
            <a:off x="7680960" y="228600"/>
            <a:ext cx="3931920" cy="475488"/>
          </a:xfrm>
          <a:prstGeom prst="roundRect">
            <a:avLst>
              <a:gd name="adj" fmla="val 28846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22860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Combined + Separate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Today we will all…</a:t>
            </a:r>
            <a:endParaRPr lang="en-US" sz="2800" dirty="0"/>
          </a:p>
        </p:txBody>
      </p:sp>
      <p:sp>
        <p:nvSpPr>
          <p:cNvPr id="8" name="Objective 1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3591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14884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state that power is the rate of energy transfer.</a:t>
            </a:r>
            <a:endParaRPr lang="en-US" sz="2800" dirty="0"/>
          </a:p>
        </p:txBody>
      </p:sp>
      <p:sp>
        <p:nvSpPr>
          <p:cNvPr id="11" name="Objective 2"/>
          <p:cNvSpPr/>
          <p:nvPr/>
        </p:nvSpPr>
        <p:spPr>
          <a:xfrm>
            <a:off x="731520" y="36850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47472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use P = E ÷ t and P = W ÷ t.</a:t>
            </a:r>
            <a:endParaRPr lang="en-US" sz="2800" dirty="0"/>
          </a:p>
        </p:txBody>
      </p:sp>
      <p:sp>
        <p:nvSpPr>
          <p:cNvPr id="14" name="Objective 3"/>
          <p:cNvSpPr/>
          <p:nvPr/>
        </p:nvSpPr>
        <p:spPr>
          <a:xfrm>
            <a:off x="731520" y="501091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010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8006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compare the power of two machines.</a:t>
            </a:r>
            <a:endParaRPr lang="en-US" sz="2800" dirty="0"/>
          </a:p>
        </p:txBody>
      </p:sp>
      <p:sp>
        <p:nvSpPr>
          <p:cNvPr id="17" name="Key words card"/>
          <p:cNvSpPr/>
          <p:nvPr/>
        </p:nvSpPr>
        <p:spPr>
          <a:xfrm>
            <a:off x="7315200" y="1737360"/>
            <a:ext cx="4297680" cy="4572000"/>
          </a:xfrm>
          <a:prstGeom prst="roundRect">
            <a:avLst>
              <a:gd name="adj" fmla="val 319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35240" y="19202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6"/>
                </a:solidFill>
              </a:rPr>
              <a:t>KEY WORDS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46888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power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energy transferred per second, in watts (W)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work done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energy transferred by a force, in joules (J)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watt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1 joule per second</a:t>
            </a:r>
            <a:endParaRPr lang="en-US" sz="2800" dirty="0"/>
          </a:p>
        </p:txBody>
      </p:sp>
      <p:sp>
        <p:nvSpPr>
          <p:cNvPr id="21" name="Button: Answers">
            <a:hlinkClick r:id="rId2" tooltip="Answers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128</a:t>
            </a:fld>
            <a:endParaRPr lang="en-US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DO NOW · 5 MINUTES · IN SILENCE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Do now</a:t>
            </a:r>
            <a:endParaRPr lang="en-US" sz="4600" dirty="0"/>
          </a:p>
        </p:txBody>
      </p:sp>
      <p:sp>
        <p:nvSpPr>
          <p:cNvPr id="5" name="Do now card"/>
          <p:cNvSpPr/>
          <p:nvPr/>
        </p:nvSpPr>
        <p:spPr>
          <a:xfrm>
            <a:off x="548640" y="173736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4241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Write the equation ΔE = 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What is water's c?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What is the unit of energy?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How many seconds are in 2 minutes?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How is a voltmeter connected?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129</a:t>
            </a:fld>
            <a:endParaRPr lang="en-US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5 · HOOK · 4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Think about it…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Two people climb the same stairs. One runs, one walks. Who does more work? Who is more powerful?</a:t>
            </a:r>
            <a:endParaRPr lang="en-US" sz="4400" dirty="0"/>
          </a:p>
        </p:txBody>
      </p:sp>
      <p:sp>
        <p:nvSpPr>
          <p:cNvPr id="6" name="Fact card"/>
          <p:cNvSpPr/>
          <p:nvPr/>
        </p:nvSpPr>
        <p:spPr>
          <a:xfrm>
            <a:off x="548640" y="4023360"/>
            <a:ext cx="11064240" cy="2103120"/>
          </a:xfrm>
          <a:prstGeom prst="roundRect">
            <a:avLst>
              <a:gd name="adj" fmla="val 6522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7" name="Image 0" descr="Did you know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663440"/>
            <a:ext cx="777240" cy="777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4023360"/>
            <a:ext cx="9509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Did you know?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They do the same work – but the runner does it faster, so has more power.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130</a:t>
            </a:fld>
            <a:endParaRPr lang="en-US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Power and work done</a:t>
            </a:r>
            <a:endParaRPr lang="en-US" sz="4600" dirty="0"/>
          </a:p>
        </p:txBody>
      </p:sp>
      <p:sp>
        <p:nvSpPr>
          <p:cNvPr id="5" name="Copy box (green)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rgbClr val="E6F4EA"/>
          </a:solidFill>
          <a:ln w="19050">
            <a:solidFill>
              <a:srgbClr val="2F855A"/>
            </a:solidFill>
            <a:prstDash val="solid"/>
          </a:ln>
        </p:spPr>
      </p:sp>
      <p:pic>
        <p:nvPicPr>
          <p:cNvPr id="6" name="Image 0" descr="Penci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rgbClr val="2F855A"/>
                </a:solidFill>
              </a:rPr>
              <a:t>COPY INTO YOUR BOOK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Power = rate of energy transfer, or rate of doing work.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Unit: watts (W). 1 W = 1 joule per second.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Work done = energy transferred by a force.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Same energy in less time → more power.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131</a:t>
            </a:fld>
            <a:endParaRPr lang="en-US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Comparing two motors</a:t>
            </a:r>
            <a:endParaRPr lang="en-US" sz="4600" dirty="0"/>
          </a:p>
        </p:txBody>
      </p:sp>
      <p:sp>
        <p:nvSpPr>
          <p:cNvPr id="5" name="Talk box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6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Motors A and B lift the same weight through 2 m.</a:t>
            </a:r>
            <a:endParaRPr lang="en-US" sz="32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Both do the same work: 20 J into the GPE store.</a:t>
            </a:r>
            <a:endParaRPr lang="en-US" sz="32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A takes 4 s: P = 20 ÷ 4 = 5 W.</a:t>
            </a:r>
            <a:endParaRPr lang="en-US" sz="32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B takes 10 s: P = 20 ÷ 10 = 2 W. A is more powerful.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132</a:t>
            </a:fld>
            <a:endParaRPr lang="en-US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5 · THE EQUATION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Two equations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47472" y="1572768"/>
            <a:ext cx="11466576" cy="4800600"/>
          </a:xfrm>
          <a:prstGeom prst="roundRect">
            <a:avLst>
              <a:gd name="adj" fmla="val 2286"/>
            </a:avLst>
          </a:prstGeom>
          <a:ln w="38100">
            <a:solidFill>
              <a:srgbClr val="48BB78"/>
            </a:solidFill>
            <a:prstDash val="solid"/>
          </a:ln>
        </p:spPr>
      </p:sp>
      <p:sp>
        <p:nvSpPr>
          <p:cNvPr id="6" name="Equation pill 1"/>
          <p:cNvSpPr/>
          <p:nvPr/>
        </p:nvSpPr>
        <p:spPr>
          <a:xfrm>
            <a:off x="548640" y="1737360"/>
            <a:ext cx="5349240" cy="1097280"/>
          </a:xfrm>
          <a:prstGeom prst="roundRect">
            <a:avLst>
              <a:gd name="adj" fmla="val 125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737360"/>
            <a:ext cx="5349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÷ t</a:t>
            </a:r>
            <a:endParaRPr lang="en-US" sz="5600" dirty="0"/>
          </a:p>
        </p:txBody>
      </p:sp>
      <p:sp>
        <p:nvSpPr>
          <p:cNvPr id="8" name="Equation pill 2"/>
          <p:cNvSpPr/>
          <p:nvPr/>
        </p:nvSpPr>
        <p:spPr>
          <a:xfrm>
            <a:off x="6263640" y="1737360"/>
            <a:ext cx="5349240" cy="1097280"/>
          </a:xfrm>
          <a:prstGeom prst="roundRect">
            <a:avLst>
              <a:gd name="adj" fmla="val 125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263640" y="1737360"/>
            <a:ext cx="5349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W ÷ t</a:t>
            </a:r>
            <a:endParaRPr lang="en-US" sz="5600" dirty="0"/>
          </a:p>
        </p:txBody>
      </p:sp>
      <p:graphicFrame>
        <p:nvGraphicFramePr>
          <p:cNvPr id="1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063240"/>
          <a:ext cx="1106424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572000"/>
                <a:gridCol w="448056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Symbol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Quantity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</a:rPr>
                        <a:t>Unit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P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power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watts (W)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E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energy transferred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joules (J)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W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work done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joules (J)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b="1" dirty="0">
                          <a:solidFill>
                            <a:schemeClr val="accent5"/>
                          </a:solidFill>
                        </a:rPr>
                        <a:t>t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time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3000" dirty="0">
                          <a:solidFill>
                            <a:schemeClr val="bg1"/>
                          </a:solidFill>
                        </a:rPr>
                        <a:t>seconds (s)</a:t>
                      </a:r>
                      <a:endParaRPr lang="en-US" sz="3000" dirty="0"/>
                    </a:p>
                  </a:txBody>
                  <a:tcPr marL="164592" marR="164592" marT="18288" marB="18288" anchor="ctr">
                    <a:lnL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B4A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11" name="Text 8"/>
          <p:cNvSpPr txBox="1"/>
          <p:nvPr/>
        </p:nvSpPr>
        <p:spPr>
          <a:xfrm>
            <a:off x="548640" y="589788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5"/>
                </a:solidFill>
              </a:rPr>
              <a:t>Time must be in seconds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133</a:t>
            </a:fld>
            <a:endParaRPr lang="en-US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WORKED EXAMPLE · FOLLOW ALONG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Worked example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motor transfers 600 J in 20 s. Find its power.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÷ t</a:t>
            </a:r>
            <a:endParaRPr lang="en-US" sz="32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600 ÷ 20</a:t>
            </a:r>
            <a:endParaRPr lang="en-US" sz="32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30 W</a:t>
            </a:r>
            <a:endParaRPr lang="en-US" sz="32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 kW = 1000 W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134</a:t>
            </a:fld>
            <a:endParaRPr lang="en-US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WE DO · FIRST STEP DONE – YOU FINISH IT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hairdryer transfers 36 000 J in 30 s. Find its power.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÷ t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Same steps as the example. Show working on mini whiteboards.</a:t>
            </a:r>
            <a:endParaRPr lang="en-US" sz="2600" dirty="0"/>
          </a:p>
        </p:txBody>
      </p:sp>
      <p:sp>
        <p:nvSpPr>
          <p:cNvPr id="25" name="Button: Show answer">
            <a:hlinkClick r:id="rId3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135</a:t>
            </a:fld>
            <a:endParaRPr lang="en-US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DIAGRAM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Same work, different power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20040" y="1627632"/>
            <a:ext cx="11521440" cy="4727448"/>
          </a:xfrm>
          <a:prstGeom prst="roundRect">
            <a:avLst>
              <a:gd name="adj" fmla="val 2321"/>
            </a:avLst>
          </a:prstGeom>
          <a:ln w="38100">
            <a:solidFill>
              <a:srgbClr val="2F855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10312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Walker</a:t>
            </a:r>
            <a:endParaRPr lang="en-US" sz="3200" dirty="0"/>
          </a:p>
        </p:txBody>
      </p:sp>
      <p:sp>
        <p:nvSpPr>
          <p:cNvPr id="7" name="Walker bar"/>
          <p:cNvSpPr/>
          <p:nvPr/>
        </p:nvSpPr>
        <p:spPr>
          <a:xfrm>
            <a:off x="2560320" y="2103120"/>
            <a:ext cx="2743200" cy="1005840"/>
          </a:xfrm>
          <a:prstGeom prst="roundRect">
            <a:avLst>
              <a:gd name="adj" fmla="val 13636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532120" y="2103120"/>
            <a:ext cx="5943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2400 J in 8 s → 300 W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749040"/>
            <a:ext cx="1920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Runner</a:t>
            </a:r>
            <a:endParaRPr lang="en-US" sz="3200" dirty="0"/>
          </a:p>
        </p:txBody>
      </p:sp>
      <p:sp>
        <p:nvSpPr>
          <p:cNvPr id="10" name="Runner bar"/>
          <p:cNvSpPr/>
          <p:nvPr/>
        </p:nvSpPr>
        <p:spPr>
          <a:xfrm>
            <a:off x="2560320" y="3749040"/>
            <a:ext cx="7315200" cy="1005840"/>
          </a:xfrm>
          <a:prstGeom prst="roundRect">
            <a:avLst>
              <a:gd name="adj" fmla="val 13636"/>
            </a:avLst>
          </a:prstGeom>
          <a:solidFill>
            <a:schemeClr val="accent5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743200" y="3749040"/>
            <a:ext cx="6949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2400 J in 3 s → 800 W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3949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Same work done – the runner does it faster, so is more powerful.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136</a:t>
            </a:fld>
            <a:endParaRPr lang="en-US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EQUATION PRACTICE · SHOW YOUR WORKING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Practice: P = E ÷ t and P = W ÷ t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Review column 1"/>
          <p:cNvSpPr/>
          <p:nvPr/>
        </p:nvSpPr>
        <p:spPr>
          <a:xfrm>
            <a:off x="548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A lamp transfers 600 J in 10 s. Find P.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A crane does 12 000 J of work in 20 s. Find P.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A 1.5 kW heater runs for 2 minutes. Find E.</a:t>
            </a:r>
            <a:endParaRPr lang="en-US" sz="2800" dirty="0"/>
          </a:p>
        </p:txBody>
      </p:sp>
      <p:sp>
        <p:nvSpPr>
          <p:cNvPr id="9" name="Review column 2"/>
          <p:cNvSpPr/>
          <p:nvPr/>
        </p:nvSpPr>
        <p:spPr>
          <a:xfrm>
            <a:off x="6263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37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 40 W motor does 2000 J of work. How long does it take?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 3 kg box is lifted 2 m in 4 s. Find the power.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 2 kW kettle transfers 300 kJ. How long does it take?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137</a:t>
            </a:fld>
            <a:endParaRPr lang="en-US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Why is a 3000 W kettle faster?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Both kettles must transfer the same energy.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3000 W = 3000 J every second.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1000 W = 1000 J every second.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So the 3000 W kettle takes a third of the time.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Check it: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300 000 J needed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3000 W → 100 s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1000 W → 300 s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138</a:t>
            </a:fld>
            <a:endParaRPr lang="en-US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PHYSICS IN REAL LIFE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Power in real life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Kettles card"/>
          <p:cNvSpPr/>
          <p:nvPr/>
        </p:nvSpPr>
        <p:spPr>
          <a:xfrm>
            <a:off x="548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Kettles icon circle"/>
          <p:cNvSpPr/>
          <p:nvPr/>
        </p:nvSpPr>
        <p:spPr>
          <a:xfrm>
            <a:off x="822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Image 0" descr="Kettle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512064" cy="51206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057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Kettles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About 3000 W – boils water in a few minutes.</a:t>
            </a:r>
            <a:endParaRPr lang="en-US" sz="2400" dirty="0"/>
          </a:p>
        </p:txBody>
      </p:sp>
      <p:sp>
        <p:nvSpPr>
          <p:cNvPr id="12" name="Sprinters card"/>
          <p:cNvSpPr/>
          <p:nvPr/>
        </p:nvSpPr>
        <p:spPr>
          <a:xfrm>
            <a:off x="6263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Sprinters icon circle"/>
          <p:cNvSpPr/>
          <p:nvPr/>
        </p:nvSpPr>
        <p:spPr>
          <a:xfrm>
            <a:off x="6537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4" name="Image 1" descr="Sprinter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772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Sprinters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7772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Top sprinters can produce over 2000 W for a few seconds.</a:t>
            </a:r>
            <a:endParaRPr lang="en-US" sz="2400" dirty="0"/>
          </a:p>
        </p:txBody>
      </p:sp>
      <p:sp>
        <p:nvSpPr>
          <p:cNvPr id="17" name="Cars card"/>
          <p:cNvSpPr/>
          <p:nvPr/>
        </p:nvSpPr>
        <p:spPr>
          <a:xfrm>
            <a:off x="548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Cars icon circle"/>
          <p:cNvSpPr/>
          <p:nvPr/>
        </p:nvSpPr>
        <p:spPr>
          <a:xfrm>
            <a:off x="822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9" name="Image 2" descr="Car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4590288"/>
            <a:ext cx="512064" cy="5120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057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Cars</a:t>
            </a:r>
            <a:endParaRPr lang="en-US" sz="3000" dirty="0"/>
          </a:p>
        </p:txBody>
      </p:sp>
      <p:sp>
        <p:nvSpPr>
          <p:cNvPr id="21" name="Text 16"/>
          <p:cNvSpPr txBox="1"/>
          <p:nvPr/>
        </p:nvSpPr>
        <p:spPr>
          <a:xfrm>
            <a:off x="2057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Engine power is often given in kilowatts (kW).</a:t>
            </a:r>
            <a:endParaRPr lang="en-US" sz="2400" dirty="0"/>
          </a:p>
        </p:txBody>
      </p:sp>
      <p:sp>
        <p:nvSpPr>
          <p:cNvPr id="22" name="Lifts card"/>
          <p:cNvSpPr/>
          <p:nvPr/>
        </p:nvSpPr>
        <p:spPr>
          <a:xfrm>
            <a:off x="6263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3" name="Lifts icon circle"/>
          <p:cNvSpPr/>
          <p:nvPr/>
        </p:nvSpPr>
        <p:spPr>
          <a:xfrm>
            <a:off x="6537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24" name="Image 3" descr="Lift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848" y="4590288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72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Lifts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A more powerful motor raises people faster.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139</a:t>
            </a:fld>
            <a:endParaRPr lang="en-US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5 · CURIOUS QUESTION · THINK, PAIR, SHARE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I wonder…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chemeClr val="accent5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A crane and a person both lift the same box onto a lorry. Who does more work?</a:t>
            </a:r>
            <a:endParaRPr lang="en-US" sz="4200" dirty="0"/>
          </a:p>
        </p:txBody>
      </p:sp>
      <p:sp>
        <p:nvSpPr>
          <p:cNvPr id="8" name="Hint card"/>
          <p:cNvSpPr/>
          <p:nvPr/>
        </p:nvSpPr>
        <p:spPr>
          <a:xfrm>
            <a:off x="548640" y="3977640"/>
            <a:ext cx="11064240" cy="109728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9" name="Image 0" descr="H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06240"/>
            <a:ext cx="640080" cy="6400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91640" y="39776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Think about: </a:t>
            </a:r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</a:rPr>
              <a:t>Work = energy transferred. Does the time matter?</a:t>
            </a:r>
            <a:endParaRPr lang="en-US" sz="3000" dirty="0"/>
          </a:p>
        </p:txBody>
      </p:sp>
      <p:sp>
        <p:nvSpPr>
          <p:cNvPr id="11" name="Think · 1 min"/>
          <p:cNvSpPr/>
          <p:nvPr/>
        </p:nvSpPr>
        <p:spPr>
          <a:xfrm>
            <a:off x="54864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Think · 1 min</a:t>
            </a:r>
            <a:endParaRPr lang="en-US" sz="2800" dirty="0"/>
          </a:p>
        </p:txBody>
      </p:sp>
      <p:sp>
        <p:nvSpPr>
          <p:cNvPr id="13" name="Pair · 1 min"/>
          <p:cNvSpPr/>
          <p:nvPr/>
        </p:nvSpPr>
        <p:spPr>
          <a:xfrm>
            <a:off x="429768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9768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Pair · 1 min</a:t>
            </a:r>
            <a:endParaRPr lang="en-US" sz="2800" dirty="0"/>
          </a:p>
        </p:txBody>
      </p:sp>
      <p:sp>
        <p:nvSpPr>
          <p:cNvPr id="15" name="Share"/>
          <p:cNvSpPr/>
          <p:nvPr/>
        </p:nvSpPr>
        <p:spPr>
          <a:xfrm>
            <a:off x="804672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Share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140</a:t>
            </a:fld>
            <a:endParaRPr lang="en-US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HINGE QUESTION · EVERYONE SHOWS A, B, C OR 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Check before we move on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Same work: A takes 4 s, B takes 10 s. More power?</a:t>
            </a:r>
            <a:endParaRPr lang="en-US" sz="38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32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power</a:t>
            </a:r>
            <a:endParaRPr lang="en-US" sz="32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can't tell: no mass</a:t>
            </a:r>
            <a:endParaRPr lang="en-US" sz="32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32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141</a:t>
            </a:fld>
            <a:endParaRPr lang="en-US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YOUR TURN · START ANYWHERE – EVERYONE AIM FOR GOLD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Bronze, Silver, Gold</a:t>
            </a:r>
            <a:endParaRPr lang="en-US" sz="4600" dirty="0"/>
          </a:p>
        </p:txBody>
      </p:sp>
      <p:sp>
        <p:nvSpPr>
          <p:cNvPr id="5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What is the unit of power?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A lamp transfers 100 J in 1 s. What is its power?</a:t>
            </a:r>
            <a:endParaRPr lang="en-US" sz="2700" dirty="0"/>
          </a:p>
        </p:txBody>
      </p:sp>
      <p:sp>
        <p:nvSpPr>
          <p:cNvPr id="9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A heater transfers 30 000 J in 60 s. Find P.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A motor does 500 J of work in 25 s. Find P.</a:t>
            </a:r>
            <a:endParaRPr lang="en-US" sz="2700" dirty="0"/>
          </a:p>
        </p:txBody>
      </p:sp>
      <p:sp>
        <p:nvSpPr>
          <p:cNvPr id="13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400" dirty="0">
                <a:solidFill>
                  <a:schemeClr val="tx1"/>
                </a:solidFill>
              </a:rPr>
              <a:t>A 2000 W kettle runs for 3 minutes. Find the energy transferred.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400" dirty="0">
                <a:solidFill>
                  <a:schemeClr val="tx1"/>
                </a:solidFill>
              </a:rPr>
              <a:t>A 60 kg student climbs 3 m in 4 s. Find their power.</a:t>
            </a:r>
            <a:endParaRPr lang="en-US" sz="2400" dirty="0"/>
          </a:p>
        </p:txBody>
      </p:sp>
      <p:sp>
        <p:nvSpPr>
          <p:cNvPr id="18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142</a:t>
            </a:fld>
            <a:endParaRPr lang="en-US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EXAM-STYLE QUESTION · ABOUT 7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Exam-style question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otal marks"/>
          <p:cNvSpPr/>
          <p:nvPr/>
        </p:nvSpPr>
        <p:spPr>
          <a:xfrm>
            <a:off x="9052560" y="804672"/>
            <a:ext cx="2560320" cy="640080"/>
          </a:xfrm>
          <a:prstGeom prst="roundRect">
            <a:avLst>
              <a:gd name="adj" fmla="val 21429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052560" y="8046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Total: 7 marks</a:t>
            </a:r>
            <a:endParaRPr lang="en-US" sz="2400" dirty="0"/>
          </a:p>
        </p:txBody>
      </p:sp>
      <p:sp>
        <p:nvSpPr>
          <p:cNvPr id="9" name="Question stem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13043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6916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crane lifts a 200 kg load through a height of 15 m in 30 s. (g = 9.8 N/kg)</a:t>
            </a:r>
            <a:endParaRPr lang="en-US" sz="2400" dirty="0"/>
          </a:p>
        </p:txBody>
      </p:sp>
      <p:sp>
        <p:nvSpPr>
          <p:cNvPr id="11" name="Part 0"/>
          <p:cNvSpPr/>
          <p:nvPr/>
        </p:nvSpPr>
        <p:spPr>
          <a:xfrm>
            <a:off x="548640" y="2880360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2880360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(a)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Calculate the work done on the load.</a:t>
            </a:r>
            <a:endParaRPr lang="en-US" sz="2300" dirty="0"/>
          </a:p>
        </p:txBody>
      </p:sp>
      <p:sp>
        <p:nvSpPr>
          <p:cNvPr id="14" name="Marks"/>
          <p:cNvSpPr/>
          <p:nvPr/>
        </p:nvSpPr>
        <p:spPr>
          <a:xfrm>
            <a:off x="9829800" y="3118104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829800" y="3118104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[3 marks]</a:t>
            </a:r>
            <a:endParaRPr lang="en-US" sz="2000" dirty="0"/>
          </a:p>
        </p:txBody>
      </p:sp>
      <p:sp>
        <p:nvSpPr>
          <p:cNvPr id="16" name="Part 1"/>
          <p:cNvSpPr/>
          <p:nvPr/>
        </p:nvSpPr>
        <p:spPr>
          <a:xfrm>
            <a:off x="548640" y="3959352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959352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(b)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959352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Calculate the power of the crane.</a:t>
            </a:r>
            <a:endParaRPr lang="en-US" sz="2300" dirty="0"/>
          </a:p>
        </p:txBody>
      </p:sp>
      <p:sp>
        <p:nvSpPr>
          <p:cNvPr id="19" name="Marks"/>
          <p:cNvSpPr/>
          <p:nvPr/>
        </p:nvSpPr>
        <p:spPr>
          <a:xfrm>
            <a:off x="9829800" y="4197096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29800" y="4197096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1" name="Part 2"/>
          <p:cNvSpPr/>
          <p:nvPr/>
        </p:nvSpPr>
        <p:spPr>
          <a:xfrm>
            <a:off x="548640" y="5038344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5038344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(c)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5038344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A second crane lifts the same load in 20 s. Explain which crane is more powerful.</a:t>
            </a:r>
            <a:endParaRPr lang="en-US" sz="2300" dirty="0"/>
          </a:p>
        </p:txBody>
      </p:sp>
      <p:sp>
        <p:nvSpPr>
          <p:cNvPr id="24" name="Marks"/>
          <p:cNvSpPr/>
          <p:nvPr/>
        </p:nvSpPr>
        <p:spPr>
          <a:xfrm>
            <a:off x="9829800" y="5276088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29800" y="527608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7" name="Button: Mark scheme">
            <a:hlinkClick r:id="rId2" tooltip="Mark scheme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Mark sche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scheme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143</a:t>
            </a:fld>
            <a:endParaRPr lang="en-US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Power is measured in…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seconds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joules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watts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newtons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144</a:t>
            </a:fld>
            <a:endParaRPr lang="en-US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the power equation?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× t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t ÷ E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+ t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÷ t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145</a:t>
            </a:fld>
            <a:endParaRPr lang="en-US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1 watt means…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 per second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 per kg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N per metre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kg per second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146</a:t>
            </a:fld>
            <a:endParaRPr lang="en-US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600 J in 30 s. Power?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570 W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W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630 W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18 000 W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147</a:t>
            </a:fld>
            <a:endParaRPr lang="en-US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100 W for 10 s. Energy?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 J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J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J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 J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148</a:t>
            </a:fld>
            <a:endParaRPr lang="en-US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Work done is…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type of power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speed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mass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moved by a force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149</a:t>
            </a:fld>
            <a:endParaRPr lang="en-US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Same energy, less time means…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power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power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power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power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150</a:t>
            </a:fld>
            <a:endParaRPr lang="en-US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3 kW in watts is…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W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3000 W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W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W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151</a:t>
            </a:fld>
            <a:endParaRPr lang="en-US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500 W motor runs for 1 minute. Energy?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J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3000 J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30 000 J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8.3 J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152</a:t>
            </a:fld>
            <a:endParaRPr lang="en-US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the most powerful?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J in 10 s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J in 20 s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J in 10 s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J in 2 s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153</a:t>
            </a:fld>
            <a:endParaRPr lang="en-US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5 · EXIT TICKET · 3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Before you go…</a:t>
            </a:r>
            <a:endParaRPr lang="en-US" sz="4600" dirty="0"/>
          </a:p>
        </p:txBody>
      </p:sp>
      <p:sp>
        <p:nvSpPr>
          <p:cNvPr id="5" name="Exit card 1"/>
          <p:cNvSpPr/>
          <p:nvPr/>
        </p:nvSpPr>
        <p:spPr>
          <a:xfrm>
            <a:off x="548640" y="182880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6" name="Exit number"/>
          <p:cNvSpPr/>
          <p:nvPr/>
        </p:nvSpPr>
        <p:spPr>
          <a:xfrm>
            <a:off x="822960" y="210312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1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18288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What is power?</a:t>
            </a:r>
            <a:endParaRPr lang="en-US" sz="3400" dirty="0"/>
          </a:p>
        </p:txBody>
      </p:sp>
      <p:sp>
        <p:nvSpPr>
          <p:cNvPr id="9" name="Exit card 2"/>
          <p:cNvSpPr/>
          <p:nvPr/>
        </p:nvSpPr>
        <p:spPr>
          <a:xfrm>
            <a:off x="548640" y="329184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0" name="Exit number"/>
          <p:cNvSpPr/>
          <p:nvPr/>
        </p:nvSpPr>
        <p:spPr>
          <a:xfrm>
            <a:off x="822960" y="356616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329184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1200 J in 60 s. P = ____ W</a:t>
            </a:r>
            <a:endParaRPr lang="en-US" sz="3400" dirty="0"/>
          </a:p>
        </p:txBody>
      </p:sp>
      <p:sp>
        <p:nvSpPr>
          <p:cNvPr id="13" name="Exit card 3"/>
          <p:cNvSpPr/>
          <p:nvPr/>
        </p:nvSpPr>
        <p:spPr>
          <a:xfrm>
            <a:off x="548640" y="475488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4" name="Exit number"/>
          <p:cNvSpPr/>
          <p:nvPr/>
        </p:nvSpPr>
        <p:spPr>
          <a:xfrm>
            <a:off x="822960" y="502920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5029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1828800" y="47548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What is the unit of work done?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154</a:t>
            </a:fld>
            <a:endParaRPr lang="en-US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2"/>
                </a:solidFill>
              </a:rPr>
              <a:t>HOMEWORK 3 OF 6 · PART 1 · DUE NEXT LESSON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Heating and power</a:t>
            </a:r>
            <a:endParaRPr lang="en-US" sz="4600" dirty="0"/>
          </a:p>
        </p:txBody>
      </p:sp>
      <p:pic>
        <p:nvPicPr>
          <p:cNvPr id="5" name="Image 0" descr="Home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640080" cy="640080"/>
          </a:xfrm>
          <a:prstGeom prst="rect">
            <a:avLst/>
          </a:prstGeom>
        </p:spPr>
      </p:pic>
      <p:sp>
        <p:nvSpPr>
          <p:cNvPr id="6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7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What is the specific heat capacity of water?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What is the unit of power?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What does Δθ mean?</a:t>
            </a:r>
            <a:endParaRPr lang="en-US" sz="2700" dirty="0"/>
          </a:p>
        </p:txBody>
      </p:sp>
      <p:sp>
        <p:nvSpPr>
          <p:cNvPr id="10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1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0.5 kg of water is heated by 20 °C. Find ΔE.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A motor transfers 1200 J in 40 s. Find P.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A 2000 W heater runs for 5 minutes. Find E.</a:t>
            </a:r>
            <a:endParaRPr lang="en-US" sz="2400" dirty="0"/>
          </a:p>
        </p:txBody>
      </p:sp>
      <p:sp>
        <p:nvSpPr>
          <p:cNvPr id="14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5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7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7"/>
            </a:pPr>
            <a:r>
              <a:rPr lang="en-US" sz="2400" dirty="0">
                <a:solidFill>
                  <a:schemeClr val="tx1"/>
                </a:solidFill>
              </a:rPr>
              <a:t>30 000 J heats 2 kg of oil by 7.5 °C. Find c.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7"/>
            </a:pPr>
            <a:r>
              <a:rPr lang="en-US" sz="2400" dirty="0">
                <a:solidFill>
                  <a:schemeClr val="tx1"/>
                </a:solidFill>
              </a:rPr>
              <a:t>Kettles of 1000 W and 2500 W each transfer 150 000 J. How long does each take?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155</a:t>
            </a:fld>
            <a:endParaRPr lang="en-US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2"/>
                </a:solidFill>
              </a:rPr>
              <a:t>HOMEWORK 3 OF 6 · PART 2 · EXTENDED TASK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Kettle investigation (with an adult)</a:t>
            </a:r>
            <a:endParaRPr lang="en-US" sz="4600" dirty="0"/>
          </a:p>
        </p:txBody>
      </p:sp>
      <p:pic>
        <p:nvPicPr>
          <p:cNvPr id="5" name="Image 0" descr="Home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640080" cy="640080"/>
          </a:xfrm>
          <a:prstGeom prst="rect">
            <a:avLst/>
          </a:prstGeom>
        </p:spPr>
      </p:pic>
      <p:sp>
        <p:nvSpPr>
          <p:cNvPr id="6" name="Task card"/>
          <p:cNvSpPr/>
          <p:nvPr/>
        </p:nvSpPr>
        <p:spPr>
          <a:xfrm>
            <a:off x="548640" y="1737360"/>
            <a:ext cx="11064240" cy="182880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8680" y="173736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Find the power rating of your kettle. Time how long it takes to boil 1 litre (1 kg) of water. Work out the energy supplied and the energy needed to heat the water.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To do really well, everyone try to:</a:t>
            </a:r>
            <a:endParaRPr lang="en-US" sz="2600" dirty="0"/>
          </a:p>
        </p:txBody>
      </p:sp>
      <p:sp>
        <p:nvSpPr>
          <p:cNvPr id="9" name="Criterion 1"/>
          <p:cNvSpPr/>
          <p:nvPr/>
        </p:nvSpPr>
        <p:spPr>
          <a:xfrm>
            <a:off x="731520" y="427939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1520" y="427939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1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2011680" y="425196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Record the power, the time and the start temperature.</a:t>
            </a:r>
            <a:endParaRPr lang="en-US" sz="2600" dirty="0"/>
          </a:p>
        </p:txBody>
      </p:sp>
      <p:sp>
        <p:nvSpPr>
          <p:cNvPr id="12" name="Criterion 2"/>
          <p:cNvSpPr/>
          <p:nvPr/>
        </p:nvSpPr>
        <p:spPr>
          <a:xfrm>
            <a:off x="731520" y="501091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31520" y="50109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2011680" y="498348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Use E = P × t and ΔE = m × c × Δθ.</a:t>
            </a:r>
            <a:endParaRPr lang="en-US" sz="2600" dirty="0"/>
          </a:p>
        </p:txBody>
      </p:sp>
      <p:sp>
        <p:nvSpPr>
          <p:cNvPr id="15" name="Criterion 3"/>
          <p:cNvSpPr/>
          <p:nvPr/>
        </p:nvSpPr>
        <p:spPr>
          <a:xfrm>
            <a:off x="731520" y="574243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315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3</a:t>
            </a:r>
            <a:endParaRPr lang="en-US" sz="2200" dirty="0"/>
          </a:p>
        </p:txBody>
      </p:sp>
      <p:sp>
        <p:nvSpPr>
          <p:cNvPr id="17" name="Text 14"/>
          <p:cNvSpPr txBox="1"/>
          <p:nvPr/>
        </p:nvSpPr>
        <p:spPr>
          <a:xfrm>
            <a:off x="2011680" y="571500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Compare the two answers and explain the difference.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156</a:t>
            </a:fld>
            <a:endParaRPr lang="en-US"/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6 OF 12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Wasted energy and how to reduce it</a:t>
            </a:r>
            <a:endParaRPr lang="en-US" sz="4600" dirty="0"/>
          </a:p>
        </p:txBody>
      </p:sp>
      <p:sp>
        <p:nvSpPr>
          <p:cNvPr id="5" name="Route chip"/>
          <p:cNvSpPr/>
          <p:nvPr/>
        </p:nvSpPr>
        <p:spPr>
          <a:xfrm>
            <a:off x="7680960" y="228600"/>
            <a:ext cx="3931920" cy="475488"/>
          </a:xfrm>
          <a:prstGeom prst="roundRect">
            <a:avLst>
              <a:gd name="adj" fmla="val 28846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22860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Combined + Separate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Today we will all…</a:t>
            </a:r>
            <a:endParaRPr lang="en-US" sz="2800" dirty="0"/>
          </a:p>
        </p:txBody>
      </p:sp>
      <p:sp>
        <p:nvSpPr>
          <p:cNvPr id="8" name="Objective 1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3591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14884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describe how energy is wasted (dissipated).</a:t>
            </a:r>
            <a:endParaRPr lang="en-US" sz="2800" dirty="0"/>
          </a:p>
        </p:txBody>
      </p:sp>
      <p:sp>
        <p:nvSpPr>
          <p:cNvPr id="11" name="Objective 2"/>
          <p:cNvSpPr/>
          <p:nvPr/>
        </p:nvSpPr>
        <p:spPr>
          <a:xfrm>
            <a:off x="731520" y="36850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47472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draw and read Sankey diagrams.</a:t>
            </a:r>
            <a:endParaRPr lang="en-US" sz="2800" dirty="0"/>
          </a:p>
        </p:txBody>
      </p:sp>
      <p:sp>
        <p:nvSpPr>
          <p:cNvPr id="14" name="Objective 3"/>
          <p:cNvSpPr/>
          <p:nvPr/>
        </p:nvSpPr>
        <p:spPr>
          <a:xfrm>
            <a:off x="731520" y="501091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010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8006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explain how lubrication and insulation reduce waste.</a:t>
            </a:r>
            <a:endParaRPr lang="en-US" sz="2800" dirty="0"/>
          </a:p>
        </p:txBody>
      </p:sp>
      <p:sp>
        <p:nvSpPr>
          <p:cNvPr id="17" name="Key words card"/>
          <p:cNvSpPr/>
          <p:nvPr/>
        </p:nvSpPr>
        <p:spPr>
          <a:xfrm>
            <a:off x="7315200" y="1737360"/>
            <a:ext cx="4297680" cy="4572000"/>
          </a:xfrm>
          <a:prstGeom prst="roundRect">
            <a:avLst>
              <a:gd name="adj" fmla="val 319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35240" y="19202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6"/>
                </a:solidFill>
              </a:rPr>
              <a:t>KEY WORDS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46888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dissipated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spread out into the surroundings, usually as heat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useful energy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energy transferred to where we want it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thermal conductivity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how fast heat passes through a material</a:t>
            </a:r>
            <a:endParaRPr lang="en-US" sz="2800" dirty="0"/>
          </a:p>
        </p:txBody>
      </p:sp>
      <p:sp>
        <p:nvSpPr>
          <p:cNvPr id="21" name="Button: Answers">
            <a:hlinkClick r:id="rId2" tooltip="Answers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157</a:t>
            </a:fld>
            <a:endParaRPr lang="en-US"/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DO NOW · 5 MINUTES · IN SILENCE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Do now</a:t>
            </a:r>
            <a:endParaRPr lang="en-US" sz="4600" dirty="0"/>
          </a:p>
        </p:txBody>
      </p:sp>
      <p:sp>
        <p:nvSpPr>
          <p:cNvPr id="5" name="Do now card"/>
          <p:cNvSpPr/>
          <p:nvPr/>
        </p:nvSpPr>
        <p:spPr>
          <a:xfrm>
            <a:off x="548640" y="173736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4241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Write the power equation.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k = 100 N/m, e = 0.2 m. Find Ee.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1000 J in 50 s. Find P.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One bulb in a series circuit breaks. Others?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Name the force that pulls objects down.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158</a:t>
            </a:fld>
            <a:endParaRPr lang="en-US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6 · HOOK · 4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Think about it…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Your phone gets warm when you play games on it. Is that useful?</a:t>
            </a:r>
            <a:endParaRPr lang="en-US" sz="4400" dirty="0"/>
          </a:p>
        </p:txBody>
      </p:sp>
      <p:sp>
        <p:nvSpPr>
          <p:cNvPr id="6" name="Fact card"/>
          <p:cNvSpPr/>
          <p:nvPr/>
        </p:nvSpPr>
        <p:spPr>
          <a:xfrm>
            <a:off x="548640" y="4023360"/>
            <a:ext cx="11064240" cy="2103120"/>
          </a:xfrm>
          <a:prstGeom prst="roundRect">
            <a:avLst>
              <a:gd name="adj" fmla="val 6522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7" name="Image 0" descr="Did you know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663440"/>
            <a:ext cx="777240" cy="777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4023360"/>
            <a:ext cx="9509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Did you know?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No – energy heating the phone is wasted. It is dissipated into the surroundings.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159</a:t>
            </a:fld>
            <a:endParaRPr lang="en-US"/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Useful and wasted energy</a:t>
            </a:r>
            <a:endParaRPr lang="en-US" sz="4600" dirty="0"/>
          </a:p>
        </p:txBody>
      </p:sp>
      <p:sp>
        <p:nvSpPr>
          <p:cNvPr id="5" name="Copy box (green)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rgbClr val="E6F4EA"/>
          </a:solidFill>
          <a:ln w="19050">
            <a:solidFill>
              <a:srgbClr val="2F855A"/>
            </a:solidFill>
            <a:prstDash val="solid"/>
          </a:ln>
        </p:spPr>
      </p:sp>
      <p:pic>
        <p:nvPicPr>
          <p:cNvPr id="6" name="Image 0" descr="Penci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rgbClr val="2F855A"/>
                </a:solidFill>
              </a:rPr>
              <a:t>COPY INTO YOUR BOOK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Useful energy goes where we want it.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Wasted energy is dissipated – spread out, usually as heat.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Total energy in = useful energy + wasted energy.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Wasted energy still exists – it's just not useful.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160</a:t>
            </a:fld>
            <a:endParaRPr lang="en-US"/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Reducing wasted energy</a:t>
            </a:r>
            <a:endParaRPr lang="en-US" sz="4600" dirty="0"/>
          </a:p>
        </p:txBody>
      </p:sp>
      <p:sp>
        <p:nvSpPr>
          <p:cNvPr id="5" name="Talk box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6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Lubrication (oil) reduces friction in moving parts.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Thermal insulation reduces unwanted heat transfer.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Higher thermal conductivity → faster transfer by conduction.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Thicker walls, lower conductivity → a building cools slower.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161</a:t>
            </a:fld>
            <a:endParaRPr lang="en-US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DIAGRAM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Sankey diagram: filament lamp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20040" y="1627632"/>
            <a:ext cx="11521440" cy="4727448"/>
          </a:xfrm>
          <a:prstGeom prst="roundRect">
            <a:avLst>
              <a:gd name="adj" fmla="val 2321"/>
            </a:avLst>
          </a:prstGeom>
          <a:ln w="38100">
            <a:solidFill>
              <a:srgbClr val="2F855A"/>
            </a:solidFill>
            <a:prstDash val="solid"/>
          </a:ln>
        </p:spPr>
      </p:sp>
      <p:sp>
        <p:nvSpPr>
          <p:cNvPr id="6" name="Input"/>
          <p:cNvSpPr/>
          <p:nvPr/>
        </p:nvSpPr>
        <p:spPr>
          <a:xfrm>
            <a:off x="914400" y="2468880"/>
            <a:ext cx="4572000" cy="2011680"/>
          </a:xfrm>
          <a:prstGeom prst="rect">
            <a:avLst/>
          </a:prstGeom>
          <a:solidFill>
            <a:schemeClr val="accent5"/>
          </a:solidFill>
          <a:ln w="635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468880"/>
            <a:ext cx="4389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100 J electrical</a:t>
            </a:r>
            <a:endParaRPr lang="en-US" sz="2800" dirty="0"/>
          </a:p>
        </p:txBody>
      </p:sp>
      <p:sp>
        <p:nvSpPr>
          <p:cNvPr id="8" name="Wasted"/>
          <p:cNvSpPr/>
          <p:nvPr/>
        </p:nvSpPr>
        <p:spPr>
          <a:xfrm>
            <a:off x="5486400" y="2670048"/>
            <a:ext cx="1810512" cy="1810512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  <a:prstDash val="solid"/>
          </a:ln>
        </p:spPr>
      </p:sp>
      <p:sp>
        <p:nvSpPr>
          <p:cNvPr id="9" name="Wasted down"/>
          <p:cNvSpPr/>
          <p:nvPr/>
        </p:nvSpPr>
        <p:spPr>
          <a:xfrm>
            <a:off x="5486400" y="4480560"/>
            <a:ext cx="1810512" cy="1005840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  <a:prstDash val="solid"/>
          </a:ln>
        </p:spPr>
      </p:sp>
      <p:sp>
        <p:nvSpPr>
          <p:cNvPr id="10" name="Arrow head"/>
          <p:cNvSpPr/>
          <p:nvPr/>
        </p:nvSpPr>
        <p:spPr>
          <a:xfrm rot="10800000">
            <a:off x="5303520" y="5486400"/>
            <a:ext cx="2176272" cy="457200"/>
          </a:xfrm>
          <a:prstGeom prst="triangl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1" name="Useful"/>
          <p:cNvSpPr/>
          <p:nvPr/>
        </p:nvSpPr>
        <p:spPr>
          <a:xfrm>
            <a:off x="5486400" y="2468880"/>
            <a:ext cx="4572000" cy="201168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12" name="Arrow head"/>
          <p:cNvSpPr/>
          <p:nvPr/>
        </p:nvSpPr>
        <p:spPr>
          <a:xfrm rot="5400000">
            <a:off x="10003536" y="2340864"/>
            <a:ext cx="566928" cy="457200"/>
          </a:xfrm>
          <a:prstGeom prst="triangl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0" y="182880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10 J light (useful)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7662672" y="470916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90 J thermal (wasted)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162</a:t>
            </a:fld>
            <a:endParaRPr lang="en-US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Why does oil help a bike chain?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Moving parts rub together – friction.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Friction transfers energy to thermal stores.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Oil lets the surfaces slide easily.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Less friction → less energy wasted.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Same idea: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oil in car engines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grease on hinges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wax on skis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163</a:t>
            </a:fld>
            <a:endParaRPr lang="en-US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How insulation keeps a house warm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Heat flows from hot (inside) to cold (outside).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High thermal conductivity lets heat through fast.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Insulation has a low thermal conductivity.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Thicker insulation → less heat lost → lower bills.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Examples: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loft insulation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cavity wall foam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double glazing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164</a:t>
            </a:fld>
            <a:endParaRPr lang="en-US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PHYSICS IN REAL LIFE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Saving energy in real life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Loft insulation card"/>
          <p:cNvSpPr/>
          <p:nvPr/>
        </p:nvSpPr>
        <p:spPr>
          <a:xfrm>
            <a:off x="548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Loft insulation icon circle"/>
          <p:cNvSpPr/>
          <p:nvPr/>
        </p:nvSpPr>
        <p:spPr>
          <a:xfrm>
            <a:off x="822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Image 0" descr="Loft insulati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512064" cy="51206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057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Loft insulation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Thick layers trap air to slow heat loss.</a:t>
            </a:r>
            <a:endParaRPr lang="en-US" sz="2400" dirty="0"/>
          </a:p>
        </p:txBody>
      </p:sp>
      <p:sp>
        <p:nvSpPr>
          <p:cNvPr id="12" name="Double glazing card"/>
          <p:cNvSpPr/>
          <p:nvPr/>
        </p:nvSpPr>
        <p:spPr>
          <a:xfrm>
            <a:off x="6263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Double glazing icon circle"/>
          <p:cNvSpPr/>
          <p:nvPr/>
        </p:nvSpPr>
        <p:spPr>
          <a:xfrm>
            <a:off x="6537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4" name="Image 1" descr="Double glazi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772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Double glazing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7772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A gap between the panes reduces heat loss.</a:t>
            </a:r>
            <a:endParaRPr lang="en-US" sz="2400" dirty="0"/>
          </a:p>
        </p:txBody>
      </p:sp>
      <p:sp>
        <p:nvSpPr>
          <p:cNvPr id="17" name="Bike chains card"/>
          <p:cNvSpPr/>
          <p:nvPr/>
        </p:nvSpPr>
        <p:spPr>
          <a:xfrm>
            <a:off x="548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Bike chains icon circle"/>
          <p:cNvSpPr/>
          <p:nvPr/>
        </p:nvSpPr>
        <p:spPr>
          <a:xfrm>
            <a:off x="822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9" name="Image 2" descr="Bike chain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4590288"/>
            <a:ext cx="512064" cy="5120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057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Bike chains</a:t>
            </a:r>
            <a:endParaRPr lang="en-US" sz="3000" dirty="0"/>
          </a:p>
        </p:txBody>
      </p:sp>
      <p:sp>
        <p:nvSpPr>
          <p:cNvPr id="21" name="Text 16"/>
          <p:cNvSpPr txBox="1"/>
          <p:nvPr/>
        </p:nvSpPr>
        <p:spPr>
          <a:xfrm>
            <a:off x="2057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Oil reduces friction so less energy is wasted.</a:t>
            </a:r>
            <a:endParaRPr lang="en-US" sz="2400" dirty="0"/>
          </a:p>
        </p:txBody>
      </p:sp>
      <p:sp>
        <p:nvSpPr>
          <p:cNvPr id="22" name="Laptops card"/>
          <p:cNvSpPr/>
          <p:nvPr/>
        </p:nvSpPr>
        <p:spPr>
          <a:xfrm>
            <a:off x="6263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3" name="Laptops icon circle"/>
          <p:cNvSpPr/>
          <p:nvPr/>
        </p:nvSpPr>
        <p:spPr>
          <a:xfrm>
            <a:off x="6537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24" name="Image 3" descr="Laptop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848" y="4590288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72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Laptops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Fans remove wasted heat so chips don't overheat.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165</a:t>
            </a:fld>
            <a:endParaRPr lang="en-US"/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6 · CURIOUS QUESTION · THINK, PAIR, SHARE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I wonder…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chemeClr val="accent5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Why do birds fluff up their feathers on a cold day?</a:t>
            </a:r>
            <a:endParaRPr lang="en-US" sz="4200" dirty="0"/>
          </a:p>
        </p:txBody>
      </p:sp>
      <p:sp>
        <p:nvSpPr>
          <p:cNvPr id="8" name="Hint card"/>
          <p:cNvSpPr/>
          <p:nvPr/>
        </p:nvSpPr>
        <p:spPr>
          <a:xfrm>
            <a:off x="548640" y="3977640"/>
            <a:ext cx="11064240" cy="109728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9" name="Image 0" descr="H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06240"/>
            <a:ext cx="640080" cy="6400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91640" y="39776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Think about: </a:t>
            </a:r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</a:rPr>
              <a:t>What gets trapped between fluffed-up feathers?</a:t>
            </a:r>
            <a:endParaRPr lang="en-US" sz="3000" dirty="0"/>
          </a:p>
        </p:txBody>
      </p:sp>
      <p:sp>
        <p:nvSpPr>
          <p:cNvPr id="11" name="Think · 1 min"/>
          <p:cNvSpPr/>
          <p:nvPr/>
        </p:nvSpPr>
        <p:spPr>
          <a:xfrm>
            <a:off x="54864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Think · 1 min</a:t>
            </a:r>
            <a:endParaRPr lang="en-US" sz="2800" dirty="0"/>
          </a:p>
        </p:txBody>
      </p:sp>
      <p:sp>
        <p:nvSpPr>
          <p:cNvPr id="13" name="Pair · 1 min"/>
          <p:cNvSpPr/>
          <p:nvPr/>
        </p:nvSpPr>
        <p:spPr>
          <a:xfrm>
            <a:off x="429768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9768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Pair · 1 min</a:t>
            </a:r>
            <a:endParaRPr lang="en-US" sz="2800" dirty="0"/>
          </a:p>
        </p:txBody>
      </p:sp>
      <p:sp>
        <p:nvSpPr>
          <p:cNvPr id="15" name="Share"/>
          <p:cNvSpPr/>
          <p:nvPr/>
        </p:nvSpPr>
        <p:spPr>
          <a:xfrm>
            <a:off x="804672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Share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166</a:t>
            </a:fld>
            <a:endParaRPr lang="en-US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HINGE QUESTION · EVERYONE SHOWS A, B, C OR 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Check before we move on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A lamp: 100 J in, 10 J light out. Wasted energy?</a:t>
            </a:r>
            <a:endParaRPr lang="en-US" sz="38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J</a:t>
            </a:r>
            <a:endParaRPr lang="en-US" sz="32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 J</a:t>
            </a:r>
            <a:endParaRPr lang="en-US" sz="32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J</a:t>
            </a:r>
            <a:endParaRPr lang="en-US" sz="32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J – it's conserved</a:t>
            </a:r>
            <a:endParaRPr lang="en-US" sz="32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167</a:t>
            </a:fld>
            <a:endParaRPr lang="en-US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YOUR TURN · START ANYWHERE – EVERYONE AIM FOR GOLD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Bronze, Silver, Gold</a:t>
            </a:r>
            <a:endParaRPr lang="en-US" sz="4600" dirty="0"/>
          </a:p>
        </p:txBody>
      </p:sp>
      <p:sp>
        <p:nvSpPr>
          <p:cNvPr id="5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Give one way to reduce friction.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Name one type of home insulation.</a:t>
            </a:r>
            <a:endParaRPr lang="en-US" sz="2700" dirty="0"/>
          </a:p>
        </p:txBody>
      </p:sp>
      <p:sp>
        <p:nvSpPr>
          <p:cNvPr id="9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A lamp: 100 J in, 15 J light. How much is wasted?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Explain why oil helps a bike chain.</a:t>
            </a:r>
            <a:endParaRPr lang="en-US" sz="2700" dirty="0"/>
          </a:p>
        </p:txBody>
      </p:sp>
      <p:sp>
        <p:nvSpPr>
          <p:cNvPr id="13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700" dirty="0">
                <a:solidFill>
                  <a:schemeClr val="tx1"/>
                </a:solidFill>
              </a:rPr>
              <a:t>Sketch a Sankey diagram: 200 J in, 50 J useful.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700" dirty="0">
                <a:solidFill>
                  <a:schemeClr val="tx1"/>
                </a:solidFill>
              </a:rPr>
              <a:t>Explain why thicker walls reduce heat loss.</a:t>
            </a:r>
            <a:endParaRPr lang="en-US" sz="2700" dirty="0"/>
          </a:p>
        </p:txBody>
      </p:sp>
      <p:sp>
        <p:nvSpPr>
          <p:cNvPr id="18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168</a:t>
            </a:fld>
            <a:endParaRPr lang="en-US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FILL IN THE BLANKS · USE THE WORD BANK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Fill in the blanks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Word conductivity"/>
          <p:cNvSpPr/>
          <p:nvPr/>
        </p:nvSpPr>
        <p:spPr>
          <a:xfrm>
            <a:off x="54864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conductivity</a:t>
            </a:r>
            <a:endParaRPr lang="en-US" sz="2000" dirty="0"/>
          </a:p>
        </p:txBody>
      </p:sp>
      <p:sp>
        <p:nvSpPr>
          <p:cNvPr id="9" name="Word dissipated"/>
          <p:cNvSpPr/>
          <p:nvPr/>
        </p:nvSpPr>
        <p:spPr>
          <a:xfrm>
            <a:off x="239268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39268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dissipated</a:t>
            </a:r>
            <a:endParaRPr lang="en-US" sz="2000" dirty="0"/>
          </a:p>
        </p:txBody>
      </p:sp>
      <p:sp>
        <p:nvSpPr>
          <p:cNvPr id="11" name="Word friction"/>
          <p:cNvSpPr/>
          <p:nvPr/>
        </p:nvSpPr>
        <p:spPr>
          <a:xfrm>
            <a:off x="423672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23672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friction</a:t>
            </a:r>
            <a:endParaRPr lang="en-US" sz="2000" dirty="0"/>
          </a:p>
        </p:txBody>
      </p:sp>
      <p:sp>
        <p:nvSpPr>
          <p:cNvPr id="13" name="Word insulation"/>
          <p:cNvSpPr/>
          <p:nvPr/>
        </p:nvSpPr>
        <p:spPr>
          <a:xfrm>
            <a:off x="608076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insulation</a:t>
            </a:r>
            <a:endParaRPr lang="en-US" sz="2000" dirty="0"/>
          </a:p>
        </p:txBody>
      </p:sp>
      <p:sp>
        <p:nvSpPr>
          <p:cNvPr id="15" name="Word lubrication"/>
          <p:cNvSpPr/>
          <p:nvPr/>
        </p:nvSpPr>
        <p:spPr>
          <a:xfrm>
            <a:off x="792480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92480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lubrication</a:t>
            </a:r>
            <a:endParaRPr lang="en-US" sz="2000" dirty="0"/>
          </a:p>
        </p:txBody>
      </p:sp>
      <p:sp>
        <p:nvSpPr>
          <p:cNvPr id="17" name="Word useful"/>
          <p:cNvSpPr/>
          <p:nvPr/>
        </p:nvSpPr>
        <p:spPr>
          <a:xfrm>
            <a:off x="976884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76884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useful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2697480"/>
            <a:ext cx="1106424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Wasted energy is ________ into the surroundings.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________ energy goes where we want it.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Parts rubbing together cause ________.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________ (oil) reduces friction.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Loft ________ reduces heat loss.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Low thermal ________ → less heat lost.</a:t>
            </a:r>
            <a:endParaRPr lang="en-US" sz="3000" dirty="0"/>
          </a:p>
        </p:txBody>
      </p:sp>
      <p:sp>
        <p:nvSpPr>
          <p:cNvPr id="21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169</a:t>
            </a:fld>
            <a:endParaRPr lang="en-US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EXAM-STYLE QUESTION · ABOUT 6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Exam-style question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otal marks"/>
          <p:cNvSpPr/>
          <p:nvPr/>
        </p:nvSpPr>
        <p:spPr>
          <a:xfrm>
            <a:off x="9052560" y="804672"/>
            <a:ext cx="2560320" cy="640080"/>
          </a:xfrm>
          <a:prstGeom prst="roundRect">
            <a:avLst>
              <a:gd name="adj" fmla="val 21429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052560" y="8046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Total: 6 marks</a:t>
            </a:r>
            <a:endParaRPr lang="en-US" sz="2400" dirty="0"/>
          </a:p>
        </p:txBody>
      </p:sp>
      <p:sp>
        <p:nvSpPr>
          <p:cNvPr id="9" name="Question stem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13043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6916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house loses energy through its walls, roof and windows.</a:t>
            </a:r>
            <a:endParaRPr lang="en-US" sz="2400" dirty="0"/>
          </a:p>
        </p:txBody>
      </p:sp>
      <p:sp>
        <p:nvSpPr>
          <p:cNvPr id="11" name="Part 0"/>
          <p:cNvSpPr/>
          <p:nvPr/>
        </p:nvSpPr>
        <p:spPr>
          <a:xfrm>
            <a:off x="548640" y="2880360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2880360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(a)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Give two ways to reduce the energy lost from a house.</a:t>
            </a:r>
            <a:endParaRPr lang="en-US" sz="2300" dirty="0"/>
          </a:p>
        </p:txBody>
      </p:sp>
      <p:sp>
        <p:nvSpPr>
          <p:cNvPr id="14" name="Marks"/>
          <p:cNvSpPr/>
          <p:nvPr/>
        </p:nvSpPr>
        <p:spPr>
          <a:xfrm>
            <a:off x="9829800" y="3118104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829800" y="3118104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16" name="Part 1"/>
          <p:cNvSpPr/>
          <p:nvPr/>
        </p:nvSpPr>
        <p:spPr>
          <a:xfrm>
            <a:off x="548640" y="3959352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959352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(b)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959352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Explain how the walls' thickness and thermal conductivity affect the rate of energy loss.</a:t>
            </a:r>
            <a:endParaRPr lang="en-US" sz="2300" dirty="0"/>
          </a:p>
        </p:txBody>
      </p:sp>
      <p:sp>
        <p:nvSpPr>
          <p:cNvPr id="19" name="Marks"/>
          <p:cNvSpPr/>
          <p:nvPr/>
        </p:nvSpPr>
        <p:spPr>
          <a:xfrm>
            <a:off x="9829800" y="4197096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29800" y="4197096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1" name="Part 2"/>
          <p:cNvSpPr/>
          <p:nvPr/>
        </p:nvSpPr>
        <p:spPr>
          <a:xfrm>
            <a:off x="548640" y="5038344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5038344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(c)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5038344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Explain why oiling a bicycle chain reduces wasted energy.</a:t>
            </a:r>
            <a:endParaRPr lang="en-US" sz="2300" dirty="0"/>
          </a:p>
        </p:txBody>
      </p:sp>
      <p:sp>
        <p:nvSpPr>
          <p:cNvPr id="24" name="Marks"/>
          <p:cNvSpPr/>
          <p:nvPr/>
        </p:nvSpPr>
        <p:spPr>
          <a:xfrm>
            <a:off x="9829800" y="5276088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29800" y="527608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7" name="Button: Mark scheme">
            <a:hlinkClick r:id="rId2" tooltip="Mark scheme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Mark sche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scheme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170</a:t>
            </a:fld>
            <a:endParaRPr lang="en-US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Wasted energy usually ends up as…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 only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energy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 in surroundings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171</a:t>
            </a:fld>
            <a:endParaRPr lang="en-US"/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'Dissipated' means…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 out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destroyed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created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stored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172</a:t>
            </a:fld>
            <a:endParaRPr lang="en-US"/>
          </a:p>
        </p:txBody>
      </p: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How does oil reduce wasted energy?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adds heat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reduces friction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adds mass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makes noise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173</a:t>
            </a:fld>
            <a:endParaRPr lang="en-US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Low thermal conductivity means heat…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created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destroyed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passes slowly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passes easily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174</a:t>
            </a:fld>
            <a:endParaRPr lang="en-US"/>
          </a:p>
        </p:txBody>
      </p: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100 J in, 30 J useful. Wasted?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J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J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 J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J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175</a:t>
            </a:fld>
            <a:endParaRPr lang="en-US"/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In a Sankey diagram, arrow width shows…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amount of energy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176</a:t>
            </a:fld>
            <a:endParaRPr lang="en-US"/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the best insulator?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aluminium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trapped air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steel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copper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177</a:t>
            </a:fld>
            <a:endParaRPr lang="en-US"/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Thicker walls mean…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hotter outside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heat lost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heat lost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heat lost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178</a:t>
            </a:fld>
            <a:endParaRPr lang="en-US"/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Energy in = 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− wasted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only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wasted only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+ wasted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179</a:t>
            </a:fld>
            <a:endParaRPr lang="en-US"/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Why do laptops have fans?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cool them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make noise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charge them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make light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180</a:t>
            </a:fld>
            <a:endParaRPr lang="en-US"/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6 · EXIT TICKET · 3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Before you go…</a:t>
            </a:r>
            <a:endParaRPr lang="en-US" sz="4600" dirty="0"/>
          </a:p>
        </p:txBody>
      </p:sp>
      <p:sp>
        <p:nvSpPr>
          <p:cNvPr id="5" name="Exit card 1"/>
          <p:cNvSpPr/>
          <p:nvPr/>
        </p:nvSpPr>
        <p:spPr>
          <a:xfrm>
            <a:off x="548640" y="182880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6" name="Exit number"/>
          <p:cNvSpPr/>
          <p:nvPr/>
        </p:nvSpPr>
        <p:spPr>
          <a:xfrm>
            <a:off x="822960" y="210312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1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18288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What does 'dissipated' mean?</a:t>
            </a:r>
            <a:endParaRPr lang="en-US" sz="3400" dirty="0"/>
          </a:p>
        </p:txBody>
      </p:sp>
      <p:sp>
        <p:nvSpPr>
          <p:cNvPr id="9" name="Exit card 2"/>
          <p:cNvSpPr/>
          <p:nvPr/>
        </p:nvSpPr>
        <p:spPr>
          <a:xfrm>
            <a:off x="548640" y="329184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0" name="Exit number"/>
          <p:cNvSpPr/>
          <p:nvPr/>
        </p:nvSpPr>
        <p:spPr>
          <a:xfrm>
            <a:off x="822960" y="356616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329184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200 J in, 40 J useful. Wasted = ____ J</a:t>
            </a:r>
            <a:endParaRPr lang="en-US" sz="3400" dirty="0"/>
          </a:p>
        </p:txBody>
      </p:sp>
      <p:sp>
        <p:nvSpPr>
          <p:cNvPr id="13" name="Exit card 3"/>
          <p:cNvSpPr/>
          <p:nvPr/>
        </p:nvSpPr>
        <p:spPr>
          <a:xfrm>
            <a:off x="548640" y="475488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4" name="Exit number"/>
          <p:cNvSpPr/>
          <p:nvPr/>
        </p:nvSpPr>
        <p:spPr>
          <a:xfrm>
            <a:off x="822960" y="502920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5029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1828800" y="47548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Give one way to reduce heat loss from a house.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181</a:t>
            </a:fld>
            <a:endParaRPr lang="en-US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7 OF 12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Efficiency</a:t>
            </a:r>
            <a:endParaRPr lang="en-US" sz="4600" dirty="0"/>
          </a:p>
        </p:txBody>
      </p:sp>
      <p:sp>
        <p:nvSpPr>
          <p:cNvPr id="5" name="Route chip"/>
          <p:cNvSpPr/>
          <p:nvPr/>
        </p:nvSpPr>
        <p:spPr>
          <a:xfrm>
            <a:off x="7680960" y="228600"/>
            <a:ext cx="3931920" cy="475488"/>
          </a:xfrm>
          <a:prstGeom prst="roundRect">
            <a:avLst>
              <a:gd name="adj" fmla="val 28846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22860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Combined + Separate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Today we will all…</a:t>
            </a:r>
            <a:endParaRPr lang="en-US" sz="2800" dirty="0"/>
          </a:p>
        </p:txBody>
      </p:sp>
      <p:sp>
        <p:nvSpPr>
          <p:cNvPr id="8" name="Objective 1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3591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14884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say what efficiency means.</a:t>
            </a:r>
            <a:endParaRPr lang="en-US" sz="2800" dirty="0"/>
          </a:p>
        </p:txBody>
      </p:sp>
      <p:sp>
        <p:nvSpPr>
          <p:cNvPr id="11" name="Objective 2"/>
          <p:cNvSpPr/>
          <p:nvPr/>
        </p:nvSpPr>
        <p:spPr>
          <a:xfrm>
            <a:off x="731520" y="36850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47472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calculate efficiency from energy or power.</a:t>
            </a:r>
            <a:endParaRPr lang="en-US" sz="2800" dirty="0"/>
          </a:p>
        </p:txBody>
      </p:sp>
      <p:sp>
        <p:nvSpPr>
          <p:cNvPr id="14" name="Objective 3"/>
          <p:cNvSpPr/>
          <p:nvPr/>
        </p:nvSpPr>
        <p:spPr>
          <a:xfrm>
            <a:off x="731520" y="501091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010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8006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explain why no device is 100% efficient.</a:t>
            </a:r>
            <a:endParaRPr lang="en-US" sz="2800" dirty="0"/>
          </a:p>
        </p:txBody>
      </p:sp>
      <p:sp>
        <p:nvSpPr>
          <p:cNvPr id="17" name="Key words card"/>
          <p:cNvSpPr/>
          <p:nvPr/>
        </p:nvSpPr>
        <p:spPr>
          <a:xfrm>
            <a:off x="7315200" y="1737360"/>
            <a:ext cx="4297680" cy="4572000"/>
          </a:xfrm>
          <a:prstGeom prst="roundRect">
            <a:avLst>
              <a:gd name="adj" fmla="val 319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35240" y="19202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6"/>
                </a:solidFill>
              </a:rPr>
              <a:t>KEY WORDS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46888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efficiency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the fraction of input energy that is useful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percentage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efficiency × 100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Sankey diagram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arrow diagram showing energy transfers</a:t>
            </a:r>
            <a:endParaRPr lang="en-US" sz="2800" dirty="0"/>
          </a:p>
        </p:txBody>
      </p:sp>
      <p:sp>
        <p:nvSpPr>
          <p:cNvPr id="21" name="Button: Answers">
            <a:hlinkClick r:id="rId2" tooltip="Answers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182</a:t>
            </a:fld>
            <a:endParaRPr lang="en-US"/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DO NOW · 5 MINUTES · IN SILENCE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Do now</a:t>
            </a:r>
            <a:endParaRPr lang="en-US" sz="4600" dirty="0"/>
          </a:p>
        </p:txBody>
      </p:sp>
      <p:sp>
        <p:nvSpPr>
          <p:cNvPr id="5" name="Do now card"/>
          <p:cNvSpPr/>
          <p:nvPr/>
        </p:nvSpPr>
        <p:spPr>
          <a:xfrm>
            <a:off x="548640" y="173736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4241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What does 'dissipated' mean?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100 J in, 25 J useful. Wasted?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Name one way to reduce friction.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What does a switch do in a circuit?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How many cm are in 1 m?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183</a:t>
            </a:fld>
            <a:endParaRPr lang="en-US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7 · HOOK · 4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Think about it…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An old light bulb and an LED give out the same light. Why is the LED cheaper to run?</a:t>
            </a:r>
            <a:endParaRPr lang="en-US" sz="4400" dirty="0"/>
          </a:p>
        </p:txBody>
      </p:sp>
      <p:sp>
        <p:nvSpPr>
          <p:cNvPr id="6" name="Fact card"/>
          <p:cNvSpPr/>
          <p:nvPr/>
        </p:nvSpPr>
        <p:spPr>
          <a:xfrm>
            <a:off x="548640" y="4023360"/>
            <a:ext cx="11064240" cy="2103120"/>
          </a:xfrm>
          <a:prstGeom prst="roundRect">
            <a:avLst>
              <a:gd name="adj" fmla="val 6522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7" name="Image 0" descr="Did you know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663440"/>
            <a:ext cx="777240" cy="777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4023360"/>
            <a:ext cx="9509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Did you know?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The LED wastes far less energy as heat – it is much more efficient.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184</a:t>
            </a:fld>
            <a:endParaRPr lang="en-US"/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Efficiency</a:t>
            </a:r>
            <a:endParaRPr lang="en-US" sz="4600" dirty="0"/>
          </a:p>
        </p:txBody>
      </p:sp>
      <p:sp>
        <p:nvSpPr>
          <p:cNvPr id="5" name="Copy box (green)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rgbClr val="E6F4EA"/>
          </a:solidFill>
          <a:ln w="19050">
            <a:solidFill>
              <a:srgbClr val="2F855A"/>
            </a:solidFill>
            <a:prstDash val="solid"/>
          </a:ln>
        </p:spPr>
      </p:sp>
      <p:pic>
        <p:nvPicPr>
          <p:cNvPr id="6" name="Image 0" descr="Penci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rgbClr val="2F855A"/>
                </a:solidFill>
              </a:rPr>
              <a:t>COPY INTO YOUR BOOK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Efficiency = how much of the input energy is useful.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It's a number from 0 to 1 (or 0% to 100%).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No device is 100% efficient – some energy is always dissipated.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Higher efficiency → less energy wasted.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185</a:t>
            </a:fld>
            <a:endParaRPr lang="en-US"/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7 · THE EQUATION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The efficiency equation</a:t>
            </a:r>
            <a:endParaRPr lang="en-US" sz="4600" dirty="0"/>
          </a:p>
        </p:txBody>
      </p:sp>
      <p:sp>
        <p:nvSpPr>
          <p:cNvPr id="5" name="Efficiency 1"/>
          <p:cNvSpPr/>
          <p:nvPr/>
        </p:nvSpPr>
        <p:spPr>
          <a:xfrm>
            <a:off x="548640" y="178308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783080"/>
            <a:ext cx="10515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efficiency = useful output energy ÷ total input energy</a:t>
            </a:r>
            <a:endParaRPr lang="en-US" sz="3600" dirty="0"/>
          </a:p>
        </p:txBody>
      </p:sp>
      <p:sp>
        <p:nvSpPr>
          <p:cNvPr id="7" name="Efficiency 2"/>
          <p:cNvSpPr/>
          <p:nvPr/>
        </p:nvSpPr>
        <p:spPr>
          <a:xfrm>
            <a:off x="548640" y="34747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474720"/>
            <a:ext cx="10515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efficiency = useful power output ÷ total power input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34924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× 100 to get a percentage · efficiency has no unit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186</a:t>
            </a:fld>
            <a:endParaRPr lang="en-US"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WORKED EXAMPLE · FOLLOW ALONG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Worked example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motor is given 200 J and transfers 150 J as useful kinetic energy. Find its efficiency.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÷ total</a:t>
            </a:r>
            <a:endParaRPr lang="en-US" sz="32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 ÷ 200</a:t>
            </a:r>
            <a:endParaRPr lang="en-US" sz="32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0.75 = 75%</a:t>
            </a:r>
            <a:endParaRPr lang="en-US" sz="32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Efficiency can never be more than 1 (100%)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187</a:t>
            </a:fld>
            <a:endParaRPr lang="en-US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WE DO · FIRST STEP DONE – YOU FINISH IT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TV is given 500 J and transfers 200 J usefully as light and sound. Find its efficiency.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÷ total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Same steps as the example. Show working on mini whiteboards.</a:t>
            </a:r>
            <a:endParaRPr lang="en-US" sz="2600" dirty="0"/>
          </a:p>
        </p:txBody>
      </p:sp>
      <p:sp>
        <p:nvSpPr>
          <p:cNvPr id="25" name="Button: Show answer">
            <a:hlinkClick r:id="rId3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188</a:t>
            </a:fld>
            <a:endParaRPr lang="en-US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WORKED EXAMPLE · FOLLOW ALONG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Worked example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60 W lamp gives out 12 W of light. Find its efficiency.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useful ÷ total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÷ 60</a:t>
            </a:r>
            <a:endParaRPr lang="en-US" sz="32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As a decimal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</a:t>
            </a:r>
            <a:endParaRPr lang="en-US" sz="32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As a percentage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32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Power works the same way as energy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189</a:t>
            </a:fld>
            <a:endParaRPr lang="en-US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WE DO · FIRST STEP DONE – YOU FINISH IT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400 W blender gives out 300 W of useful kinetic power. Find its efficiency.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useful ÷ total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÷ 400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As a decimal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As a percentage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Same steps as the example. Show working on mini whiteboards.</a:t>
            </a:r>
            <a:endParaRPr lang="en-US" sz="2600" dirty="0"/>
          </a:p>
        </p:txBody>
      </p:sp>
      <p:sp>
        <p:nvSpPr>
          <p:cNvPr id="25" name="Button: Show answer">
            <a:hlinkClick r:id="rId3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190</a:t>
            </a:fld>
            <a:endParaRPr lang="en-US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NOTES · HIGHER TIER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Increasing efficiency (Higher)</a:t>
            </a:r>
            <a:endParaRPr lang="en-US" sz="4600" dirty="0"/>
          </a:p>
        </p:txBody>
      </p:sp>
      <p:sp>
        <p:nvSpPr>
          <p:cNvPr id="5" name="Talk box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6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Lubricate moving parts → less friction.</a:t>
            </a:r>
            <a:endParaRPr lang="en-US" sz="32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Insulate → less unwanted heating of the surroundings.</a:t>
            </a:r>
            <a:endParaRPr lang="en-US" sz="32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Use low-resistance wires → less heating by current.</a:t>
            </a:r>
            <a:endParaRPr lang="en-US" sz="32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200" dirty="0">
                <a:solidFill>
                  <a:schemeClr val="tx1"/>
                </a:solidFill>
              </a:rPr>
              <a:t>Streamline shapes → less air resistance.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191</a:t>
            </a:fld>
            <a:endParaRPr lang="en-US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DIAGRAM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Sankey diagram: an electric motor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20040" y="1627632"/>
            <a:ext cx="11521440" cy="4727448"/>
          </a:xfrm>
          <a:prstGeom prst="roundRect">
            <a:avLst>
              <a:gd name="adj" fmla="val 2321"/>
            </a:avLst>
          </a:prstGeom>
          <a:ln w="38100">
            <a:solidFill>
              <a:srgbClr val="2F855A"/>
            </a:solidFill>
            <a:prstDash val="solid"/>
          </a:ln>
        </p:spPr>
      </p:sp>
      <p:sp>
        <p:nvSpPr>
          <p:cNvPr id="6" name="Input"/>
          <p:cNvSpPr/>
          <p:nvPr/>
        </p:nvSpPr>
        <p:spPr>
          <a:xfrm>
            <a:off x="914400" y="2468880"/>
            <a:ext cx="4572000" cy="2011680"/>
          </a:xfrm>
          <a:prstGeom prst="rect">
            <a:avLst/>
          </a:prstGeom>
          <a:solidFill>
            <a:schemeClr val="accent5"/>
          </a:solidFill>
          <a:ln w="635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05840" y="2468880"/>
            <a:ext cx="43891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200 J electrical</a:t>
            </a:r>
            <a:endParaRPr lang="en-US" sz="2800" dirty="0"/>
          </a:p>
        </p:txBody>
      </p:sp>
      <p:sp>
        <p:nvSpPr>
          <p:cNvPr id="8" name="Wasted"/>
          <p:cNvSpPr/>
          <p:nvPr/>
        </p:nvSpPr>
        <p:spPr>
          <a:xfrm>
            <a:off x="5486400" y="3977640"/>
            <a:ext cx="502920" cy="502920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  <a:prstDash val="solid"/>
          </a:ln>
        </p:spPr>
      </p:sp>
      <p:sp>
        <p:nvSpPr>
          <p:cNvPr id="9" name="Wasted down"/>
          <p:cNvSpPr/>
          <p:nvPr/>
        </p:nvSpPr>
        <p:spPr>
          <a:xfrm>
            <a:off x="5486400" y="4480560"/>
            <a:ext cx="502920" cy="1005840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  <a:prstDash val="solid"/>
          </a:ln>
        </p:spPr>
      </p:sp>
      <p:sp>
        <p:nvSpPr>
          <p:cNvPr id="10" name="Arrow head"/>
          <p:cNvSpPr/>
          <p:nvPr/>
        </p:nvSpPr>
        <p:spPr>
          <a:xfrm rot="10800000">
            <a:off x="5303520" y="5486400"/>
            <a:ext cx="868680" cy="457200"/>
          </a:xfrm>
          <a:prstGeom prst="triangle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1" name="Useful"/>
          <p:cNvSpPr/>
          <p:nvPr/>
        </p:nvSpPr>
        <p:spPr>
          <a:xfrm>
            <a:off x="5486400" y="2468880"/>
            <a:ext cx="4572000" cy="150876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12" name="Arrow head"/>
          <p:cNvSpPr/>
          <p:nvPr/>
        </p:nvSpPr>
        <p:spPr>
          <a:xfrm rot="5400000">
            <a:off x="9349740" y="2994660"/>
            <a:ext cx="1874520" cy="457200"/>
          </a:xfrm>
          <a:prstGeom prst="triangl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0" y="182880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150 J kinetic (useful)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6355080" y="470916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50 J thermal + sound (wasted)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192</a:t>
            </a:fld>
            <a:endParaRPr lang="en-US"/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EQUATION PRACTICE · SHOW YOUR WORKING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Practice: efficiency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Review column 1"/>
          <p:cNvSpPr/>
          <p:nvPr/>
        </p:nvSpPr>
        <p:spPr>
          <a:xfrm>
            <a:off x="548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400 J in, 100 J useful. Find the efficiency.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A 50 W motor gives 40 W of useful power. Find the efficiency.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1000 J in, 650 J wasted. Find the efficiency.</a:t>
            </a:r>
            <a:endParaRPr lang="en-US" sz="2800" dirty="0"/>
          </a:p>
        </p:txBody>
      </p:sp>
      <p:sp>
        <p:nvSpPr>
          <p:cNvPr id="9" name="Review column 2"/>
          <p:cNvSpPr/>
          <p:nvPr/>
        </p:nvSpPr>
        <p:spPr>
          <a:xfrm>
            <a:off x="6263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37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An engine is 30% efficient and is given 2000 J. Find the useful energy.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 90% efficient motor gives 450 W of useful power. Find the input.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4"/>
            </a:pPr>
            <a:r>
              <a:rPr lang="en-US" sz="2800" dirty="0">
                <a:solidFill>
                  <a:schemeClr val="tx1"/>
                </a:solidFill>
              </a:rPr>
              <a:t>A 20% efficient lamp gives out 12 J of light. How much is wasted?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193</a:t>
            </a:fld>
            <a:endParaRPr lang="en-US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Why nothing is 100% efficient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Devices have moving parts or current flowing.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Friction and resistance cause heating.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Some energy is always dissipated.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So useful output is always less than input.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Very efficient: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big electric motors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and transformers –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well over 90%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194</a:t>
            </a:fld>
            <a:endParaRPr lang="en-US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PHYSICS IN REAL LIFE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Efficiency in real life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LED bulbs card"/>
          <p:cNvSpPr/>
          <p:nvPr/>
        </p:nvSpPr>
        <p:spPr>
          <a:xfrm>
            <a:off x="548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LED bulbs icon circle"/>
          <p:cNvSpPr/>
          <p:nvPr/>
        </p:nvSpPr>
        <p:spPr>
          <a:xfrm>
            <a:off x="822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Image 0" descr="LED bulb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512064" cy="51206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057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LED bulbs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Far more efficient than old filament bulbs.</a:t>
            </a:r>
            <a:endParaRPr lang="en-US" sz="2400" dirty="0"/>
          </a:p>
        </p:txBody>
      </p:sp>
      <p:sp>
        <p:nvSpPr>
          <p:cNvPr id="12" name="Petrol cars card"/>
          <p:cNvSpPr/>
          <p:nvPr/>
        </p:nvSpPr>
        <p:spPr>
          <a:xfrm>
            <a:off x="6263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Petrol cars icon circle"/>
          <p:cNvSpPr/>
          <p:nvPr/>
        </p:nvSpPr>
        <p:spPr>
          <a:xfrm>
            <a:off x="6537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4" name="Image 1" descr="Petrol car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772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Petrol cars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7772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Much of the fuel's energy heats the engine and air.</a:t>
            </a:r>
            <a:endParaRPr lang="en-US" sz="2400" dirty="0"/>
          </a:p>
        </p:txBody>
      </p:sp>
      <p:sp>
        <p:nvSpPr>
          <p:cNvPr id="17" name="Electric cars card"/>
          <p:cNvSpPr/>
          <p:nvPr/>
        </p:nvSpPr>
        <p:spPr>
          <a:xfrm>
            <a:off x="548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Electric cars icon circle"/>
          <p:cNvSpPr/>
          <p:nvPr/>
        </p:nvSpPr>
        <p:spPr>
          <a:xfrm>
            <a:off x="822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9" name="Image 2" descr="Electric car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4590288"/>
            <a:ext cx="512064" cy="5120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057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Electric cars</a:t>
            </a:r>
            <a:endParaRPr lang="en-US" sz="3000" dirty="0"/>
          </a:p>
        </p:txBody>
      </p:sp>
      <p:sp>
        <p:nvSpPr>
          <p:cNvPr id="21" name="Text 16"/>
          <p:cNvSpPr txBox="1"/>
          <p:nvPr/>
        </p:nvSpPr>
        <p:spPr>
          <a:xfrm>
            <a:off x="2057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Electric motors waste much less energy as heat.</a:t>
            </a:r>
            <a:endParaRPr lang="en-US" sz="2400" dirty="0"/>
          </a:p>
        </p:txBody>
      </p:sp>
      <p:sp>
        <p:nvSpPr>
          <p:cNvPr id="22" name="Energy labels card"/>
          <p:cNvSpPr/>
          <p:nvPr/>
        </p:nvSpPr>
        <p:spPr>
          <a:xfrm>
            <a:off x="6263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3" name="Energy labels icon circle"/>
          <p:cNvSpPr/>
          <p:nvPr/>
        </p:nvSpPr>
        <p:spPr>
          <a:xfrm>
            <a:off x="6537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24" name="Image 3" descr="Energy label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848" y="4590288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72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Energy labels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Appliances get A–G ratings for efficiency.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195</a:t>
            </a:fld>
            <a:endParaRPr lang="en-US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7 · CURIOUS QUESTION · THINK, PAIR, SHARE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I wonder…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chemeClr val="accent5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A phone charger is 80% efficient. Where does the other 20% go?</a:t>
            </a:r>
            <a:endParaRPr lang="en-US" sz="4200" dirty="0"/>
          </a:p>
        </p:txBody>
      </p:sp>
      <p:sp>
        <p:nvSpPr>
          <p:cNvPr id="8" name="Hint card"/>
          <p:cNvSpPr/>
          <p:nvPr/>
        </p:nvSpPr>
        <p:spPr>
          <a:xfrm>
            <a:off x="548640" y="3977640"/>
            <a:ext cx="11064240" cy="109728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9" name="Image 0" descr="H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06240"/>
            <a:ext cx="640080" cy="6400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91640" y="39776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Think about: </a:t>
            </a:r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</a:rPr>
              <a:t>Touch a charger that has been working for a while…</a:t>
            </a:r>
            <a:endParaRPr lang="en-US" sz="3000" dirty="0"/>
          </a:p>
        </p:txBody>
      </p:sp>
      <p:sp>
        <p:nvSpPr>
          <p:cNvPr id="11" name="Think · 1 min"/>
          <p:cNvSpPr/>
          <p:nvPr/>
        </p:nvSpPr>
        <p:spPr>
          <a:xfrm>
            <a:off x="54864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Think · 1 min</a:t>
            </a:r>
            <a:endParaRPr lang="en-US" sz="2800" dirty="0"/>
          </a:p>
        </p:txBody>
      </p:sp>
      <p:sp>
        <p:nvSpPr>
          <p:cNvPr id="13" name="Pair · 1 min"/>
          <p:cNvSpPr/>
          <p:nvPr/>
        </p:nvSpPr>
        <p:spPr>
          <a:xfrm>
            <a:off x="429768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9768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Pair · 1 min</a:t>
            </a:r>
            <a:endParaRPr lang="en-US" sz="2800" dirty="0"/>
          </a:p>
        </p:txBody>
      </p:sp>
      <p:sp>
        <p:nvSpPr>
          <p:cNvPr id="15" name="Share"/>
          <p:cNvSpPr/>
          <p:nvPr/>
        </p:nvSpPr>
        <p:spPr>
          <a:xfrm>
            <a:off x="804672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Share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196</a:t>
            </a:fld>
            <a:endParaRPr lang="en-US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HINGE QUESTION · EVERYONE SHOWS A, B, C OR 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Check before we move on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A motor: 40 J useful from 50 J input. Efficiency?</a:t>
            </a:r>
            <a:endParaRPr lang="en-US" sz="38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 J</a:t>
            </a:r>
            <a:endParaRPr lang="en-US" sz="32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32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125%</a:t>
            </a:r>
            <a:endParaRPr lang="en-US" sz="32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J</a:t>
            </a:r>
            <a:endParaRPr lang="en-US" sz="32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197</a:t>
            </a:fld>
            <a:endParaRPr lang="en-US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YOUR TURN · START ANYWHERE – EVERYONE AIM FOR GOLD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Bronze, Silver, Gold</a:t>
            </a:r>
            <a:endParaRPr lang="en-US" sz="4600" dirty="0"/>
          </a:p>
        </p:txBody>
      </p:sp>
      <p:sp>
        <p:nvSpPr>
          <p:cNvPr id="5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What is the highest possible efficiency?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Which wastes less energy: an LED or a filament bulb?</a:t>
            </a:r>
            <a:endParaRPr lang="en-US" sz="2700" dirty="0"/>
          </a:p>
        </p:txBody>
      </p:sp>
      <p:sp>
        <p:nvSpPr>
          <p:cNvPr id="9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400" dirty="0">
                <a:solidFill>
                  <a:schemeClr val="tx1"/>
                </a:solidFill>
              </a:rPr>
              <a:t>200 J in, 50 J useful. Find the efficiency as a %.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400" dirty="0">
                <a:solidFill>
                  <a:schemeClr val="tx1"/>
                </a:solidFill>
              </a:rPr>
              <a:t>A 500 W motor gives 400 W of useful power. Find its efficiency.</a:t>
            </a:r>
            <a:endParaRPr lang="en-US" sz="2400" dirty="0"/>
          </a:p>
        </p:txBody>
      </p:sp>
      <p:sp>
        <p:nvSpPr>
          <p:cNvPr id="13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700" dirty="0">
                <a:solidFill>
                  <a:schemeClr val="tx1"/>
                </a:solidFill>
              </a:rPr>
              <a:t>A 40% efficient engine is given 1000 J. Find the useful energy.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700" dirty="0">
                <a:solidFill>
                  <a:schemeClr val="tx1"/>
                </a:solidFill>
              </a:rPr>
              <a:t>Explain why no device can be 100% efficient.</a:t>
            </a:r>
            <a:endParaRPr lang="en-US" sz="2700" dirty="0"/>
          </a:p>
        </p:txBody>
      </p:sp>
      <p:sp>
        <p:nvSpPr>
          <p:cNvPr id="18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198</a:t>
            </a:fld>
            <a:endParaRPr lang="en-US"/>
          </a:p>
        </p:txBody>
      </p:sp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EXAM-STYLE QUESTION · ABOUT 7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Exam-style question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otal marks"/>
          <p:cNvSpPr/>
          <p:nvPr/>
        </p:nvSpPr>
        <p:spPr>
          <a:xfrm>
            <a:off x="9052560" y="804672"/>
            <a:ext cx="2560320" cy="640080"/>
          </a:xfrm>
          <a:prstGeom prst="roundRect">
            <a:avLst>
              <a:gd name="adj" fmla="val 21429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052560" y="8046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Total: 7 marks</a:t>
            </a:r>
            <a:endParaRPr lang="en-US" sz="2400" dirty="0"/>
          </a:p>
        </p:txBody>
      </p:sp>
      <p:sp>
        <p:nvSpPr>
          <p:cNvPr id="9" name="Question stem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13043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6916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An electric motor is supplied with 500 J. It transfers 350 J to the kinetic store of a load.</a:t>
            </a:r>
            <a:endParaRPr lang="en-US" sz="2400" dirty="0"/>
          </a:p>
        </p:txBody>
      </p:sp>
      <p:sp>
        <p:nvSpPr>
          <p:cNvPr id="11" name="Part 0"/>
          <p:cNvSpPr/>
          <p:nvPr/>
        </p:nvSpPr>
        <p:spPr>
          <a:xfrm>
            <a:off x="548640" y="2880360"/>
            <a:ext cx="11064240" cy="804672"/>
          </a:xfrm>
          <a:prstGeom prst="roundRect">
            <a:avLst>
              <a:gd name="adj" fmla="val 17045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2880360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(a)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Calculate the energy wasted.</a:t>
            </a:r>
            <a:endParaRPr lang="en-US" sz="2300" dirty="0"/>
          </a:p>
        </p:txBody>
      </p:sp>
      <p:sp>
        <p:nvSpPr>
          <p:cNvPr id="14" name="Marks"/>
          <p:cNvSpPr/>
          <p:nvPr/>
        </p:nvSpPr>
        <p:spPr>
          <a:xfrm>
            <a:off x="9829800" y="3008376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829800" y="3008376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[1 mark]</a:t>
            </a:r>
            <a:endParaRPr lang="en-US" sz="2000" dirty="0"/>
          </a:p>
        </p:txBody>
      </p:sp>
      <p:sp>
        <p:nvSpPr>
          <p:cNvPr id="16" name="Part 1"/>
          <p:cNvSpPr/>
          <p:nvPr/>
        </p:nvSpPr>
        <p:spPr>
          <a:xfrm>
            <a:off x="548640" y="3739896"/>
            <a:ext cx="11064240" cy="804672"/>
          </a:xfrm>
          <a:prstGeom prst="roundRect">
            <a:avLst>
              <a:gd name="adj" fmla="val 17045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739896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(b)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739896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Calculate the efficiency of the motor.</a:t>
            </a:r>
            <a:endParaRPr lang="en-US" sz="2300" dirty="0"/>
          </a:p>
        </p:txBody>
      </p:sp>
      <p:sp>
        <p:nvSpPr>
          <p:cNvPr id="19" name="Marks"/>
          <p:cNvSpPr/>
          <p:nvPr/>
        </p:nvSpPr>
        <p:spPr>
          <a:xfrm>
            <a:off x="9829800" y="3867912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29800" y="386791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1" name="Part 2"/>
          <p:cNvSpPr/>
          <p:nvPr/>
        </p:nvSpPr>
        <p:spPr>
          <a:xfrm>
            <a:off x="548640" y="4599432"/>
            <a:ext cx="11064240" cy="804672"/>
          </a:xfrm>
          <a:prstGeom prst="roundRect">
            <a:avLst>
              <a:gd name="adj" fmla="val 17045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4599432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(c)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459943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Describe what a Sankey diagram for the motor would look like.</a:t>
            </a:r>
            <a:endParaRPr lang="en-US" sz="2300" dirty="0"/>
          </a:p>
        </p:txBody>
      </p:sp>
      <p:sp>
        <p:nvSpPr>
          <p:cNvPr id="24" name="Marks"/>
          <p:cNvSpPr/>
          <p:nvPr/>
        </p:nvSpPr>
        <p:spPr>
          <a:xfrm>
            <a:off x="9829800" y="4727448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29800" y="472744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6" name="Part 3"/>
          <p:cNvSpPr/>
          <p:nvPr/>
        </p:nvSpPr>
        <p:spPr>
          <a:xfrm>
            <a:off x="548640" y="5458968"/>
            <a:ext cx="11064240" cy="804672"/>
          </a:xfrm>
          <a:prstGeom prst="roundRect">
            <a:avLst>
              <a:gd name="adj" fmla="val 17045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85800" y="5458968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(d)</a:t>
            </a:r>
            <a:endParaRPr lang="en-US" sz="2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5458968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A new motor is 85% efficient. Calculate its useful output for the same 500 J input.</a:t>
            </a:r>
            <a:endParaRPr lang="en-US" sz="2300" dirty="0"/>
          </a:p>
        </p:txBody>
      </p:sp>
      <p:sp>
        <p:nvSpPr>
          <p:cNvPr id="29" name="Marks"/>
          <p:cNvSpPr/>
          <p:nvPr/>
        </p:nvSpPr>
        <p:spPr>
          <a:xfrm>
            <a:off x="9829800" y="5586984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9829800" y="5586984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32" name="Button: Mark scheme">
            <a:hlinkClick r:id="rId2" tooltip="Mark scheme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Mark sche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scheme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199</a:t>
            </a:fld>
            <a:endParaRPr lang="en-US"/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Efficiency = 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÷ total in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in ÷ useful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× total in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in − useful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200</a:t>
            </a:fld>
            <a:endParaRPr lang="en-US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What is the highest possible efficiency?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200%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1000%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201</a:t>
            </a:fld>
            <a:endParaRPr lang="en-US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100 J in, 60 J useful. Efficiency?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6%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160%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202</a:t>
            </a:fld>
            <a:endParaRPr lang="en-US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0.35 as a percentage is…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350%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3.5%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0.35%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35%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203</a:t>
            </a:fld>
            <a:endParaRPr lang="en-US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the most efficient?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filament bulb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petrol car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fire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204</a:t>
            </a:fld>
            <a:endParaRPr lang="en-US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50 W in, 10 W useful. Efficiency?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(50%)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 (20%)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(500%)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 (40%)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205</a:t>
            </a:fld>
            <a:endParaRPr lang="en-US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Why can't efficiency be 100%?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is created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is destroyed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is dissipated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devices are small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206</a:t>
            </a:fld>
            <a:endParaRPr lang="en-US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An engine is 25% efficient and gets 400 J. Useful?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J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J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1600 J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J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207</a:t>
            </a:fld>
            <a:endParaRPr lang="en-US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Efficiency has no…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decimal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208</a:t>
            </a:fld>
            <a:endParaRPr lang="en-US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To make a machine more efficient you could…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it noisy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lubricate it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friction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 it up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209</a:t>
            </a:fld>
            <a:endParaRPr lang="en-US"/>
          </a:p>
        </p:txBody>
      </p:sp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7 · EXIT TICKET · 3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Before you go…</a:t>
            </a:r>
            <a:endParaRPr lang="en-US" sz="4600" dirty="0"/>
          </a:p>
        </p:txBody>
      </p:sp>
      <p:sp>
        <p:nvSpPr>
          <p:cNvPr id="5" name="Exit card 1"/>
          <p:cNvSpPr/>
          <p:nvPr/>
        </p:nvSpPr>
        <p:spPr>
          <a:xfrm>
            <a:off x="548640" y="182880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6" name="Exit number"/>
          <p:cNvSpPr/>
          <p:nvPr/>
        </p:nvSpPr>
        <p:spPr>
          <a:xfrm>
            <a:off x="822960" y="210312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1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18288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Write the efficiency equation.</a:t>
            </a:r>
            <a:endParaRPr lang="en-US" sz="3400" dirty="0"/>
          </a:p>
        </p:txBody>
      </p:sp>
      <p:sp>
        <p:nvSpPr>
          <p:cNvPr id="9" name="Exit card 2"/>
          <p:cNvSpPr/>
          <p:nvPr/>
        </p:nvSpPr>
        <p:spPr>
          <a:xfrm>
            <a:off x="548640" y="329184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0" name="Exit number"/>
          <p:cNvSpPr/>
          <p:nvPr/>
        </p:nvSpPr>
        <p:spPr>
          <a:xfrm>
            <a:off x="822960" y="356616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329184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500 J in, 100 J useful. Efficiency = ____ %</a:t>
            </a:r>
            <a:endParaRPr lang="en-US" sz="3400" dirty="0"/>
          </a:p>
        </p:txBody>
      </p:sp>
      <p:sp>
        <p:nvSpPr>
          <p:cNvPr id="13" name="Exit card 3"/>
          <p:cNvSpPr/>
          <p:nvPr/>
        </p:nvSpPr>
        <p:spPr>
          <a:xfrm>
            <a:off x="548640" y="475488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4" name="Exit number"/>
          <p:cNvSpPr/>
          <p:nvPr/>
        </p:nvSpPr>
        <p:spPr>
          <a:xfrm>
            <a:off x="822960" y="502920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5029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1828800" y="47548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Why can't anything be 100% efficient?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210</a:t>
            </a:fld>
            <a:endParaRPr lang="en-US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2"/>
                </a:solidFill>
              </a:rPr>
              <a:t>HOMEWORK 4 OF 6 · PART 1 · DUE NEXT LESSON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Wasted energy and efficiency</a:t>
            </a:r>
            <a:endParaRPr lang="en-US" sz="4600" dirty="0"/>
          </a:p>
        </p:txBody>
      </p:sp>
      <p:pic>
        <p:nvPicPr>
          <p:cNvPr id="5" name="Image 0" descr="Home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640080" cy="640080"/>
          </a:xfrm>
          <a:prstGeom prst="rect">
            <a:avLst/>
          </a:prstGeom>
        </p:spPr>
      </p:pic>
      <p:sp>
        <p:nvSpPr>
          <p:cNvPr id="6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7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chemeClr val="tx1"/>
                </a:solidFill>
              </a:rPr>
              <a:t>What does 'dissipated' mean?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chemeClr val="tx1"/>
                </a:solidFill>
              </a:rPr>
              <a:t>Name 2 ways to reduce heat loss from a house.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400" dirty="0">
                <a:solidFill>
                  <a:schemeClr val="tx1"/>
                </a:solidFill>
              </a:rPr>
              <a:t>What is the highest possible efficiency?</a:t>
            </a:r>
            <a:endParaRPr lang="en-US" sz="2400" dirty="0"/>
          </a:p>
        </p:txBody>
      </p:sp>
      <p:sp>
        <p:nvSpPr>
          <p:cNvPr id="10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1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500 J in, 125 J useful. Find the efficiency.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A 60 W bulb gives 6 W of light. Find the efficiency.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Sketch a Sankey diagram: 100 J in, 30 J useful.</a:t>
            </a:r>
            <a:endParaRPr lang="en-US" sz="2400" dirty="0"/>
          </a:p>
        </p:txBody>
      </p:sp>
      <p:sp>
        <p:nvSpPr>
          <p:cNvPr id="14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5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7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7"/>
            </a:pPr>
            <a:r>
              <a:rPr lang="en-US" sz="2400" dirty="0">
                <a:solidFill>
                  <a:schemeClr val="tx1"/>
                </a:solidFill>
              </a:rPr>
              <a:t>A 30% efficient engine gives 900 J of useful energy. Find the input.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7"/>
            </a:pPr>
            <a:r>
              <a:rPr lang="en-US" sz="2400" dirty="0">
                <a:solidFill>
                  <a:schemeClr val="tx1"/>
                </a:solidFill>
              </a:rPr>
              <a:t>Explain why oiling a machine increases its efficiency.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211</a:t>
            </a:fld>
            <a:endParaRPr lang="en-US"/>
          </a:p>
        </p:txBody>
      </p: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2"/>
                </a:solidFill>
              </a:rPr>
              <a:t>HOMEWORK 4 OF 6 · PART 2 · EXTENDED TASK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Energy saver poster</a:t>
            </a:r>
            <a:endParaRPr lang="en-US" sz="4600" dirty="0"/>
          </a:p>
        </p:txBody>
      </p:sp>
      <p:pic>
        <p:nvPicPr>
          <p:cNvPr id="5" name="Image 0" descr="Home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640080" cy="640080"/>
          </a:xfrm>
          <a:prstGeom prst="rect">
            <a:avLst/>
          </a:prstGeom>
        </p:spPr>
      </p:pic>
      <p:sp>
        <p:nvSpPr>
          <p:cNvPr id="6" name="Task card"/>
          <p:cNvSpPr/>
          <p:nvPr/>
        </p:nvSpPr>
        <p:spPr>
          <a:xfrm>
            <a:off x="548640" y="1737360"/>
            <a:ext cx="11064240" cy="182880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8680" y="173736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Make a poster to help your family waste less energy at home.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To do really well, everyone try to:</a:t>
            </a:r>
            <a:endParaRPr lang="en-US" sz="2600" dirty="0"/>
          </a:p>
        </p:txBody>
      </p:sp>
      <p:sp>
        <p:nvSpPr>
          <p:cNvPr id="9" name="Criterion 1"/>
          <p:cNvSpPr/>
          <p:nvPr/>
        </p:nvSpPr>
        <p:spPr>
          <a:xfrm>
            <a:off x="731520" y="427939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1520" y="427939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1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2011680" y="425196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At least 5 tips (insulation, LEDs, switching off…).</a:t>
            </a:r>
            <a:endParaRPr lang="en-US" sz="2600" dirty="0"/>
          </a:p>
        </p:txBody>
      </p:sp>
      <p:sp>
        <p:nvSpPr>
          <p:cNvPr id="12" name="Criterion 2"/>
          <p:cNvSpPr/>
          <p:nvPr/>
        </p:nvSpPr>
        <p:spPr>
          <a:xfrm>
            <a:off x="731520" y="501091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31520" y="50109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2011680" y="498348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Explain the physics behind each tip.</a:t>
            </a:r>
            <a:endParaRPr lang="en-US" sz="2600" dirty="0"/>
          </a:p>
        </p:txBody>
      </p:sp>
      <p:sp>
        <p:nvSpPr>
          <p:cNvPr id="15" name="Criterion 3"/>
          <p:cNvSpPr/>
          <p:nvPr/>
        </p:nvSpPr>
        <p:spPr>
          <a:xfrm>
            <a:off x="731520" y="574243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315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3</a:t>
            </a:r>
            <a:endParaRPr lang="en-US" sz="2200" dirty="0"/>
          </a:p>
        </p:txBody>
      </p:sp>
      <p:sp>
        <p:nvSpPr>
          <p:cNvPr id="17" name="Text 14"/>
          <p:cNvSpPr txBox="1"/>
          <p:nvPr/>
        </p:nvSpPr>
        <p:spPr>
          <a:xfrm>
            <a:off x="2011680" y="571500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Include one efficiency calculation.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212</a:t>
            </a:fld>
            <a:endParaRPr lang="en-US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8 OF 12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Energy resources + review</a:t>
            </a:r>
            <a:endParaRPr lang="en-US" sz="4600" dirty="0"/>
          </a:p>
        </p:txBody>
      </p:sp>
      <p:sp>
        <p:nvSpPr>
          <p:cNvPr id="5" name="Route chip"/>
          <p:cNvSpPr/>
          <p:nvPr/>
        </p:nvSpPr>
        <p:spPr>
          <a:xfrm>
            <a:off x="7680960" y="228600"/>
            <a:ext cx="3931920" cy="475488"/>
          </a:xfrm>
          <a:prstGeom prst="roundRect">
            <a:avLst>
              <a:gd name="adj" fmla="val 28846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22860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Combined + Separate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Today we will all…</a:t>
            </a:r>
            <a:endParaRPr lang="en-US" sz="2800" dirty="0"/>
          </a:p>
        </p:txBody>
      </p:sp>
      <p:sp>
        <p:nvSpPr>
          <p:cNvPr id="8" name="Objective 1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3591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14884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name renewable and non-renewable resources.</a:t>
            </a:r>
            <a:endParaRPr lang="en-US" sz="2800" dirty="0"/>
          </a:p>
        </p:txBody>
      </p:sp>
      <p:sp>
        <p:nvSpPr>
          <p:cNvPr id="11" name="Objective 2"/>
          <p:cNvSpPr/>
          <p:nvPr/>
        </p:nvSpPr>
        <p:spPr>
          <a:xfrm>
            <a:off x="731520" y="36850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47472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compare their advantages and disadvantages.</a:t>
            </a:r>
            <a:endParaRPr lang="en-US" sz="2800" dirty="0"/>
          </a:p>
        </p:txBody>
      </p:sp>
      <p:sp>
        <p:nvSpPr>
          <p:cNvPr id="14" name="Objective 3"/>
          <p:cNvSpPr/>
          <p:nvPr/>
        </p:nvSpPr>
        <p:spPr>
          <a:xfrm>
            <a:off x="731520" y="501091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010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8006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explain why we are moving to renewables.</a:t>
            </a:r>
            <a:endParaRPr lang="en-US" sz="2800" dirty="0"/>
          </a:p>
        </p:txBody>
      </p:sp>
      <p:sp>
        <p:nvSpPr>
          <p:cNvPr id="17" name="Key words card"/>
          <p:cNvSpPr/>
          <p:nvPr/>
        </p:nvSpPr>
        <p:spPr>
          <a:xfrm>
            <a:off x="7315200" y="1737360"/>
            <a:ext cx="4297680" cy="4572000"/>
          </a:xfrm>
          <a:prstGeom prst="roundRect">
            <a:avLst>
              <a:gd name="adj" fmla="val 319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35240" y="19202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6"/>
                </a:solidFill>
              </a:rPr>
              <a:t>KEY WORDS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46888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renewable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replenished as it is used – will not run out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non-renewable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will run out – fossil fuels and nuclear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fossil fuels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coal, oil and gas</a:t>
            </a:r>
            <a:endParaRPr lang="en-US" sz="2800" dirty="0"/>
          </a:p>
        </p:txBody>
      </p:sp>
      <p:sp>
        <p:nvSpPr>
          <p:cNvPr id="21" name="Button: Answers">
            <a:hlinkClick r:id="rId2" tooltip="Answers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213</a:t>
            </a:fld>
            <a:endParaRPr lang="en-US"/>
          </a:p>
        </p:txBody>
      </p:sp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DO NOW · 5 MINUTES · IN SILENCE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Do now</a:t>
            </a:r>
            <a:endParaRPr lang="en-US" sz="4600" dirty="0"/>
          </a:p>
        </p:txBody>
      </p:sp>
      <p:sp>
        <p:nvSpPr>
          <p:cNvPr id="5" name="Do now card"/>
          <p:cNvSpPr/>
          <p:nvPr/>
        </p:nvSpPr>
        <p:spPr>
          <a:xfrm>
            <a:off x="548640" y="173736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4241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Write the efficiency equation.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Name a fossil fuel.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100 J in, 70 J useful. Efficiency?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Distance = speed × 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What is the SI unit of mass?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214</a:t>
            </a:fld>
            <a:endParaRPr lang="en-US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8 · HOOK · 4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Think about it…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What will power your phone in 2050?</a:t>
            </a:r>
            <a:endParaRPr lang="en-US" sz="4400" dirty="0"/>
          </a:p>
        </p:txBody>
      </p:sp>
      <p:sp>
        <p:nvSpPr>
          <p:cNvPr id="6" name="Fact card"/>
          <p:cNvSpPr/>
          <p:nvPr/>
        </p:nvSpPr>
        <p:spPr>
          <a:xfrm>
            <a:off x="548640" y="4023360"/>
            <a:ext cx="11064240" cy="2103120"/>
          </a:xfrm>
          <a:prstGeom prst="roundRect">
            <a:avLst>
              <a:gd name="adj" fmla="val 6522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7" name="Image 0" descr="Did you know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663440"/>
            <a:ext cx="777240" cy="777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4023360"/>
            <a:ext cx="9509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Did you know?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Renewables like wind now make a large share of UK electricity – and it keeps growing.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215</a:t>
            </a:fld>
            <a:endParaRPr lang="en-US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Using energy resources</a:t>
            </a:r>
            <a:endParaRPr lang="en-US" sz="4600" dirty="0"/>
          </a:p>
        </p:txBody>
      </p:sp>
      <p:sp>
        <p:nvSpPr>
          <p:cNvPr id="5" name="Copy box (green)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rgbClr val="E6F4EA"/>
          </a:solidFill>
          <a:ln w="19050">
            <a:solidFill>
              <a:srgbClr val="2F855A"/>
            </a:solidFill>
            <a:prstDash val="solid"/>
          </a:ln>
        </p:spPr>
      </p:sp>
      <p:pic>
        <p:nvPicPr>
          <p:cNvPr id="6" name="Image 0" descr="Penci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rgbClr val="2F855A"/>
                </a:solidFill>
              </a:rPr>
              <a:t>COPY INTO YOUR BOOK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We use energy for transport, electricity and heating.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Most transport still uses fossil fuels (petrol and diesel).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Electricity can come from renewable or non-renewable resources.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Renewables are replenished as they are used.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216</a:t>
            </a:fld>
            <a:endParaRPr lang="en-US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USES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Uses of energy resources</a:t>
            </a:r>
            <a:endParaRPr lang="en-US" sz="4600" dirty="0"/>
          </a:p>
        </p:txBody>
      </p:sp>
      <p:pic>
        <p:nvPicPr>
          <p:cNvPr id="5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73936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51560" y="1737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graphicFrame>
        <p:nvGraphicFramePr>
          <p:cNvPr id="2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31720"/>
          <a:ext cx="1106424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8321040"/>
              </a:tblGrid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Use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Main resources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Transport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petrol and diesel (oil), biofuel, electricity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Electricity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gas, nuclear, wind, solar, biofuel, hydro, tidal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Heating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gas boilers, electric heaters, wood, solar hot water, geothermal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217</a:t>
            </a:fld>
            <a:endParaRPr lang="en-US"/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DIAGRAM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Renewable or non-renewable?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20040" y="1627632"/>
            <a:ext cx="11521440" cy="4727448"/>
          </a:xfrm>
          <a:prstGeom prst="roundRect">
            <a:avLst>
              <a:gd name="adj" fmla="val 2321"/>
            </a:avLst>
          </a:prstGeom>
          <a:ln w="38100">
            <a:solidFill>
              <a:srgbClr val="2F855A"/>
            </a:solidFill>
            <a:prstDash val="solid"/>
          </a:ln>
        </p:spPr>
      </p:sp>
      <p:sp>
        <p:nvSpPr>
          <p:cNvPr id="6" name="Non-renewable"/>
          <p:cNvSpPr/>
          <p:nvPr/>
        </p:nvSpPr>
        <p:spPr>
          <a:xfrm>
            <a:off x="548640" y="1783080"/>
            <a:ext cx="4572000" cy="68580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 w="9525">
            <a:solidFill>
              <a:schemeClr val="tx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1783080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Non-renewable</a:t>
            </a:r>
            <a:endParaRPr lang="en-US" sz="3000" dirty="0"/>
          </a:p>
        </p:txBody>
      </p:sp>
      <p:sp>
        <p:nvSpPr>
          <p:cNvPr id="8" name="coal"/>
          <p:cNvSpPr/>
          <p:nvPr/>
        </p:nvSpPr>
        <p:spPr>
          <a:xfrm>
            <a:off x="548640" y="2651760"/>
            <a:ext cx="4572000" cy="731520"/>
          </a:xfrm>
          <a:prstGeom prst="roundRect">
            <a:avLst>
              <a:gd name="adj" fmla="val 18750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65176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coal</a:t>
            </a:r>
            <a:endParaRPr lang="en-US" sz="2800" dirty="0"/>
          </a:p>
        </p:txBody>
      </p:sp>
      <p:sp>
        <p:nvSpPr>
          <p:cNvPr id="10" name="oil"/>
          <p:cNvSpPr/>
          <p:nvPr/>
        </p:nvSpPr>
        <p:spPr>
          <a:xfrm>
            <a:off x="548640" y="3520440"/>
            <a:ext cx="4572000" cy="731520"/>
          </a:xfrm>
          <a:prstGeom prst="roundRect">
            <a:avLst>
              <a:gd name="adj" fmla="val 18750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352044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oil</a:t>
            </a:r>
            <a:endParaRPr lang="en-US" sz="2800" dirty="0"/>
          </a:p>
        </p:txBody>
      </p:sp>
      <p:sp>
        <p:nvSpPr>
          <p:cNvPr id="12" name="gas"/>
          <p:cNvSpPr/>
          <p:nvPr/>
        </p:nvSpPr>
        <p:spPr>
          <a:xfrm>
            <a:off x="548640" y="4389120"/>
            <a:ext cx="4572000" cy="731520"/>
          </a:xfrm>
          <a:prstGeom prst="roundRect">
            <a:avLst>
              <a:gd name="adj" fmla="val 18750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438912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gas</a:t>
            </a:r>
            <a:endParaRPr lang="en-US" sz="2800" dirty="0"/>
          </a:p>
        </p:txBody>
      </p:sp>
      <p:sp>
        <p:nvSpPr>
          <p:cNvPr id="14" name="nuclear fuel"/>
          <p:cNvSpPr/>
          <p:nvPr/>
        </p:nvSpPr>
        <p:spPr>
          <a:xfrm>
            <a:off x="548640" y="5257800"/>
            <a:ext cx="4572000" cy="731520"/>
          </a:xfrm>
          <a:prstGeom prst="roundRect">
            <a:avLst>
              <a:gd name="adj" fmla="val 18750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5257800"/>
            <a:ext cx="4572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nuclear fuel</a:t>
            </a:r>
            <a:endParaRPr lang="en-US" sz="2800" dirty="0"/>
          </a:p>
        </p:txBody>
      </p:sp>
      <p:sp>
        <p:nvSpPr>
          <p:cNvPr id="16" name="Renewable"/>
          <p:cNvSpPr/>
          <p:nvPr/>
        </p:nvSpPr>
        <p:spPr>
          <a:xfrm>
            <a:off x="5669280" y="1783080"/>
            <a:ext cx="5943600" cy="68580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 w="9525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669280" y="1783080"/>
            <a:ext cx="5943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Renewable</a:t>
            </a:r>
            <a:endParaRPr lang="en-US" sz="3000" dirty="0"/>
          </a:p>
        </p:txBody>
      </p:sp>
      <p:sp>
        <p:nvSpPr>
          <p:cNvPr id="18" name="wind"/>
          <p:cNvSpPr/>
          <p:nvPr/>
        </p:nvSpPr>
        <p:spPr>
          <a:xfrm>
            <a:off x="5669280" y="2651760"/>
            <a:ext cx="2926080" cy="731520"/>
          </a:xfrm>
          <a:prstGeom prst="roundRect">
            <a:avLst>
              <a:gd name="adj" fmla="val 1875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669280" y="265176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wind</a:t>
            </a:r>
            <a:endParaRPr lang="en-US" sz="2800" dirty="0"/>
          </a:p>
        </p:txBody>
      </p:sp>
      <p:sp>
        <p:nvSpPr>
          <p:cNvPr id="20" name="solar"/>
          <p:cNvSpPr/>
          <p:nvPr/>
        </p:nvSpPr>
        <p:spPr>
          <a:xfrm>
            <a:off x="5669280" y="3520440"/>
            <a:ext cx="2926080" cy="731520"/>
          </a:xfrm>
          <a:prstGeom prst="roundRect">
            <a:avLst>
              <a:gd name="adj" fmla="val 1875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669280" y="352044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solar</a:t>
            </a:r>
            <a:endParaRPr lang="en-US" sz="2800" dirty="0"/>
          </a:p>
        </p:txBody>
      </p:sp>
      <p:sp>
        <p:nvSpPr>
          <p:cNvPr id="22" name="hydroelectric"/>
          <p:cNvSpPr/>
          <p:nvPr/>
        </p:nvSpPr>
        <p:spPr>
          <a:xfrm>
            <a:off x="5669280" y="4389120"/>
            <a:ext cx="2926080" cy="731520"/>
          </a:xfrm>
          <a:prstGeom prst="roundRect">
            <a:avLst>
              <a:gd name="adj" fmla="val 1875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669280" y="438912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hydroelectric</a:t>
            </a:r>
            <a:endParaRPr lang="en-US" sz="2800" dirty="0"/>
          </a:p>
        </p:txBody>
      </p:sp>
      <p:sp>
        <p:nvSpPr>
          <p:cNvPr id="24" name="tidal"/>
          <p:cNvSpPr/>
          <p:nvPr/>
        </p:nvSpPr>
        <p:spPr>
          <a:xfrm>
            <a:off x="5669280" y="5257800"/>
            <a:ext cx="2926080" cy="731520"/>
          </a:xfrm>
          <a:prstGeom prst="roundRect">
            <a:avLst>
              <a:gd name="adj" fmla="val 1875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669280" y="52578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tidal</a:t>
            </a:r>
            <a:endParaRPr lang="en-US" sz="2800" dirty="0"/>
          </a:p>
        </p:txBody>
      </p:sp>
      <p:sp>
        <p:nvSpPr>
          <p:cNvPr id="26" name="wave"/>
          <p:cNvSpPr/>
          <p:nvPr/>
        </p:nvSpPr>
        <p:spPr>
          <a:xfrm>
            <a:off x="8686800" y="2651760"/>
            <a:ext cx="2926080" cy="731520"/>
          </a:xfrm>
          <a:prstGeom prst="roundRect">
            <a:avLst>
              <a:gd name="adj" fmla="val 1875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686800" y="265176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wave</a:t>
            </a:r>
            <a:endParaRPr lang="en-US" sz="2800" dirty="0"/>
          </a:p>
        </p:txBody>
      </p:sp>
      <p:sp>
        <p:nvSpPr>
          <p:cNvPr id="28" name="geothermal"/>
          <p:cNvSpPr/>
          <p:nvPr/>
        </p:nvSpPr>
        <p:spPr>
          <a:xfrm>
            <a:off x="8686800" y="3520440"/>
            <a:ext cx="2926080" cy="731520"/>
          </a:xfrm>
          <a:prstGeom prst="roundRect">
            <a:avLst>
              <a:gd name="adj" fmla="val 1875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8686800" y="352044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geothermal</a:t>
            </a:r>
            <a:endParaRPr lang="en-US" sz="2800" dirty="0"/>
          </a:p>
        </p:txBody>
      </p:sp>
      <p:sp>
        <p:nvSpPr>
          <p:cNvPr id="30" name="biofuel"/>
          <p:cNvSpPr/>
          <p:nvPr/>
        </p:nvSpPr>
        <p:spPr>
          <a:xfrm>
            <a:off x="8686800" y="4389120"/>
            <a:ext cx="2926080" cy="731520"/>
          </a:xfrm>
          <a:prstGeom prst="roundRect">
            <a:avLst>
              <a:gd name="adj" fmla="val 1875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686800" y="438912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biofuel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218</a:t>
            </a:fld>
            <a:endParaRPr lang="en-US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RESOURCES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Non-renewable resources</a:t>
            </a:r>
            <a:endParaRPr lang="en-US" sz="4600" dirty="0"/>
          </a:p>
        </p:txBody>
      </p:sp>
      <p:pic>
        <p:nvPicPr>
          <p:cNvPr id="5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73936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51560" y="1737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graphicFrame>
        <p:nvGraphicFramePr>
          <p:cNvPr id="2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3172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4114800"/>
                <a:gridCol w="4389120"/>
              </a:tblGrid>
              <a:tr h="1097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Resource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Good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Bad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Coal, oil, gas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Reliable – power whenever we need it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Release CO₂ → climate change; will run out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1097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Nuclear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Reliable; no CO₂ when running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Radioactive waste; expensive to build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219</a:t>
            </a:fld>
            <a:endParaRPr lang="en-US"/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RESOURCES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Renewable resources (1 of 2)</a:t>
            </a:r>
            <a:endParaRPr lang="en-US" sz="4600" dirty="0"/>
          </a:p>
        </p:txBody>
      </p:sp>
      <p:pic>
        <p:nvPicPr>
          <p:cNvPr id="5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73936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51560" y="1737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graphicFrame>
        <p:nvGraphicFramePr>
          <p:cNvPr id="2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3172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4114800"/>
                <a:gridCol w="4389120"/>
              </a:tblGrid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Resource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Good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Bad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Wind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No CO₂; free fuel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Unreliable – no wind, no power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Solar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No CO₂; good for homes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No power at night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Hydroelectric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Reliable; starts quickly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Floods valleys; habitats lost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Tidal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Predictable – tides every day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Few good sites; affects wildlife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220</a:t>
            </a:fld>
            <a:endParaRPr lang="en-US"/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RESOURCES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Renewable resources (2 of 2)</a:t>
            </a:r>
            <a:endParaRPr lang="en-US" sz="4600" dirty="0"/>
          </a:p>
        </p:txBody>
      </p:sp>
      <p:pic>
        <p:nvPicPr>
          <p:cNvPr id="5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73936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51560" y="1737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graphicFrame>
        <p:nvGraphicFramePr>
          <p:cNvPr id="2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3172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4114800"/>
                <a:gridCol w="4389120"/>
              </a:tblGrid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Resource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Good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Bad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Wave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No CO₂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Unreliable; can harm sea life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Geothermal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Reliable; no fuel needed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Only works in some places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Biofuel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Can be carbon neutral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tx1"/>
                          </a:solidFill>
                        </a:rPr>
                        <a:t>Uses land that could grow food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221</a:t>
            </a:fld>
            <a:endParaRPr lang="en-US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Trends in energy use</a:t>
            </a:r>
            <a:endParaRPr lang="en-US" sz="4600" dirty="0"/>
          </a:p>
        </p:txBody>
      </p:sp>
      <p:sp>
        <p:nvSpPr>
          <p:cNvPr id="5" name="Talk box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6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UK coal use fell fast – the last coal power station shut in 2024.</a:t>
            </a:r>
            <a:endParaRPr lang="en-US" sz="3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Wind and solar have grown quickly since about 2010.</a:t>
            </a:r>
            <a:endParaRPr lang="en-US" sz="3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Gas still heats most UK homes and backs up renewables.</a:t>
            </a:r>
            <a:endParaRPr lang="en-US" sz="3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Why? Climate targets, falling costs, fuels running out.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222</a:t>
            </a:fld>
            <a:endParaRPr lang="en-US"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What science can and can't do</a:t>
            </a:r>
            <a:endParaRPr lang="en-US" sz="4600" dirty="0"/>
          </a:p>
        </p:txBody>
      </p:sp>
      <p:sp>
        <p:nvSpPr>
          <p:cNvPr id="5" name="Talk box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6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Science can identify problems, e.g. CO₂ → climate change.</a:t>
            </a:r>
            <a:endParaRPr lang="en-US" sz="3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But science alone can't always fix them.</a:t>
            </a:r>
            <a:endParaRPr lang="en-US" sz="3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Cost, jobs, politics and people's views also matter.</a:t>
            </a:r>
            <a:endParaRPr lang="en-US" sz="30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e.g. some people object to wind farms near their homes.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223</a:t>
            </a:fld>
            <a:endParaRPr lang="en-US"/>
          </a:p>
        </p:txBody>
      </p: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Why move to renewables?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Burning fossil fuels releases carbon dioxide.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Extra CO₂ traps heat → climate change.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Fossil fuels will also run out.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Renewables don't run out and release little CO₂.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But…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wind and solar depend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on the weather – we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still need back-up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224</a:t>
            </a:fld>
            <a:endParaRPr lang="en-US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PHYSICS IN REAL LIFE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Energy resources in real life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Offshore wind card"/>
          <p:cNvSpPr/>
          <p:nvPr/>
        </p:nvSpPr>
        <p:spPr>
          <a:xfrm>
            <a:off x="548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Offshore wind icon circle"/>
          <p:cNvSpPr/>
          <p:nvPr/>
        </p:nvSpPr>
        <p:spPr>
          <a:xfrm>
            <a:off x="822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Image 0" descr="Offshore win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512064" cy="51206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057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Offshore wind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The UK has some of the world's biggest offshore wind farms.</a:t>
            </a:r>
            <a:endParaRPr lang="en-US" sz="2400" dirty="0"/>
          </a:p>
        </p:txBody>
      </p:sp>
      <p:sp>
        <p:nvSpPr>
          <p:cNvPr id="12" name="Solar panels card"/>
          <p:cNvSpPr/>
          <p:nvPr/>
        </p:nvSpPr>
        <p:spPr>
          <a:xfrm>
            <a:off x="6263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Solar panels icon circle"/>
          <p:cNvSpPr/>
          <p:nvPr/>
        </p:nvSpPr>
        <p:spPr>
          <a:xfrm>
            <a:off x="6537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4" name="Image 1" descr="Solar panel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772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Solar panels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7772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Many homes and schools have panels on the roof.</a:t>
            </a:r>
            <a:endParaRPr lang="en-US" sz="2400" dirty="0"/>
          </a:p>
        </p:txBody>
      </p:sp>
      <p:sp>
        <p:nvSpPr>
          <p:cNvPr id="17" name="Electric buses card"/>
          <p:cNvSpPr/>
          <p:nvPr/>
        </p:nvSpPr>
        <p:spPr>
          <a:xfrm>
            <a:off x="548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Electric buses icon circle"/>
          <p:cNvSpPr/>
          <p:nvPr/>
        </p:nvSpPr>
        <p:spPr>
          <a:xfrm>
            <a:off x="822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9" name="Image 2" descr="Electric buse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4590288"/>
            <a:ext cx="512064" cy="5120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057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Electric buses</a:t>
            </a:r>
            <a:endParaRPr lang="en-US" sz="3000" dirty="0"/>
          </a:p>
        </p:txBody>
      </p:sp>
      <p:sp>
        <p:nvSpPr>
          <p:cNvPr id="21" name="Text 16"/>
          <p:cNvSpPr txBox="1"/>
          <p:nvPr/>
        </p:nvSpPr>
        <p:spPr>
          <a:xfrm>
            <a:off x="2057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No exhaust fumes – cleaner air in cities.</a:t>
            </a:r>
            <a:endParaRPr lang="en-US" sz="2400" dirty="0"/>
          </a:p>
        </p:txBody>
      </p:sp>
      <p:sp>
        <p:nvSpPr>
          <p:cNvPr id="22" name="Nuclear power card"/>
          <p:cNvSpPr/>
          <p:nvPr/>
        </p:nvSpPr>
        <p:spPr>
          <a:xfrm>
            <a:off x="6263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3" name="Nuclear power icon circle"/>
          <p:cNvSpPr/>
          <p:nvPr/>
        </p:nvSpPr>
        <p:spPr>
          <a:xfrm>
            <a:off x="6537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24" name="Image 3" descr="Nuclear powe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848" y="4590288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72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Nuclear power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Reliable and low-carbon – but leaves radioactive waste.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225</a:t>
            </a:fld>
            <a:endParaRPr lang="en-US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8 · CURIOUS QUESTION · THINK, PAIR, SHARE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I wonder…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chemeClr val="accent5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Wind is free – so why don't we get ALL our electricity from wind?</a:t>
            </a:r>
            <a:endParaRPr lang="en-US" sz="4200" dirty="0"/>
          </a:p>
        </p:txBody>
      </p:sp>
      <p:sp>
        <p:nvSpPr>
          <p:cNvPr id="8" name="Hint card"/>
          <p:cNvSpPr/>
          <p:nvPr/>
        </p:nvSpPr>
        <p:spPr>
          <a:xfrm>
            <a:off x="548640" y="3977640"/>
            <a:ext cx="11064240" cy="109728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9" name="Image 0" descr="H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06240"/>
            <a:ext cx="640080" cy="6400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91640" y="39776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Think about: </a:t>
            </a:r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</a:rPr>
              <a:t>What happens on a calm day?</a:t>
            </a:r>
            <a:endParaRPr lang="en-US" sz="3000" dirty="0"/>
          </a:p>
        </p:txBody>
      </p:sp>
      <p:sp>
        <p:nvSpPr>
          <p:cNvPr id="11" name="Think · 1 min"/>
          <p:cNvSpPr/>
          <p:nvPr/>
        </p:nvSpPr>
        <p:spPr>
          <a:xfrm>
            <a:off x="54864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Think · 1 min</a:t>
            </a:r>
            <a:endParaRPr lang="en-US" sz="2800" dirty="0"/>
          </a:p>
        </p:txBody>
      </p:sp>
      <p:sp>
        <p:nvSpPr>
          <p:cNvPr id="13" name="Pair · 1 min"/>
          <p:cNvSpPr/>
          <p:nvPr/>
        </p:nvSpPr>
        <p:spPr>
          <a:xfrm>
            <a:off x="429768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9768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Pair · 1 min</a:t>
            </a:r>
            <a:endParaRPr lang="en-US" sz="2800" dirty="0"/>
          </a:p>
        </p:txBody>
      </p:sp>
      <p:sp>
        <p:nvSpPr>
          <p:cNvPr id="15" name="Share"/>
          <p:cNvSpPr/>
          <p:nvPr/>
        </p:nvSpPr>
        <p:spPr>
          <a:xfrm>
            <a:off x="804672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Share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226</a:t>
            </a:fld>
            <a:endParaRPr lang="en-US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HINGE QUESTION · EVERYONE SHOWS A, B, C OR 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Check before we move on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Which of these is a renewable energy resource?</a:t>
            </a:r>
            <a:endParaRPr lang="en-US" sz="38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gas</a:t>
            </a:r>
            <a:endParaRPr lang="en-US" sz="32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2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biofuel</a:t>
            </a:r>
            <a:endParaRPr lang="en-US" sz="32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32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227</a:t>
            </a:fld>
            <a:endParaRPr lang="en-US"/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YOUR TURN · START ANYWHERE – EVERYONE AIM FOR GOLD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Bronze, Silver, Gold</a:t>
            </a:r>
            <a:endParaRPr lang="en-US" sz="4600" dirty="0"/>
          </a:p>
        </p:txBody>
      </p:sp>
      <p:sp>
        <p:nvSpPr>
          <p:cNvPr id="5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Name 3 renewable and 2 non-renewable resources.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What does 'renewable' mean?</a:t>
            </a:r>
            <a:endParaRPr lang="en-US" sz="2700" dirty="0"/>
          </a:p>
        </p:txBody>
      </p:sp>
      <p:sp>
        <p:nvSpPr>
          <p:cNvPr id="9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Give one advantage and one disadvantage of solar power.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Why is nuclear power non-renewable?</a:t>
            </a:r>
            <a:endParaRPr lang="en-US" sz="2700" dirty="0"/>
          </a:p>
        </p:txBody>
      </p:sp>
      <p:sp>
        <p:nvSpPr>
          <p:cNvPr id="13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700" dirty="0">
                <a:solidFill>
                  <a:schemeClr val="tx1"/>
                </a:solidFill>
              </a:rPr>
              <a:t>Compare wind and gas power for reliability and the environment.</a:t>
            </a:r>
            <a:endParaRPr lang="en-US" sz="2700" dirty="0"/>
          </a:p>
        </p:txBody>
      </p:sp>
      <p:sp>
        <p:nvSpPr>
          <p:cNvPr id="18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228</a:t>
            </a:fld>
            <a:endParaRPr lang="en-US"/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EXAM-STYLE QUESTION · ABOUT 8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Exam-style question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otal marks"/>
          <p:cNvSpPr/>
          <p:nvPr/>
        </p:nvSpPr>
        <p:spPr>
          <a:xfrm>
            <a:off x="9052560" y="804672"/>
            <a:ext cx="2560320" cy="640080"/>
          </a:xfrm>
          <a:prstGeom prst="roundRect">
            <a:avLst>
              <a:gd name="adj" fmla="val 21429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052560" y="8046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Total: 8 marks</a:t>
            </a:r>
            <a:endParaRPr lang="en-US" sz="2400" dirty="0"/>
          </a:p>
        </p:txBody>
      </p:sp>
      <p:sp>
        <p:nvSpPr>
          <p:cNvPr id="9" name="Question stem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13043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6916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country is deciding how to generate more of its electricity.</a:t>
            </a:r>
            <a:endParaRPr lang="en-US" sz="2400" dirty="0"/>
          </a:p>
        </p:txBody>
      </p:sp>
      <p:sp>
        <p:nvSpPr>
          <p:cNvPr id="11" name="Part 0"/>
          <p:cNvSpPr/>
          <p:nvPr/>
        </p:nvSpPr>
        <p:spPr>
          <a:xfrm>
            <a:off x="548640" y="2880360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2880360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(a)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Name two renewable energy resources.</a:t>
            </a:r>
            <a:endParaRPr lang="en-US" sz="2300" dirty="0"/>
          </a:p>
        </p:txBody>
      </p:sp>
      <p:sp>
        <p:nvSpPr>
          <p:cNvPr id="14" name="Marks"/>
          <p:cNvSpPr/>
          <p:nvPr/>
        </p:nvSpPr>
        <p:spPr>
          <a:xfrm>
            <a:off x="9829800" y="3118104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829800" y="3118104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16" name="Part 1"/>
          <p:cNvSpPr/>
          <p:nvPr/>
        </p:nvSpPr>
        <p:spPr>
          <a:xfrm>
            <a:off x="548640" y="3959352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959352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(b)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959352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Give one advantage and one disadvantage of gas power stations.</a:t>
            </a:r>
            <a:endParaRPr lang="en-US" sz="2300" dirty="0"/>
          </a:p>
        </p:txBody>
      </p:sp>
      <p:sp>
        <p:nvSpPr>
          <p:cNvPr id="19" name="Marks"/>
          <p:cNvSpPr/>
          <p:nvPr/>
        </p:nvSpPr>
        <p:spPr>
          <a:xfrm>
            <a:off x="9829800" y="4197096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29800" y="4197096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1" name="Part 2"/>
          <p:cNvSpPr/>
          <p:nvPr/>
        </p:nvSpPr>
        <p:spPr>
          <a:xfrm>
            <a:off x="548640" y="5038344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5038344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(c)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5038344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Evaluate building wind turbines instead of a gas power station.</a:t>
            </a:r>
            <a:endParaRPr lang="en-US" sz="2300" dirty="0"/>
          </a:p>
        </p:txBody>
      </p:sp>
      <p:sp>
        <p:nvSpPr>
          <p:cNvPr id="24" name="Marks"/>
          <p:cNvSpPr/>
          <p:nvPr/>
        </p:nvSpPr>
        <p:spPr>
          <a:xfrm>
            <a:off x="9829800" y="5276088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29800" y="527608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[4 marks]</a:t>
            </a:r>
            <a:endParaRPr lang="en-US" sz="2000" dirty="0"/>
          </a:p>
        </p:txBody>
      </p:sp>
      <p:sp>
        <p:nvSpPr>
          <p:cNvPr id="27" name="Button: Mark scheme">
            <a:hlinkClick r:id="rId2" tooltip="Mark scheme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Mark sche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scheme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229</a:t>
            </a:fld>
            <a:endParaRPr lang="en-US"/>
          </a:p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resource is renewable?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oil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230</a:t>
            </a:fld>
            <a:endParaRPr lang="en-US"/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a fossil fuel?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tidal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231</a:t>
            </a:fld>
            <a:endParaRPr lang="en-US"/>
          </a:p>
        </p:txBody>
      </p: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'Renewable' means…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will run out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free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nuclear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won't run out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232</a:t>
            </a:fld>
            <a:endParaRPr lang="en-US"/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Burning fossil fuels releases…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 dioxide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nitrogen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oxygen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233</a:t>
            </a:fld>
            <a:endParaRPr lang="en-US"/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The main problem with solar power?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radioactive waste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power at night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makes CO₂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run out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234</a:t>
            </a:fld>
            <a:endParaRPr lang="en-US"/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Nuclear power produces…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fossil fuels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lots of CO₂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radioactive waste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at all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235</a:t>
            </a:fld>
            <a:endParaRPr lang="en-US"/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uses the rise and fall of the sea?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geothermal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tidal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236</a:t>
            </a:fld>
            <a:endParaRPr lang="en-US"/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Since 2010, UK coal use has…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fallen sharply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stayed the same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doubled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risen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237</a:t>
            </a:fld>
            <a:endParaRPr lang="en-US"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the most reliable?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238</a:t>
            </a:fld>
            <a:endParaRPr lang="en-US"/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Biofuels are made from…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sand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uranium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plants or waste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 water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239</a:t>
            </a:fld>
            <a:endParaRPr lang="en-US"/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TOPIC REVIEW · COMBINED ENDS HERE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End of topic review</a:t>
            </a:r>
            <a:endParaRPr lang="en-US" sz="4600" dirty="0"/>
          </a:p>
        </p:txBody>
      </p:sp>
      <p:sp>
        <p:nvSpPr>
          <p:cNvPr id="5" name="Review column 1"/>
          <p:cNvSpPr/>
          <p:nvPr/>
        </p:nvSpPr>
        <p:spPr>
          <a:xfrm>
            <a:off x="548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Name 4 energy stores.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2 kg at 3 m/s: find the KE.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1 kg lifted 5 m: find the GPE.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k = 100 N/m, e = 0.3 m: find Ee.</a:t>
            </a:r>
            <a:endParaRPr lang="en-US" sz="2800" dirty="0"/>
          </a:p>
        </p:txBody>
      </p:sp>
      <p:sp>
        <p:nvSpPr>
          <p:cNvPr id="7" name="Review column 2"/>
          <p:cNvSpPr/>
          <p:nvPr/>
        </p:nvSpPr>
        <p:spPr>
          <a:xfrm>
            <a:off x="6263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5"/>
            </a:pPr>
            <a:r>
              <a:rPr lang="en-US" sz="2800" dirty="0">
                <a:solidFill>
                  <a:schemeClr val="tx1"/>
                </a:solidFill>
              </a:rPr>
              <a:t>2 kg of water heated by 10 °C: find ΔE.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5"/>
            </a:pPr>
            <a:r>
              <a:rPr lang="en-US" sz="2800" dirty="0">
                <a:solidFill>
                  <a:schemeClr val="tx1"/>
                </a:solidFill>
              </a:rPr>
              <a:t>600 J in 20 s: find the power.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5"/>
            </a:pPr>
            <a:r>
              <a:rPr lang="en-US" sz="2800" dirty="0">
                <a:solidFill>
                  <a:schemeClr val="tx1"/>
                </a:solidFill>
              </a:rPr>
              <a:t>A motor does 900 J of work in 30 s: find P.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5"/>
            </a:pPr>
            <a:r>
              <a:rPr lang="en-US" sz="2800" dirty="0">
                <a:solidFill>
                  <a:schemeClr val="tx1"/>
                </a:solidFill>
              </a:rPr>
              <a:t>200 J in, 150 J useful: find the efficiency.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240</a:t>
            </a:fld>
            <a:endParaRPr lang="en-US"/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2"/>
                </a:solidFill>
              </a:rPr>
              <a:t>HOMEWORK 5 OF 6 · PART 1 · DUE NEXT LESSON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Energy revision</a:t>
            </a:r>
            <a:endParaRPr lang="en-US" sz="4600" dirty="0"/>
          </a:p>
        </p:txBody>
      </p:sp>
      <p:pic>
        <p:nvPicPr>
          <p:cNvPr id="5" name="Image 0" descr="Home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640080" cy="640080"/>
          </a:xfrm>
          <a:prstGeom prst="rect">
            <a:avLst/>
          </a:prstGeom>
        </p:spPr>
      </p:pic>
      <p:sp>
        <p:nvSpPr>
          <p:cNvPr id="6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7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Write all the energy equations from this topic.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Name 3 renewable resources.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Name 2 fossil fuels.</a:t>
            </a:r>
            <a:endParaRPr lang="en-US" sz="2700" dirty="0"/>
          </a:p>
        </p:txBody>
      </p:sp>
      <p:sp>
        <p:nvSpPr>
          <p:cNvPr id="10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1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1 kg at 6 m/s – find Ek.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k = 300 N/m, e = 0.2 m – find Ee.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2 kg of water heated by 15 °C – find ΔE.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400 J in, 300 J useful – find the efficiency.</a:t>
            </a:r>
            <a:endParaRPr lang="en-US" sz="2400" dirty="0"/>
          </a:p>
        </p:txBody>
      </p:sp>
      <p:sp>
        <p:nvSpPr>
          <p:cNvPr id="14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5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7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8"/>
            </a:pPr>
            <a:r>
              <a:rPr lang="en-US" sz="2700" dirty="0">
                <a:solidFill>
                  <a:schemeClr val="tx1"/>
                </a:solidFill>
              </a:rPr>
              <a:t>6 marks: describe how to measure the specific heat capacity of a metal block.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8"/>
            </a:pPr>
            <a:r>
              <a:rPr lang="en-US" sz="2700" dirty="0">
                <a:solidFill>
                  <a:schemeClr val="tx1"/>
                </a:solidFill>
              </a:rPr>
              <a:t>Compare wind and nuclear power.</a:t>
            </a:r>
            <a:endParaRPr lang="en-US" sz="2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241</a:t>
            </a:fld>
            <a:endParaRPr lang="en-US"/>
          </a:p>
        </p:txBody>
      </p:sp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2"/>
                </a:solidFill>
              </a:rPr>
              <a:t>HOMEWORK 5 OF 6 · PART 2 · EXTENDED TASK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Energy mind map</a:t>
            </a:r>
            <a:endParaRPr lang="en-US" sz="4600" dirty="0"/>
          </a:p>
        </p:txBody>
      </p:sp>
      <p:pic>
        <p:nvPicPr>
          <p:cNvPr id="5" name="Image 0" descr="Home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640080" cy="640080"/>
          </a:xfrm>
          <a:prstGeom prst="rect">
            <a:avLst/>
          </a:prstGeom>
        </p:spPr>
      </p:pic>
      <p:sp>
        <p:nvSpPr>
          <p:cNvPr id="6" name="Task card"/>
          <p:cNvSpPr/>
          <p:nvPr/>
        </p:nvSpPr>
        <p:spPr>
          <a:xfrm>
            <a:off x="548640" y="1737360"/>
            <a:ext cx="11064240" cy="182880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8680" y="173736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Make a one-page revision mind map of the whole Energy topic.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To do really well, everyone try to:</a:t>
            </a:r>
            <a:endParaRPr lang="en-US" sz="2600" dirty="0"/>
          </a:p>
        </p:txBody>
      </p:sp>
      <p:sp>
        <p:nvSpPr>
          <p:cNvPr id="9" name="Criterion 1"/>
          <p:cNvSpPr/>
          <p:nvPr/>
        </p:nvSpPr>
        <p:spPr>
          <a:xfrm>
            <a:off x="731520" y="427939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1520" y="427939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1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2011680" y="425196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A branch for every lesson, with key words.</a:t>
            </a:r>
            <a:endParaRPr lang="en-US" sz="2600" dirty="0"/>
          </a:p>
        </p:txBody>
      </p:sp>
      <p:sp>
        <p:nvSpPr>
          <p:cNvPr id="12" name="Criterion 2"/>
          <p:cNvSpPr/>
          <p:nvPr/>
        </p:nvSpPr>
        <p:spPr>
          <a:xfrm>
            <a:off x="731520" y="501091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31520" y="50109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2011680" y="498348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Every equation with symbols and units.</a:t>
            </a:r>
            <a:endParaRPr lang="en-US" sz="2600" dirty="0"/>
          </a:p>
        </p:txBody>
      </p:sp>
      <p:sp>
        <p:nvSpPr>
          <p:cNvPr id="15" name="Criterion 3"/>
          <p:cNvSpPr/>
          <p:nvPr/>
        </p:nvSpPr>
        <p:spPr>
          <a:xfrm>
            <a:off x="731520" y="574243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315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3</a:t>
            </a:r>
            <a:endParaRPr lang="en-US" sz="2200" dirty="0"/>
          </a:p>
        </p:txBody>
      </p:sp>
      <p:sp>
        <p:nvSpPr>
          <p:cNvPr id="17" name="Text 14"/>
          <p:cNvSpPr txBox="1"/>
          <p:nvPr/>
        </p:nvSpPr>
        <p:spPr>
          <a:xfrm>
            <a:off x="2011680" y="571500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A diagram and a real-life example on each branch.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242</a:t>
            </a:fld>
            <a:endParaRPr lang="en-US"/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9 OF 12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Thermal insulation practical</a:t>
            </a:r>
            <a:endParaRPr lang="en-US" sz="4600" dirty="0"/>
          </a:p>
        </p:txBody>
      </p:sp>
      <p:sp>
        <p:nvSpPr>
          <p:cNvPr id="5" name="Route chip"/>
          <p:cNvSpPr/>
          <p:nvPr/>
        </p:nvSpPr>
        <p:spPr>
          <a:xfrm>
            <a:off x="7680960" y="228600"/>
            <a:ext cx="3931920" cy="475488"/>
          </a:xfrm>
          <a:prstGeom prst="roundRect">
            <a:avLst>
              <a:gd name="adj" fmla="val 28846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22860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Separate Physics only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Today we will all…</a:t>
            </a:r>
            <a:endParaRPr lang="en-US" sz="2800" dirty="0"/>
          </a:p>
        </p:txBody>
      </p:sp>
      <p:sp>
        <p:nvSpPr>
          <p:cNvPr id="8" name="Objective 1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3591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14884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describe what thermal conductivity means.</a:t>
            </a:r>
            <a:endParaRPr lang="en-US" sz="2800" dirty="0"/>
          </a:p>
        </p:txBody>
      </p:sp>
      <p:sp>
        <p:nvSpPr>
          <p:cNvPr id="11" name="Objective 2"/>
          <p:cNvSpPr/>
          <p:nvPr/>
        </p:nvSpPr>
        <p:spPr>
          <a:xfrm>
            <a:off x="731520" y="36850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47472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carry out the thermal insulation practical.</a:t>
            </a:r>
            <a:endParaRPr lang="en-US" sz="2800" dirty="0"/>
          </a:p>
        </p:txBody>
      </p:sp>
      <p:sp>
        <p:nvSpPr>
          <p:cNvPr id="14" name="Objective 3"/>
          <p:cNvSpPr/>
          <p:nvPr/>
        </p:nvSpPr>
        <p:spPr>
          <a:xfrm>
            <a:off x="731520" y="501091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010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8006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evaluate which material is the best insulator.</a:t>
            </a:r>
            <a:endParaRPr lang="en-US" sz="2800" dirty="0"/>
          </a:p>
        </p:txBody>
      </p:sp>
      <p:sp>
        <p:nvSpPr>
          <p:cNvPr id="17" name="Key words card"/>
          <p:cNvSpPr/>
          <p:nvPr/>
        </p:nvSpPr>
        <p:spPr>
          <a:xfrm>
            <a:off x="7315200" y="1737360"/>
            <a:ext cx="4297680" cy="4572000"/>
          </a:xfrm>
          <a:prstGeom prst="roundRect">
            <a:avLst>
              <a:gd name="adj" fmla="val 319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35240" y="19202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6"/>
                </a:solidFill>
              </a:rPr>
              <a:t>KEY WORDS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46888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thermal conductivity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how fast heat passes through a material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insulator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a material with low thermal conductivity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control variable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kept the same to make a fair test</a:t>
            </a:r>
            <a:endParaRPr lang="en-US" sz="2800" dirty="0"/>
          </a:p>
        </p:txBody>
      </p:sp>
      <p:sp>
        <p:nvSpPr>
          <p:cNvPr id="21" name="Button: Answers">
            <a:hlinkClick r:id="rId2" tooltip="Answers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243</a:t>
            </a:fld>
            <a:endParaRPr lang="en-US"/>
          </a:p>
        </p:txBody>
      </p:sp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DO NOW · 5 MINUTES · IN SILENCE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Do now</a:t>
            </a:r>
            <a:endParaRPr lang="en-US" sz="4600" dirty="0"/>
          </a:p>
        </p:txBody>
      </p:sp>
      <p:sp>
        <p:nvSpPr>
          <p:cNvPr id="5" name="Do now card"/>
          <p:cNvSpPr/>
          <p:nvPr/>
        </p:nvSpPr>
        <p:spPr>
          <a:xfrm>
            <a:off x="548640" y="173736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4241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What does 'renewable' mean?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Name 2 fossil fuels.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Write the efficiency equation.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How does heat travel through a solid?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Which state of matter has a fixed shape?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244</a:t>
            </a:fld>
            <a:endParaRPr lang="en-US"/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9 · HOOK · 4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Think about it…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Why does a takeaway coffee cup have a cardboard sleeve?</a:t>
            </a:r>
            <a:endParaRPr lang="en-US" sz="4400" dirty="0"/>
          </a:p>
        </p:txBody>
      </p:sp>
      <p:sp>
        <p:nvSpPr>
          <p:cNvPr id="6" name="Fact card"/>
          <p:cNvSpPr/>
          <p:nvPr/>
        </p:nvSpPr>
        <p:spPr>
          <a:xfrm>
            <a:off x="548640" y="4023360"/>
            <a:ext cx="11064240" cy="2103120"/>
          </a:xfrm>
          <a:prstGeom prst="roundRect">
            <a:avLst>
              <a:gd name="adj" fmla="val 6522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7" name="Image 0" descr="Did you know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663440"/>
            <a:ext cx="777240" cy="777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4023360"/>
            <a:ext cx="9509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Did you know?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Cardboard and the air trapped in it have a low thermal conductivity – less heat reaches your hand.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245</a:t>
            </a:fld>
            <a:endParaRPr lang="en-US"/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Thermal conductivity</a:t>
            </a:r>
            <a:endParaRPr lang="en-US" sz="4600" dirty="0"/>
          </a:p>
        </p:txBody>
      </p:sp>
      <p:sp>
        <p:nvSpPr>
          <p:cNvPr id="5" name="Copy box (green)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rgbClr val="E6F4EA"/>
          </a:solidFill>
          <a:ln w="19050">
            <a:solidFill>
              <a:srgbClr val="2F855A"/>
            </a:solidFill>
            <a:prstDash val="solid"/>
          </a:ln>
        </p:spPr>
      </p:sp>
      <p:pic>
        <p:nvPicPr>
          <p:cNvPr id="6" name="Image 0" descr="Penci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rgbClr val="2F855A"/>
                </a:solidFill>
              </a:rPr>
              <a:t>COPY INTO YOUR BOOK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Thermal conductivity = how quickly heat passes through a material.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Metals have a high thermal conductivity.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Air, foam and wool have a low thermal conductivity.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A bigger temperature difference → faster heat loss.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246</a:t>
            </a:fld>
            <a:endParaRPr lang="en-US"/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DIAGRAM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Thermal insulation practical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20040" y="1627632"/>
            <a:ext cx="11521440" cy="4727448"/>
          </a:xfrm>
          <a:prstGeom prst="roundRect">
            <a:avLst>
              <a:gd name="adj" fmla="val 2321"/>
            </a:avLst>
          </a:prstGeom>
          <a:ln w="38100">
            <a:solidFill>
              <a:srgbClr val="2F855A"/>
            </a:solidFill>
            <a:prstDash val="solid"/>
          </a:ln>
        </p:spPr>
      </p:sp>
      <p:sp>
        <p:nvSpPr>
          <p:cNvPr id="6" name="Insulation"/>
          <p:cNvSpPr/>
          <p:nvPr/>
        </p:nvSpPr>
        <p:spPr>
          <a:xfrm>
            <a:off x="1097280" y="2834640"/>
            <a:ext cx="3657600" cy="2834640"/>
          </a:xfrm>
          <a:prstGeom prst="rect">
            <a:avLst/>
          </a:prstGeom>
          <a:solidFill>
            <a:srgbClr val="F2C8A0"/>
          </a:solidFill>
          <a:ln w="6350">
            <a:solidFill>
              <a:srgbClr val="F2C8A0"/>
            </a:solidFill>
            <a:prstDash val="solid"/>
          </a:ln>
        </p:spPr>
      </p:sp>
      <p:sp>
        <p:nvSpPr>
          <p:cNvPr id="7" name="Line"/>
          <p:cNvSpPr/>
          <p:nvPr/>
        </p:nvSpPr>
        <p:spPr>
          <a:xfrm>
            <a:off x="1005840" y="2468880"/>
            <a:ext cx="0" cy="329184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8" name="Line"/>
          <p:cNvSpPr/>
          <p:nvPr/>
        </p:nvSpPr>
        <p:spPr>
          <a:xfrm>
            <a:off x="1005840" y="5760720"/>
            <a:ext cx="384048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9" name="Line"/>
          <p:cNvSpPr/>
          <p:nvPr/>
        </p:nvSpPr>
        <p:spPr>
          <a:xfrm flipV="1">
            <a:off x="4846320" y="2468880"/>
            <a:ext cx="0" cy="329184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</a:ln>
        </p:spPr>
      </p:sp>
      <p:sp>
        <p:nvSpPr>
          <p:cNvPr id="10" name="Small beaker"/>
          <p:cNvSpPr/>
          <p:nvPr/>
        </p:nvSpPr>
        <p:spPr>
          <a:xfrm>
            <a:off x="2011680" y="3108960"/>
            <a:ext cx="1828800" cy="2468880"/>
          </a:xfrm>
          <a:prstGeom prst="rect">
            <a:avLst/>
          </a:prstGeom>
          <a:solidFill>
            <a:schemeClr val="accent6"/>
          </a:solidFill>
          <a:ln w="25400">
            <a:solidFill>
              <a:srgbClr val="14213D"/>
            </a:solidFill>
            <a:prstDash val="solid"/>
          </a:ln>
        </p:spPr>
      </p:sp>
      <p:sp>
        <p:nvSpPr>
          <p:cNvPr id="11" name="Lid"/>
          <p:cNvSpPr/>
          <p:nvPr/>
        </p:nvSpPr>
        <p:spPr>
          <a:xfrm>
            <a:off x="1828800" y="2880360"/>
            <a:ext cx="2194560" cy="228600"/>
          </a:xfrm>
          <a:prstGeom prst="rect">
            <a:avLst/>
          </a:prstGeom>
          <a:solidFill>
            <a:schemeClr val="tx2"/>
          </a:solidFill>
          <a:ln w="6350">
            <a:solidFill>
              <a:schemeClr val="tx2"/>
            </a:solidFill>
            <a:prstDash val="solid"/>
          </a:ln>
        </p:spPr>
      </p:sp>
      <p:sp>
        <p:nvSpPr>
          <p:cNvPr id="12" name="Thermometer"/>
          <p:cNvSpPr/>
          <p:nvPr/>
        </p:nvSpPr>
        <p:spPr>
          <a:xfrm>
            <a:off x="2852928" y="1737360"/>
            <a:ext cx="164592" cy="3291840"/>
          </a:xfrm>
          <a:prstGeom prst="rect">
            <a:avLst/>
          </a:prstGeom>
          <a:solidFill>
            <a:schemeClr val="bg1"/>
          </a:solidFill>
          <a:ln w="25400">
            <a:solidFill>
              <a:srgbClr val="14213D"/>
            </a:solidFill>
            <a:prstDash val="solid"/>
          </a:ln>
        </p:spPr>
      </p:sp>
      <p:sp>
        <p:nvSpPr>
          <p:cNvPr id="13" name="Bulb"/>
          <p:cNvSpPr/>
          <p:nvPr/>
        </p:nvSpPr>
        <p:spPr>
          <a:xfrm>
            <a:off x="2779776" y="489204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154680" y="1783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thermometer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514600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lid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2011680" y="3703320"/>
            <a:ext cx="777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hot water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585216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insulation packed between the beakers</a:t>
            </a:r>
            <a:endParaRPr lang="en-US" sz="2000" dirty="0"/>
          </a:p>
        </p:txBody>
      </p:sp>
      <p:sp>
        <p:nvSpPr>
          <p:cNvPr id="18" name="Line"/>
          <p:cNvSpPr/>
          <p:nvPr/>
        </p:nvSpPr>
        <p:spPr>
          <a:xfrm>
            <a:off x="6766560" y="5669280"/>
            <a:ext cx="4754880" cy="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tailEnd type="triangle"/>
          </a:ln>
        </p:spPr>
      </p:sp>
      <p:sp>
        <p:nvSpPr>
          <p:cNvPr id="19" name="Line"/>
          <p:cNvSpPr/>
          <p:nvPr/>
        </p:nvSpPr>
        <p:spPr>
          <a:xfrm flipV="1">
            <a:off x="6766560" y="2194560"/>
            <a:ext cx="0" cy="3474720"/>
          </a:xfrm>
          <a:prstGeom prst="line">
            <a:avLst/>
          </a:prstGeom>
          <a:noFill/>
          <a:ln w="31750">
            <a:solidFill>
              <a:schemeClr val="tx1"/>
            </a:solidFill>
            <a:prstDash val="solid"/>
            <a:tailEnd type="triangle"/>
          </a:ln>
        </p:spPr>
      </p:sp>
      <p:sp>
        <p:nvSpPr>
          <p:cNvPr id="20" name="Text 18"/>
          <p:cNvSpPr txBox="1"/>
          <p:nvPr/>
        </p:nvSpPr>
        <p:spPr>
          <a:xfrm>
            <a:off x="9326880" y="5715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time (min)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6858000" y="21031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temperature (°C)</a:t>
            </a:r>
            <a:endParaRPr lang="en-US" sz="2000" dirty="0"/>
          </a:p>
        </p:txBody>
      </p:sp>
      <p:sp>
        <p:nvSpPr>
          <p:cNvPr id="22" name="Line"/>
          <p:cNvSpPr/>
          <p:nvPr/>
        </p:nvSpPr>
        <p:spPr>
          <a:xfrm>
            <a:off x="6766560" y="2788920"/>
            <a:ext cx="149352" cy="191926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23" name="Line"/>
          <p:cNvSpPr/>
          <p:nvPr/>
        </p:nvSpPr>
        <p:spPr>
          <a:xfrm>
            <a:off x="6915912" y="2980846"/>
            <a:ext cx="149352" cy="177170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24" name="Line"/>
          <p:cNvSpPr/>
          <p:nvPr/>
        </p:nvSpPr>
        <p:spPr>
          <a:xfrm>
            <a:off x="7065264" y="3158015"/>
            <a:ext cx="149352" cy="163548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25" name="Line"/>
          <p:cNvSpPr/>
          <p:nvPr/>
        </p:nvSpPr>
        <p:spPr>
          <a:xfrm>
            <a:off x="7214616" y="3321563"/>
            <a:ext cx="149352" cy="150974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26" name="Line"/>
          <p:cNvSpPr/>
          <p:nvPr/>
        </p:nvSpPr>
        <p:spPr>
          <a:xfrm>
            <a:off x="7363968" y="3472537"/>
            <a:ext cx="149352" cy="139367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27" name="Line"/>
          <p:cNvSpPr/>
          <p:nvPr/>
        </p:nvSpPr>
        <p:spPr>
          <a:xfrm>
            <a:off x="7513320" y="3611904"/>
            <a:ext cx="149352" cy="128652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28" name="Line"/>
          <p:cNvSpPr/>
          <p:nvPr/>
        </p:nvSpPr>
        <p:spPr>
          <a:xfrm>
            <a:off x="7662672" y="3740556"/>
            <a:ext cx="149352" cy="118760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29" name="Line"/>
          <p:cNvSpPr/>
          <p:nvPr/>
        </p:nvSpPr>
        <p:spPr>
          <a:xfrm>
            <a:off x="7812024" y="3859316"/>
            <a:ext cx="149352" cy="109630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30" name="Line"/>
          <p:cNvSpPr/>
          <p:nvPr/>
        </p:nvSpPr>
        <p:spPr>
          <a:xfrm>
            <a:off x="7961376" y="3968946"/>
            <a:ext cx="149352" cy="101201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31" name="Line"/>
          <p:cNvSpPr/>
          <p:nvPr/>
        </p:nvSpPr>
        <p:spPr>
          <a:xfrm>
            <a:off x="8110728" y="4070147"/>
            <a:ext cx="149352" cy="93420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32" name="Line"/>
          <p:cNvSpPr/>
          <p:nvPr/>
        </p:nvSpPr>
        <p:spPr>
          <a:xfrm>
            <a:off x="8260080" y="4163567"/>
            <a:ext cx="149352" cy="86238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33" name="Line"/>
          <p:cNvSpPr/>
          <p:nvPr/>
        </p:nvSpPr>
        <p:spPr>
          <a:xfrm>
            <a:off x="8409432" y="4249804"/>
            <a:ext cx="149352" cy="79607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34" name="Line"/>
          <p:cNvSpPr/>
          <p:nvPr/>
        </p:nvSpPr>
        <p:spPr>
          <a:xfrm>
            <a:off x="8558784" y="4329412"/>
            <a:ext cx="149352" cy="73487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35" name="Line"/>
          <p:cNvSpPr/>
          <p:nvPr/>
        </p:nvSpPr>
        <p:spPr>
          <a:xfrm>
            <a:off x="8708136" y="4402899"/>
            <a:ext cx="149352" cy="67837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36" name="Line"/>
          <p:cNvSpPr/>
          <p:nvPr/>
        </p:nvSpPr>
        <p:spPr>
          <a:xfrm>
            <a:off x="8857488" y="4470736"/>
            <a:ext cx="149352" cy="62621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37" name="Line"/>
          <p:cNvSpPr/>
          <p:nvPr/>
        </p:nvSpPr>
        <p:spPr>
          <a:xfrm>
            <a:off x="9006840" y="4533357"/>
            <a:ext cx="149352" cy="57807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38" name="Line"/>
          <p:cNvSpPr/>
          <p:nvPr/>
        </p:nvSpPr>
        <p:spPr>
          <a:xfrm>
            <a:off x="9156192" y="4591164"/>
            <a:ext cx="149352" cy="53362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39" name="Line"/>
          <p:cNvSpPr/>
          <p:nvPr/>
        </p:nvSpPr>
        <p:spPr>
          <a:xfrm>
            <a:off x="9305544" y="4644527"/>
            <a:ext cx="149352" cy="49260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40" name="Line"/>
          <p:cNvSpPr/>
          <p:nvPr/>
        </p:nvSpPr>
        <p:spPr>
          <a:xfrm>
            <a:off x="9454896" y="4693786"/>
            <a:ext cx="149352" cy="45472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41" name="Line"/>
          <p:cNvSpPr/>
          <p:nvPr/>
        </p:nvSpPr>
        <p:spPr>
          <a:xfrm>
            <a:off x="9604248" y="4739259"/>
            <a:ext cx="149352" cy="41976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42" name="Line"/>
          <p:cNvSpPr/>
          <p:nvPr/>
        </p:nvSpPr>
        <p:spPr>
          <a:xfrm>
            <a:off x="9753600" y="4781235"/>
            <a:ext cx="149352" cy="38749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43" name="Line"/>
          <p:cNvSpPr/>
          <p:nvPr/>
        </p:nvSpPr>
        <p:spPr>
          <a:xfrm>
            <a:off x="9902952" y="4819984"/>
            <a:ext cx="149352" cy="35770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44" name="Line"/>
          <p:cNvSpPr/>
          <p:nvPr/>
        </p:nvSpPr>
        <p:spPr>
          <a:xfrm>
            <a:off x="10052304" y="4855754"/>
            <a:ext cx="149352" cy="33020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45" name="Line"/>
          <p:cNvSpPr/>
          <p:nvPr/>
        </p:nvSpPr>
        <p:spPr>
          <a:xfrm>
            <a:off x="10201656" y="4888774"/>
            <a:ext cx="149352" cy="30481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46" name="Line"/>
          <p:cNvSpPr/>
          <p:nvPr/>
        </p:nvSpPr>
        <p:spPr>
          <a:xfrm>
            <a:off x="10351008" y="4919255"/>
            <a:ext cx="149352" cy="28138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47" name="Line"/>
          <p:cNvSpPr/>
          <p:nvPr/>
        </p:nvSpPr>
        <p:spPr>
          <a:xfrm>
            <a:off x="10500360" y="4947393"/>
            <a:ext cx="149352" cy="25974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48" name="Line"/>
          <p:cNvSpPr/>
          <p:nvPr/>
        </p:nvSpPr>
        <p:spPr>
          <a:xfrm>
            <a:off x="10649712" y="4973367"/>
            <a:ext cx="149352" cy="23977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49" name="Line"/>
          <p:cNvSpPr/>
          <p:nvPr/>
        </p:nvSpPr>
        <p:spPr>
          <a:xfrm>
            <a:off x="10799064" y="4997345"/>
            <a:ext cx="149352" cy="22134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50" name="Line"/>
          <p:cNvSpPr/>
          <p:nvPr/>
        </p:nvSpPr>
        <p:spPr>
          <a:xfrm>
            <a:off x="10948416" y="5019478"/>
            <a:ext cx="149352" cy="20432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51" name="Line"/>
          <p:cNvSpPr/>
          <p:nvPr/>
        </p:nvSpPr>
        <p:spPr>
          <a:xfrm>
            <a:off x="11097768" y="5039910"/>
            <a:ext cx="149352" cy="18861"/>
          </a:xfrm>
          <a:prstGeom prst="line">
            <a:avLst/>
          </a:prstGeom>
          <a:noFill/>
          <a:ln w="50800">
            <a:solidFill>
              <a:schemeClr val="tx2"/>
            </a:solidFill>
            <a:prstDash val="solid"/>
          </a:ln>
        </p:spPr>
      </p:sp>
      <p:sp>
        <p:nvSpPr>
          <p:cNvPr id="52" name="Line"/>
          <p:cNvSpPr/>
          <p:nvPr/>
        </p:nvSpPr>
        <p:spPr>
          <a:xfrm>
            <a:off x="6766560" y="2788920"/>
            <a:ext cx="149352" cy="73777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3" name="Line"/>
          <p:cNvSpPr/>
          <p:nvPr/>
        </p:nvSpPr>
        <p:spPr>
          <a:xfrm>
            <a:off x="6915912" y="2862697"/>
            <a:ext cx="149352" cy="71597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4" name="Line"/>
          <p:cNvSpPr/>
          <p:nvPr/>
        </p:nvSpPr>
        <p:spPr>
          <a:xfrm>
            <a:off x="7065264" y="2934294"/>
            <a:ext cx="149352" cy="69481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5" name="Line"/>
          <p:cNvSpPr/>
          <p:nvPr/>
        </p:nvSpPr>
        <p:spPr>
          <a:xfrm>
            <a:off x="7214616" y="3003775"/>
            <a:ext cx="149352" cy="67427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6" name="Line"/>
          <p:cNvSpPr/>
          <p:nvPr/>
        </p:nvSpPr>
        <p:spPr>
          <a:xfrm>
            <a:off x="7363968" y="3071202"/>
            <a:ext cx="149352" cy="65434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7" name="Line"/>
          <p:cNvSpPr/>
          <p:nvPr/>
        </p:nvSpPr>
        <p:spPr>
          <a:xfrm>
            <a:off x="7513320" y="3136636"/>
            <a:ext cx="149352" cy="63501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8" name="Line"/>
          <p:cNvSpPr/>
          <p:nvPr/>
        </p:nvSpPr>
        <p:spPr>
          <a:xfrm>
            <a:off x="7662672" y="3200137"/>
            <a:ext cx="149352" cy="61624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59" name="Line"/>
          <p:cNvSpPr/>
          <p:nvPr/>
        </p:nvSpPr>
        <p:spPr>
          <a:xfrm>
            <a:off x="7812024" y="3261761"/>
            <a:ext cx="149352" cy="5980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0" name="Line"/>
          <p:cNvSpPr/>
          <p:nvPr/>
        </p:nvSpPr>
        <p:spPr>
          <a:xfrm>
            <a:off x="7961376" y="3321563"/>
            <a:ext cx="149352" cy="58035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1" name="Line"/>
          <p:cNvSpPr/>
          <p:nvPr/>
        </p:nvSpPr>
        <p:spPr>
          <a:xfrm>
            <a:off x="8110728" y="3379599"/>
            <a:ext cx="149352" cy="5632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2" name="Line"/>
          <p:cNvSpPr/>
          <p:nvPr/>
        </p:nvSpPr>
        <p:spPr>
          <a:xfrm>
            <a:off x="8260080" y="3435919"/>
            <a:ext cx="149352" cy="54655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3" name="Line"/>
          <p:cNvSpPr/>
          <p:nvPr/>
        </p:nvSpPr>
        <p:spPr>
          <a:xfrm>
            <a:off x="8409432" y="3490574"/>
            <a:ext cx="149352" cy="5304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4" name="Line"/>
          <p:cNvSpPr/>
          <p:nvPr/>
        </p:nvSpPr>
        <p:spPr>
          <a:xfrm>
            <a:off x="8558784" y="3543614"/>
            <a:ext cx="149352" cy="5147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5" name="Line"/>
          <p:cNvSpPr/>
          <p:nvPr/>
        </p:nvSpPr>
        <p:spPr>
          <a:xfrm>
            <a:off x="8708136" y="3595087"/>
            <a:ext cx="149352" cy="49951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6" name="Line"/>
          <p:cNvSpPr/>
          <p:nvPr/>
        </p:nvSpPr>
        <p:spPr>
          <a:xfrm>
            <a:off x="8857488" y="3645038"/>
            <a:ext cx="149352" cy="48475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7" name="Line"/>
          <p:cNvSpPr/>
          <p:nvPr/>
        </p:nvSpPr>
        <p:spPr>
          <a:xfrm>
            <a:off x="9006840" y="3693513"/>
            <a:ext cx="149352" cy="47042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8" name="Line"/>
          <p:cNvSpPr/>
          <p:nvPr/>
        </p:nvSpPr>
        <p:spPr>
          <a:xfrm>
            <a:off x="9156192" y="3740556"/>
            <a:ext cx="149352" cy="45652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69" name="Line"/>
          <p:cNvSpPr/>
          <p:nvPr/>
        </p:nvSpPr>
        <p:spPr>
          <a:xfrm>
            <a:off x="9305544" y="3786208"/>
            <a:ext cx="149352" cy="4430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70" name="Line"/>
          <p:cNvSpPr/>
          <p:nvPr/>
        </p:nvSpPr>
        <p:spPr>
          <a:xfrm>
            <a:off x="9454896" y="3830511"/>
            <a:ext cx="149352" cy="42994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71" name="Line"/>
          <p:cNvSpPr/>
          <p:nvPr/>
        </p:nvSpPr>
        <p:spPr>
          <a:xfrm>
            <a:off x="9604248" y="3873504"/>
            <a:ext cx="149352" cy="4172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72" name="Line"/>
          <p:cNvSpPr/>
          <p:nvPr/>
        </p:nvSpPr>
        <p:spPr>
          <a:xfrm>
            <a:off x="9753600" y="3915227"/>
            <a:ext cx="149352" cy="4049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73" name="Line"/>
          <p:cNvSpPr/>
          <p:nvPr/>
        </p:nvSpPr>
        <p:spPr>
          <a:xfrm>
            <a:off x="9902952" y="3955717"/>
            <a:ext cx="149352" cy="39293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74" name="Line"/>
          <p:cNvSpPr/>
          <p:nvPr/>
        </p:nvSpPr>
        <p:spPr>
          <a:xfrm>
            <a:off x="10052304" y="3995010"/>
            <a:ext cx="149352" cy="38132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75" name="Line"/>
          <p:cNvSpPr/>
          <p:nvPr/>
        </p:nvSpPr>
        <p:spPr>
          <a:xfrm>
            <a:off x="10201656" y="4033142"/>
            <a:ext cx="149352" cy="37005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76" name="Line"/>
          <p:cNvSpPr/>
          <p:nvPr/>
        </p:nvSpPr>
        <p:spPr>
          <a:xfrm>
            <a:off x="10351008" y="4070147"/>
            <a:ext cx="149352" cy="35911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77" name="Line"/>
          <p:cNvSpPr/>
          <p:nvPr/>
        </p:nvSpPr>
        <p:spPr>
          <a:xfrm>
            <a:off x="10500360" y="4106058"/>
            <a:ext cx="149352" cy="3485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78" name="Line"/>
          <p:cNvSpPr/>
          <p:nvPr/>
        </p:nvSpPr>
        <p:spPr>
          <a:xfrm>
            <a:off x="10649712" y="4140908"/>
            <a:ext cx="149352" cy="3382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79" name="Line"/>
          <p:cNvSpPr/>
          <p:nvPr/>
        </p:nvSpPr>
        <p:spPr>
          <a:xfrm>
            <a:off x="10799064" y="4174727"/>
            <a:ext cx="149352" cy="3282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80" name="Line"/>
          <p:cNvSpPr/>
          <p:nvPr/>
        </p:nvSpPr>
        <p:spPr>
          <a:xfrm>
            <a:off x="10948416" y="4207548"/>
            <a:ext cx="149352" cy="3185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81" name="Line"/>
          <p:cNvSpPr/>
          <p:nvPr/>
        </p:nvSpPr>
        <p:spPr>
          <a:xfrm>
            <a:off x="11097768" y="4239398"/>
            <a:ext cx="149352" cy="30909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</a:ln>
        </p:spPr>
      </p:sp>
      <p:sp>
        <p:nvSpPr>
          <p:cNvPr id="82" name="Text 80"/>
          <p:cNvSpPr txBox="1"/>
          <p:nvPr/>
        </p:nvSpPr>
        <p:spPr>
          <a:xfrm>
            <a:off x="9052560" y="34290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with insulation</a:t>
            </a:r>
            <a:endParaRPr lang="en-US" sz="2200" dirty="0"/>
          </a:p>
        </p:txBody>
      </p:sp>
      <p:sp>
        <p:nvSpPr>
          <p:cNvPr id="83" name="Text 81"/>
          <p:cNvSpPr txBox="1"/>
          <p:nvPr/>
        </p:nvSpPr>
        <p:spPr>
          <a:xfrm>
            <a:off x="9326880" y="516636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no insulation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247</a:t>
            </a:fld>
            <a:endParaRPr lang="en-US"/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REQUIRED PRACTICAL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Method: thermal insulation</a:t>
            </a:r>
            <a:endParaRPr lang="en-US" sz="4600" dirty="0"/>
          </a:p>
        </p:txBody>
      </p:sp>
      <p:sp>
        <p:nvSpPr>
          <p:cNvPr id="5" name="Talk box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6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Put a small beaker inside a large one.</a:t>
            </a:r>
            <a:endParaRPr lang="en-US" sz="3000" dirty="0"/>
          </a:p>
          <a:p>
            <a:pPr marL="609600" indent="-6096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Pack insulation between them.</a:t>
            </a:r>
            <a:endParaRPr lang="en-US" sz="3000" dirty="0"/>
          </a:p>
          <a:p>
            <a:pPr marL="609600" indent="-6096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Add 80 °C water; put on the lid and thermometer.</a:t>
            </a:r>
            <a:endParaRPr lang="en-US" sz="3000" dirty="0"/>
          </a:p>
          <a:p>
            <a:pPr marL="609600" indent="-6096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Record the temperature every 2 minutes for 20 minutes.</a:t>
            </a:r>
            <a:endParaRPr lang="en-US" sz="3000" dirty="0"/>
          </a:p>
          <a:p>
            <a:pPr marL="609600" indent="-609600">
              <a:spcAft>
                <a:spcPts val="14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Repeat with other materials and with none.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248</a:t>
            </a:fld>
            <a:endParaRPr lang="en-US"/>
          </a:p>
        </p:txBody>
      </p:sp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VARIABLES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Making it a fair test</a:t>
            </a:r>
            <a:endParaRPr lang="en-US" sz="4600" dirty="0"/>
          </a:p>
        </p:txBody>
      </p:sp>
      <p:pic>
        <p:nvPicPr>
          <p:cNvPr id="5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73936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51560" y="1737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graphicFrame>
        <p:nvGraphicFramePr>
          <p:cNvPr id="25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31720"/>
          <a:ext cx="1106424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8046720"/>
              </a:tblGrid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Variable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In this practical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Independent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the insulating material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Dependent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temperature drop after 20 minutes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Control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volume of water, start temperature, lid, thickness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249</a:t>
            </a:fld>
            <a:endParaRPr lang="en-US"/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Why trapped air insulates well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Heat moves through solids by particles vibrating.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In a gas, the particles are far apart.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So heat passes through air very slowly.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Trapped air can't move – great insulation.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Trapped air in: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duvets and coats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loft insulation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double glazing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250</a:t>
            </a:fld>
            <a:endParaRPr lang="en-US"/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PHYSICS IN REAL LIFE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Insulation in real life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akeaway cups card"/>
          <p:cNvSpPr/>
          <p:nvPr/>
        </p:nvSpPr>
        <p:spPr>
          <a:xfrm>
            <a:off x="548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Takeaway cups icon circle"/>
          <p:cNvSpPr/>
          <p:nvPr/>
        </p:nvSpPr>
        <p:spPr>
          <a:xfrm>
            <a:off x="822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Image 0" descr="Takeaway cup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512064" cy="51206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057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Takeaway cups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Cardboard sleeves stop your hand getting burned.</a:t>
            </a:r>
            <a:endParaRPr lang="en-US" sz="2400" dirty="0"/>
          </a:p>
        </p:txBody>
      </p:sp>
      <p:sp>
        <p:nvSpPr>
          <p:cNvPr id="12" name="Winter coats card"/>
          <p:cNvSpPr/>
          <p:nvPr/>
        </p:nvSpPr>
        <p:spPr>
          <a:xfrm>
            <a:off x="6263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Winter coats icon circle"/>
          <p:cNvSpPr/>
          <p:nvPr/>
        </p:nvSpPr>
        <p:spPr>
          <a:xfrm>
            <a:off x="6537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4" name="Image 1" descr="Winter coat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772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Winter coats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7772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Fluffy layers trap air to keep you warm.</a:t>
            </a:r>
            <a:endParaRPr lang="en-US" sz="2400" dirty="0"/>
          </a:p>
        </p:txBody>
      </p:sp>
      <p:sp>
        <p:nvSpPr>
          <p:cNvPr id="17" name="Pan handles card"/>
          <p:cNvSpPr/>
          <p:nvPr/>
        </p:nvSpPr>
        <p:spPr>
          <a:xfrm>
            <a:off x="548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Pan handles icon circle"/>
          <p:cNvSpPr/>
          <p:nvPr/>
        </p:nvSpPr>
        <p:spPr>
          <a:xfrm>
            <a:off x="822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9" name="Image 2" descr="Pan handles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4590288"/>
            <a:ext cx="512064" cy="5120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057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Pan handles</a:t>
            </a:r>
            <a:endParaRPr lang="en-US" sz="3000" dirty="0"/>
          </a:p>
        </p:txBody>
      </p:sp>
      <p:sp>
        <p:nvSpPr>
          <p:cNvPr id="21" name="Text 16"/>
          <p:cNvSpPr txBox="1"/>
          <p:nvPr/>
        </p:nvSpPr>
        <p:spPr>
          <a:xfrm>
            <a:off x="2057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Plastic or wood – low conductivity, cool to touch.</a:t>
            </a:r>
            <a:endParaRPr lang="en-US" sz="2400" dirty="0"/>
          </a:p>
        </p:txBody>
      </p:sp>
      <p:sp>
        <p:nvSpPr>
          <p:cNvPr id="22" name="Vacuum flasks card"/>
          <p:cNvSpPr/>
          <p:nvPr/>
        </p:nvSpPr>
        <p:spPr>
          <a:xfrm>
            <a:off x="6263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3" name="Vacuum flasks icon circle"/>
          <p:cNvSpPr/>
          <p:nvPr/>
        </p:nvSpPr>
        <p:spPr>
          <a:xfrm>
            <a:off x="6537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24" name="Image 3" descr="Vacuum flask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848" y="4590288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72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Vacuum flasks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A vacuum layer stops conduction and convection.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251</a:t>
            </a:fld>
            <a:endParaRPr lang="en-US"/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9 · CURIOUS QUESTION · THINK, PAIR, SHARE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I wonder…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chemeClr val="accent5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Why does a metal bench feel colder than a wooden one on the same frosty morning?</a:t>
            </a:r>
            <a:endParaRPr lang="en-US" sz="4200" dirty="0"/>
          </a:p>
        </p:txBody>
      </p:sp>
      <p:sp>
        <p:nvSpPr>
          <p:cNvPr id="8" name="Hint card"/>
          <p:cNvSpPr/>
          <p:nvPr/>
        </p:nvSpPr>
        <p:spPr>
          <a:xfrm>
            <a:off x="548640" y="3977640"/>
            <a:ext cx="11064240" cy="109728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9" name="Image 0" descr="H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06240"/>
            <a:ext cx="640080" cy="6400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91640" y="39776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Think about: </a:t>
            </a:r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</a:rPr>
              <a:t>They're at the same temperature… so what's different?</a:t>
            </a:r>
            <a:endParaRPr lang="en-US" sz="3000" dirty="0"/>
          </a:p>
        </p:txBody>
      </p:sp>
      <p:sp>
        <p:nvSpPr>
          <p:cNvPr id="11" name="Think · 1 min"/>
          <p:cNvSpPr/>
          <p:nvPr/>
        </p:nvSpPr>
        <p:spPr>
          <a:xfrm>
            <a:off x="54864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Think · 1 min</a:t>
            </a:r>
            <a:endParaRPr lang="en-US" sz="2800" dirty="0"/>
          </a:p>
        </p:txBody>
      </p:sp>
      <p:sp>
        <p:nvSpPr>
          <p:cNvPr id="13" name="Pair · 1 min"/>
          <p:cNvSpPr/>
          <p:nvPr/>
        </p:nvSpPr>
        <p:spPr>
          <a:xfrm>
            <a:off x="429768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9768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Pair · 1 min</a:t>
            </a:r>
            <a:endParaRPr lang="en-US" sz="2800" dirty="0"/>
          </a:p>
        </p:txBody>
      </p:sp>
      <p:sp>
        <p:nvSpPr>
          <p:cNvPr id="15" name="Share"/>
          <p:cNvSpPr/>
          <p:nvPr/>
        </p:nvSpPr>
        <p:spPr>
          <a:xfrm>
            <a:off x="804672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Share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252</a:t>
            </a:fld>
            <a:endParaRPr lang="en-US"/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WORKING SCIENTIFICALLY · THINK LIKE A SCIENTIST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Comparing insulating materials</a:t>
            </a:r>
            <a:endParaRPr lang="en-US" sz="4600" dirty="0"/>
          </a:p>
        </p:txBody>
      </p:sp>
      <p:sp>
        <p:nvSpPr>
          <p:cNvPr id="5" name="Variables card"/>
          <p:cNvSpPr/>
          <p:nvPr/>
        </p:nvSpPr>
        <p:spPr>
          <a:xfrm>
            <a:off x="548640" y="1691640"/>
            <a:ext cx="3931920" cy="251460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783080"/>
            <a:ext cx="361188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accent3"/>
                </a:solidFill>
              </a:rPr>
              <a:t>Independent: </a:t>
            </a:r>
            <a:pPr indent="0" marL="0">
              <a:spcAft>
                <a:spcPts val="8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type of insulating material</a:t>
            </a:r>
            <a:endParaRPr lang="en-US" sz="2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accent3"/>
                </a:solidFill>
              </a:rPr>
              <a:t>Dependent: </a:t>
            </a:r>
            <a:pPr indent="0" marL="0">
              <a:spcAft>
                <a:spcPts val="8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temperature drop in 20 min (°C)</a:t>
            </a:r>
            <a:endParaRPr lang="en-US" sz="2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accent3"/>
                </a:solidFill>
              </a:rPr>
              <a:t>Control: </a:t>
            </a:r>
            <a:pPr indent="0" marL="0">
              <a:spcAft>
                <a:spcPts val="800"/>
              </a:spcAft>
              <a:buNone/>
            </a:pPr>
            <a:r>
              <a:rPr lang="en-US" sz="2000" dirty="0">
                <a:solidFill>
                  <a:schemeClr val="tx1"/>
                </a:solidFill>
              </a:rPr>
              <a:t>volume of water, start temperature (80 °C), lid, thickness</a:t>
            </a:r>
            <a:endParaRPr lang="en-US" sz="2000" dirty="0"/>
          </a:p>
        </p:txBody>
      </p:sp>
      <p:graphicFrame>
        <p:nvGraphicFramePr>
          <p:cNvPr id="25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663440" y="1691640"/>
          <a:ext cx="6949440" cy="914400"/>
        </p:xfrm>
        <a:graphic>
          <a:graphicData uri="http://schemas.openxmlformats.org/drawingml/2006/table">
            <a:tbl>
              <a:tblPr/>
              <a:tblGrid>
                <a:gridCol w="1985554"/>
                <a:gridCol w="1240971"/>
                <a:gridCol w="1240971"/>
                <a:gridCol w="1240971"/>
                <a:gridCol w="1240971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Material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Drop 1 (°C)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Drop 2 (°C)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Drop 3 (°C)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Mean (°C)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None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32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Newspaper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Cotton wool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Bubble wrap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sz="1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Questions card"/>
          <p:cNvSpPr/>
          <p:nvPr/>
        </p:nvSpPr>
        <p:spPr>
          <a:xfrm>
            <a:off x="548640" y="4526280"/>
            <a:ext cx="11064240" cy="1783080"/>
          </a:xfrm>
          <a:prstGeom prst="roundRect">
            <a:avLst>
              <a:gd name="adj" fmla="val 769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22960" y="4617720"/>
            <a:ext cx="10607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2600" dirty="0">
                <a:solidFill>
                  <a:schemeClr val="tx1"/>
                </a:solidFill>
              </a:rPr>
              <a:t>Which result is anomalous?</a:t>
            </a:r>
            <a:endParaRPr lang="en-US" sz="2600" dirty="0"/>
          </a:p>
          <a:p>
            <a:pPr marL="609600" indent="-6096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2600" dirty="0">
                <a:solidFill>
                  <a:schemeClr val="tx1"/>
                </a:solidFill>
              </a:rPr>
              <a:t>Calculate the mean for cotton wool.</a:t>
            </a:r>
            <a:endParaRPr lang="en-US" sz="2600" dirty="0"/>
          </a:p>
          <a:p>
            <a:pPr marL="609600" indent="-6096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2600" dirty="0">
                <a:solidFill>
                  <a:schemeClr val="tx1"/>
                </a:solidFill>
              </a:rPr>
              <a:t>Which material is the best insulator? Why?</a:t>
            </a:r>
            <a:endParaRPr lang="en-US" sz="2600" dirty="0"/>
          </a:p>
        </p:txBody>
      </p:sp>
      <p:sp>
        <p:nvSpPr>
          <p:cNvPr id="11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253</a:t>
            </a:fld>
            <a:endParaRPr lang="en-US"/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HINGE QUESTION · EVERYONE SHOWS A, B, C OR 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Check before we move on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Which gives the smallest temperature drop?</a:t>
            </a:r>
            <a:endParaRPr lang="en-US" sz="38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copper sheet</a:t>
            </a:r>
            <a:endParaRPr lang="en-US" sz="32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 paper</a:t>
            </a:r>
            <a:endParaRPr lang="en-US" sz="32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insulation</a:t>
            </a:r>
            <a:endParaRPr lang="en-US" sz="32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cotton wool</a:t>
            </a:r>
            <a:endParaRPr lang="en-US" sz="32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254</a:t>
            </a:fld>
            <a:endParaRPr lang="en-US"/>
          </a:p>
        </p:txBody>
      </p:sp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YOUR TURN · START ANYWHERE – EVERYONE AIM FOR GOLD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Bronze, Silver, Gold</a:t>
            </a:r>
            <a:endParaRPr lang="en-US" sz="4600" dirty="0"/>
          </a:p>
        </p:txBody>
      </p:sp>
      <p:sp>
        <p:nvSpPr>
          <p:cNvPr id="5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Name a good thermal insulator.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Name a good thermal conductor.</a:t>
            </a:r>
            <a:endParaRPr lang="en-US" sz="2700" dirty="0"/>
          </a:p>
        </p:txBody>
      </p:sp>
      <p:sp>
        <p:nvSpPr>
          <p:cNvPr id="9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400" dirty="0">
                <a:solidFill>
                  <a:schemeClr val="tx1"/>
                </a:solidFill>
              </a:rPr>
              <a:t>Name the independent and dependent variables in the practical.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400" dirty="0">
                <a:solidFill>
                  <a:schemeClr val="tx1"/>
                </a:solidFill>
              </a:rPr>
              <a:t>Why must the volume of water be the same each time?</a:t>
            </a:r>
            <a:endParaRPr lang="en-US" sz="2400" dirty="0"/>
          </a:p>
        </p:txBody>
      </p:sp>
      <p:sp>
        <p:nvSpPr>
          <p:cNvPr id="13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400" dirty="0">
                <a:solidFill>
                  <a:schemeClr val="tx1"/>
                </a:solidFill>
              </a:rPr>
              <a:t>No insulation: water drops 30 °C. Wool: drops 12 °C. Which is better? Why?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400" dirty="0">
                <a:solidFill>
                  <a:schemeClr val="tx1"/>
                </a:solidFill>
              </a:rPr>
              <a:t>Explain why trapped air is a good insulator.</a:t>
            </a:r>
            <a:endParaRPr lang="en-US" sz="2400" dirty="0"/>
          </a:p>
        </p:txBody>
      </p:sp>
      <p:sp>
        <p:nvSpPr>
          <p:cNvPr id="18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255</a:t>
            </a:fld>
            <a:endParaRPr lang="en-US"/>
          </a:p>
        </p:txBody>
      </p: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FILL IN THE BLANKS · USE THE WORD BANK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Fill in the blanks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Word air"/>
          <p:cNvSpPr/>
          <p:nvPr/>
        </p:nvSpPr>
        <p:spPr>
          <a:xfrm>
            <a:off x="54864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air</a:t>
            </a:r>
            <a:endParaRPr lang="en-US" sz="2000" dirty="0"/>
          </a:p>
        </p:txBody>
      </p:sp>
      <p:sp>
        <p:nvSpPr>
          <p:cNvPr id="9" name="Word conductivity"/>
          <p:cNvSpPr/>
          <p:nvPr/>
        </p:nvSpPr>
        <p:spPr>
          <a:xfrm>
            <a:off x="239268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39268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conductivity</a:t>
            </a:r>
            <a:endParaRPr lang="en-US" sz="2000" dirty="0"/>
          </a:p>
        </p:txBody>
      </p:sp>
      <p:sp>
        <p:nvSpPr>
          <p:cNvPr id="11" name="Word control"/>
          <p:cNvSpPr/>
          <p:nvPr/>
        </p:nvSpPr>
        <p:spPr>
          <a:xfrm>
            <a:off x="423672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23672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control</a:t>
            </a:r>
            <a:endParaRPr lang="en-US" sz="2000" dirty="0"/>
          </a:p>
        </p:txBody>
      </p:sp>
      <p:sp>
        <p:nvSpPr>
          <p:cNvPr id="13" name="Word dependent"/>
          <p:cNvSpPr/>
          <p:nvPr/>
        </p:nvSpPr>
        <p:spPr>
          <a:xfrm>
            <a:off x="608076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08076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dependent</a:t>
            </a:r>
            <a:endParaRPr lang="en-US" sz="2000" dirty="0"/>
          </a:p>
        </p:txBody>
      </p:sp>
      <p:sp>
        <p:nvSpPr>
          <p:cNvPr id="15" name="Word independent"/>
          <p:cNvSpPr/>
          <p:nvPr/>
        </p:nvSpPr>
        <p:spPr>
          <a:xfrm>
            <a:off x="792480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92480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independent</a:t>
            </a:r>
            <a:endParaRPr lang="en-US" sz="2000" dirty="0"/>
          </a:p>
        </p:txBody>
      </p:sp>
      <p:sp>
        <p:nvSpPr>
          <p:cNvPr id="17" name="Word metals"/>
          <p:cNvSpPr/>
          <p:nvPr/>
        </p:nvSpPr>
        <p:spPr>
          <a:xfrm>
            <a:off x="9768840" y="1737360"/>
            <a:ext cx="1734312" cy="685800"/>
          </a:xfrm>
          <a:prstGeom prst="roundRect">
            <a:avLst>
              <a:gd name="adj" fmla="val 20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768840" y="1737360"/>
            <a:ext cx="17343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metals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2697480"/>
            <a:ext cx="1106424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Thermal ________ is how fast heat passes through.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________ are good thermal conductors.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Trapped ________ is a good insulator.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The material is the ________ variable.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Temperature is the ________ variable.</a:t>
            </a:r>
            <a:endParaRPr lang="en-US" sz="3000" dirty="0"/>
          </a:p>
          <a:p>
            <a:pPr marL="609600" indent="-6096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3000" dirty="0">
                <a:solidFill>
                  <a:schemeClr val="tx1"/>
                </a:solidFill>
              </a:rPr>
              <a:t>The volume of water is a ________ variable.</a:t>
            </a:r>
            <a:endParaRPr lang="en-US" sz="3000" dirty="0"/>
          </a:p>
        </p:txBody>
      </p:sp>
      <p:sp>
        <p:nvSpPr>
          <p:cNvPr id="21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256</a:t>
            </a:fld>
            <a:endParaRPr lang="en-US"/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EXAM-STYLE QUESTION · ABOUT 7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Exam-style question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otal marks"/>
          <p:cNvSpPr/>
          <p:nvPr/>
        </p:nvSpPr>
        <p:spPr>
          <a:xfrm>
            <a:off x="9052560" y="804672"/>
            <a:ext cx="2560320" cy="640080"/>
          </a:xfrm>
          <a:prstGeom prst="roundRect">
            <a:avLst>
              <a:gd name="adj" fmla="val 21429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052560" y="8046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Total: 7 marks</a:t>
            </a:r>
            <a:endParaRPr lang="en-US" sz="2400" dirty="0"/>
          </a:p>
        </p:txBody>
      </p:sp>
      <p:sp>
        <p:nvSpPr>
          <p:cNvPr id="9" name="Question stem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13043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6916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student tests three insulating materials. Hot water starts at 80 °C. After 10 minutes: no insulation 55 °C, wool 68 °C, newspaper 62 °C.</a:t>
            </a:r>
            <a:endParaRPr lang="en-US" sz="2400" dirty="0"/>
          </a:p>
        </p:txBody>
      </p:sp>
      <p:sp>
        <p:nvSpPr>
          <p:cNvPr id="11" name="Part 0"/>
          <p:cNvSpPr/>
          <p:nvPr/>
        </p:nvSpPr>
        <p:spPr>
          <a:xfrm>
            <a:off x="548640" y="2880360"/>
            <a:ext cx="11064240" cy="804672"/>
          </a:xfrm>
          <a:prstGeom prst="roundRect">
            <a:avLst>
              <a:gd name="adj" fmla="val 17045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2880360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(a)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Name the independent variable.</a:t>
            </a:r>
            <a:endParaRPr lang="en-US" sz="2300" dirty="0"/>
          </a:p>
        </p:txBody>
      </p:sp>
      <p:sp>
        <p:nvSpPr>
          <p:cNvPr id="14" name="Marks"/>
          <p:cNvSpPr/>
          <p:nvPr/>
        </p:nvSpPr>
        <p:spPr>
          <a:xfrm>
            <a:off x="9829800" y="3008376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829800" y="3008376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[1 mark]</a:t>
            </a:r>
            <a:endParaRPr lang="en-US" sz="2000" dirty="0"/>
          </a:p>
        </p:txBody>
      </p:sp>
      <p:sp>
        <p:nvSpPr>
          <p:cNvPr id="16" name="Part 1"/>
          <p:cNvSpPr/>
          <p:nvPr/>
        </p:nvSpPr>
        <p:spPr>
          <a:xfrm>
            <a:off x="548640" y="3739896"/>
            <a:ext cx="11064240" cy="804672"/>
          </a:xfrm>
          <a:prstGeom prst="roundRect">
            <a:avLst>
              <a:gd name="adj" fmla="val 17045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739896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(b)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739896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Give two control variables.</a:t>
            </a:r>
            <a:endParaRPr lang="en-US" sz="2300" dirty="0"/>
          </a:p>
        </p:txBody>
      </p:sp>
      <p:sp>
        <p:nvSpPr>
          <p:cNvPr id="19" name="Marks"/>
          <p:cNvSpPr/>
          <p:nvPr/>
        </p:nvSpPr>
        <p:spPr>
          <a:xfrm>
            <a:off x="9829800" y="3867912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29800" y="3867912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1" name="Part 2"/>
          <p:cNvSpPr/>
          <p:nvPr/>
        </p:nvSpPr>
        <p:spPr>
          <a:xfrm>
            <a:off x="548640" y="4599432"/>
            <a:ext cx="11064240" cy="804672"/>
          </a:xfrm>
          <a:prstGeom prst="roundRect">
            <a:avLst>
              <a:gd name="adj" fmla="val 17045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4599432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(c)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4599432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Which material is the best insulator? Use the data to explain.</a:t>
            </a:r>
            <a:endParaRPr lang="en-US" sz="2300" dirty="0"/>
          </a:p>
        </p:txBody>
      </p:sp>
      <p:sp>
        <p:nvSpPr>
          <p:cNvPr id="24" name="Marks"/>
          <p:cNvSpPr/>
          <p:nvPr/>
        </p:nvSpPr>
        <p:spPr>
          <a:xfrm>
            <a:off x="9829800" y="4727448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29800" y="472744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6" name="Part 3"/>
          <p:cNvSpPr/>
          <p:nvPr/>
        </p:nvSpPr>
        <p:spPr>
          <a:xfrm>
            <a:off x="548640" y="5458968"/>
            <a:ext cx="11064240" cy="804672"/>
          </a:xfrm>
          <a:prstGeom prst="roundRect">
            <a:avLst>
              <a:gd name="adj" fmla="val 17045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85800" y="5458968"/>
            <a:ext cx="640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(d)</a:t>
            </a:r>
            <a:endParaRPr lang="en-US" sz="2400" dirty="0"/>
          </a:p>
        </p:txBody>
      </p:sp>
      <p:sp>
        <p:nvSpPr>
          <p:cNvPr id="28" name="Text 26"/>
          <p:cNvSpPr txBox="1"/>
          <p:nvPr/>
        </p:nvSpPr>
        <p:spPr>
          <a:xfrm>
            <a:off x="1371600" y="5458968"/>
            <a:ext cx="822960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Explain why trapped air is a good insulator.</a:t>
            </a:r>
            <a:endParaRPr lang="en-US" sz="2300" dirty="0"/>
          </a:p>
        </p:txBody>
      </p:sp>
      <p:sp>
        <p:nvSpPr>
          <p:cNvPr id="29" name="Marks"/>
          <p:cNvSpPr/>
          <p:nvPr/>
        </p:nvSpPr>
        <p:spPr>
          <a:xfrm>
            <a:off x="9829800" y="5586984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9829800" y="5586984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32" name="Button: Mark scheme">
            <a:hlinkClick r:id="rId2" tooltip="Mark scheme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Mark sche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scheme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257</a:t>
            </a:fld>
            <a:endParaRPr lang="en-US"/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the best thermal insulator?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aluminium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copper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wool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iron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258</a:t>
            </a:fld>
            <a:endParaRPr lang="en-US"/>
          </a:p>
        </p:txBody>
      </p:sp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Thermal conductivity tells you…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heavy it is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 colour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 c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fast heat passes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259</a:t>
            </a:fld>
            <a:endParaRPr lang="en-US"/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In the practical, the independent variable is…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material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volume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260</a:t>
            </a:fld>
            <a:endParaRPr lang="en-US"/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The dependent variable is…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material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beaker size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lid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261</a:t>
            </a:fld>
            <a:endParaRPr lang="en-US"/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Why use a lid?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it clean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it heavier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heat loss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mass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262</a:t>
            </a:fld>
            <a:endParaRPr lang="en-US"/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temperature drop shows the best insulator?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°C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°C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°C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°C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263</a:t>
            </a:fld>
            <a:endParaRPr lang="en-US"/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Metals have…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conductivity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conductivity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particles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conductivity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264</a:t>
            </a:fld>
            <a:endParaRPr lang="en-US"/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Why does trapped air insulate well?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hot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particles far apart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particles close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heavy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265</a:t>
            </a:fld>
            <a:endParaRPr lang="en-US"/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Why must the start temperature be the same?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faster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cheaper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test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looks better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266</a:t>
            </a:fld>
            <a:endParaRPr lang="en-US"/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metal bench feels colder than wood because…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wet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heavier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colder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conducts faster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267</a:t>
            </a:fld>
            <a:endParaRPr lang="en-US"/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9 · EXIT TICKET · 3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Before you go…</a:t>
            </a:r>
            <a:endParaRPr lang="en-US" sz="4600" dirty="0"/>
          </a:p>
        </p:txBody>
      </p:sp>
      <p:sp>
        <p:nvSpPr>
          <p:cNvPr id="5" name="Exit card 1"/>
          <p:cNvSpPr/>
          <p:nvPr/>
        </p:nvSpPr>
        <p:spPr>
          <a:xfrm>
            <a:off x="548640" y="182880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6" name="Exit number"/>
          <p:cNvSpPr/>
          <p:nvPr/>
        </p:nvSpPr>
        <p:spPr>
          <a:xfrm>
            <a:off x="822960" y="210312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1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18288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Name a good thermal insulator.</a:t>
            </a:r>
            <a:endParaRPr lang="en-US" sz="3400" dirty="0"/>
          </a:p>
        </p:txBody>
      </p:sp>
      <p:sp>
        <p:nvSpPr>
          <p:cNvPr id="9" name="Exit card 2"/>
          <p:cNvSpPr/>
          <p:nvPr/>
        </p:nvSpPr>
        <p:spPr>
          <a:xfrm>
            <a:off x="548640" y="329184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0" name="Exit number"/>
          <p:cNvSpPr/>
          <p:nvPr/>
        </p:nvSpPr>
        <p:spPr>
          <a:xfrm>
            <a:off x="822960" y="356616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329184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What is the independent variable in the insulation practical?</a:t>
            </a:r>
            <a:endParaRPr lang="en-US" sz="3400" dirty="0"/>
          </a:p>
        </p:txBody>
      </p:sp>
      <p:sp>
        <p:nvSpPr>
          <p:cNvPr id="13" name="Exit card 3"/>
          <p:cNvSpPr/>
          <p:nvPr/>
        </p:nvSpPr>
        <p:spPr>
          <a:xfrm>
            <a:off x="548640" y="475488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4" name="Exit number"/>
          <p:cNvSpPr/>
          <p:nvPr/>
        </p:nvSpPr>
        <p:spPr>
          <a:xfrm>
            <a:off x="822960" y="502920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5029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1828800" y="47548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Why does metal feel colder than wood?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268</a:t>
            </a:fld>
            <a:endParaRPr lang="en-US"/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10 OF 12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Power stations and the energy mix</a:t>
            </a:r>
            <a:endParaRPr lang="en-US" sz="4600" dirty="0"/>
          </a:p>
        </p:txBody>
      </p:sp>
      <p:sp>
        <p:nvSpPr>
          <p:cNvPr id="5" name="Route chip"/>
          <p:cNvSpPr/>
          <p:nvPr/>
        </p:nvSpPr>
        <p:spPr>
          <a:xfrm>
            <a:off x="7680960" y="228600"/>
            <a:ext cx="3931920" cy="475488"/>
          </a:xfrm>
          <a:prstGeom prst="roundRect">
            <a:avLst>
              <a:gd name="adj" fmla="val 28846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22860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Separate Physics only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Today we will all…</a:t>
            </a:r>
            <a:endParaRPr lang="en-US" sz="2800" dirty="0"/>
          </a:p>
        </p:txBody>
      </p:sp>
      <p:sp>
        <p:nvSpPr>
          <p:cNvPr id="8" name="Objective 1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3591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14884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describe how a power station generates electricity.</a:t>
            </a:r>
            <a:endParaRPr lang="en-US" sz="2800" dirty="0"/>
          </a:p>
        </p:txBody>
      </p:sp>
      <p:sp>
        <p:nvSpPr>
          <p:cNvPr id="11" name="Objective 2"/>
          <p:cNvSpPr/>
          <p:nvPr/>
        </p:nvSpPr>
        <p:spPr>
          <a:xfrm>
            <a:off x="731520" y="36850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47472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compare energy resources.</a:t>
            </a:r>
            <a:endParaRPr lang="en-US" sz="2800" dirty="0"/>
          </a:p>
        </p:txBody>
      </p:sp>
      <p:sp>
        <p:nvSpPr>
          <p:cNvPr id="14" name="Objective 3"/>
          <p:cNvSpPr/>
          <p:nvPr/>
        </p:nvSpPr>
        <p:spPr>
          <a:xfrm>
            <a:off x="731520" y="501091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010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8006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evaluate the best energy mix.</a:t>
            </a:r>
            <a:endParaRPr lang="en-US" sz="2800" dirty="0"/>
          </a:p>
        </p:txBody>
      </p:sp>
      <p:sp>
        <p:nvSpPr>
          <p:cNvPr id="17" name="Key words card"/>
          <p:cNvSpPr/>
          <p:nvPr/>
        </p:nvSpPr>
        <p:spPr>
          <a:xfrm>
            <a:off x="7315200" y="1737360"/>
            <a:ext cx="4297680" cy="4572000"/>
          </a:xfrm>
          <a:prstGeom prst="roundRect">
            <a:avLst>
              <a:gd name="adj" fmla="val 319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35240" y="19202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6"/>
                </a:solidFill>
              </a:rPr>
              <a:t>KEY WORDS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46888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turbine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spun by steam, wind or water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generator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transfers energy from a kinetic store electrically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energy mix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the combination of resources a country uses</a:t>
            </a:r>
            <a:endParaRPr lang="en-US" sz="2800" dirty="0"/>
          </a:p>
        </p:txBody>
      </p:sp>
      <p:sp>
        <p:nvSpPr>
          <p:cNvPr id="21" name="Button: Answers">
            <a:hlinkClick r:id="rId2" tooltip="Answers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269</a:t>
            </a:fld>
            <a:endParaRPr lang="en-US"/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DO NOW · 5 MINUTES · IN SILENCE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Do now</a:t>
            </a:r>
            <a:endParaRPr lang="en-US" sz="4600" dirty="0"/>
          </a:p>
        </p:txBody>
      </p:sp>
      <p:sp>
        <p:nvSpPr>
          <p:cNvPr id="5" name="Do now card"/>
          <p:cNvSpPr/>
          <p:nvPr/>
        </p:nvSpPr>
        <p:spPr>
          <a:xfrm>
            <a:off x="548640" y="173736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4241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Name 3 renewable resources.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What do fossil fuels release when burned?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Give one disadvantage of wind power.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What is current measured in?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Forces on a still object are balanced. It…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270</a:t>
            </a:fld>
            <a:endParaRPr lang="en-US"/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10 · HOOK · 4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Think about it…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Coal, gas, nuclear… most power stations do the same thing in the end. What is it?</a:t>
            </a:r>
            <a:endParaRPr lang="en-US" sz="4400" dirty="0"/>
          </a:p>
        </p:txBody>
      </p:sp>
      <p:sp>
        <p:nvSpPr>
          <p:cNvPr id="6" name="Fact card"/>
          <p:cNvSpPr/>
          <p:nvPr/>
        </p:nvSpPr>
        <p:spPr>
          <a:xfrm>
            <a:off x="548640" y="4023360"/>
            <a:ext cx="11064240" cy="2103120"/>
          </a:xfrm>
          <a:prstGeom prst="roundRect">
            <a:avLst>
              <a:gd name="adj" fmla="val 6522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7" name="Image 0" descr="Did you know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663440"/>
            <a:ext cx="777240" cy="777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4023360"/>
            <a:ext cx="9509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Did you know?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They boil water to make steam, which spins a turbine, which turns a generator.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271</a:t>
            </a:fld>
            <a:endParaRPr lang="en-US"/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How a power station works</a:t>
            </a:r>
            <a:endParaRPr lang="en-US" sz="4600" dirty="0"/>
          </a:p>
        </p:txBody>
      </p:sp>
      <p:sp>
        <p:nvSpPr>
          <p:cNvPr id="5" name="Copy box (green)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rgbClr val="E6F4EA"/>
          </a:solidFill>
          <a:ln w="19050">
            <a:solidFill>
              <a:srgbClr val="2F855A"/>
            </a:solidFill>
            <a:prstDash val="solid"/>
          </a:ln>
        </p:spPr>
      </p:sp>
      <p:pic>
        <p:nvPicPr>
          <p:cNvPr id="6" name="Image 0" descr="Penci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rgbClr val="2F855A"/>
                </a:solidFill>
              </a:rPr>
              <a:t>COPY INTO YOUR BOOK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Fuel is burned (or nuclear fuel used) to heat water.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The water boils into high-pressure steam.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The steam spins a turbine.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The turbine turns a generator → electricity.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272</a:t>
            </a:fld>
            <a:endParaRPr lang="en-US"/>
          </a:p>
        </p:txBody>
      </p: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DIAGRAM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Inside a power station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20040" y="1627632"/>
            <a:ext cx="11521440" cy="4727448"/>
          </a:xfrm>
          <a:prstGeom prst="roundRect">
            <a:avLst>
              <a:gd name="adj" fmla="val 2321"/>
            </a:avLst>
          </a:prstGeom>
          <a:ln w="38100">
            <a:solidFill>
              <a:srgbClr val="2F855A"/>
            </a:solidFill>
            <a:prstDash val="solid"/>
          </a:ln>
        </p:spPr>
      </p:sp>
      <p:sp>
        <p:nvSpPr>
          <p:cNvPr id="6" name="Fuel burns"/>
          <p:cNvSpPr/>
          <p:nvPr/>
        </p:nvSpPr>
        <p:spPr>
          <a:xfrm>
            <a:off x="548640" y="2377440"/>
            <a:ext cx="1920240" cy="1554480"/>
          </a:xfrm>
          <a:prstGeom prst="roundRect">
            <a:avLst>
              <a:gd name="adj" fmla="val 8824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2377440"/>
            <a:ext cx="1828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Fuel burns</a:t>
            </a:r>
            <a:endParaRPr lang="en-US" sz="2200" dirty="0"/>
          </a:p>
        </p:txBody>
      </p:sp>
      <p:sp>
        <p:nvSpPr>
          <p:cNvPr id="8" name="Line"/>
          <p:cNvSpPr/>
          <p:nvPr/>
        </p:nvSpPr>
        <p:spPr>
          <a:xfrm>
            <a:off x="2487168" y="3154680"/>
            <a:ext cx="30175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  <a:tailEnd type="triangle"/>
          </a:ln>
        </p:spPr>
      </p:sp>
      <p:sp>
        <p:nvSpPr>
          <p:cNvPr id="9" name="Text 7"/>
          <p:cNvSpPr txBox="1"/>
          <p:nvPr/>
        </p:nvSpPr>
        <p:spPr>
          <a:xfrm>
            <a:off x="502920" y="41148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chemical → thermal</a:t>
            </a:r>
            <a:endParaRPr lang="en-US" sz="2200" dirty="0"/>
          </a:p>
        </p:txBody>
      </p:sp>
      <p:sp>
        <p:nvSpPr>
          <p:cNvPr id="10" name="Boiler: water → steam"/>
          <p:cNvSpPr/>
          <p:nvPr/>
        </p:nvSpPr>
        <p:spPr>
          <a:xfrm>
            <a:off x="2807208" y="2377440"/>
            <a:ext cx="1920240" cy="1554480"/>
          </a:xfrm>
          <a:prstGeom prst="roundRect">
            <a:avLst>
              <a:gd name="adj" fmla="val 8824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852928" y="2377440"/>
            <a:ext cx="1828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Boiler: water → steam</a:t>
            </a:r>
            <a:endParaRPr lang="en-US" sz="2200" dirty="0"/>
          </a:p>
        </p:txBody>
      </p:sp>
      <p:sp>
        <p:nvSpPr>
          <p:cNvPr id="12" name="Line"/>
          <p:cNvSpPr/>
          <p:nvPr/>
        </p:nvSpPr>
        <p:spPr>
          <a:xfrm>
            <a:off x="4745736" y="3154680"/>
            <a:ext cx="30175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  <a:tailEnd type="triangle"/>
          </a:ln>
        </p:spPr>
      </p:sp>
      <p:sp>
        <p:nvSpPr>
          <p:cNvPr id="13" name="Text 11"/>
          <p:cNvSpPr txBox="1"/>
          <p:nvPr/>
        </p:nvSpPr>
        <p:spPr>
          <a:xfrm>
            <a:off x="2761488" y="41148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thermal store</a:t>
            </a:r>
            <a:endParaRPr lang="en-US" sz="2200" dirty="0"/>
          </a:p>
        </p:txBody>
      </p:sp>
      <p:sp>
        <p:nvSpPr>
          <p:cNvPr id="14" name="Turbine spins"/>
          <p:cNvSpPr/>
          <p:nvPr/>
        </p:nvSpPr>
        <p:spPr>
          <a:xfrm>
            <a:off x="5065776" y="2377440"/>
            <a:ext cx="1920240" cy="1554480"/>
          </a:xfrm>
          <a:prstGeom prst="roundRect">
            <a:avLst>
              <a:gd name="adj" fmla="val 8824"/>
            </a:avLst>
          </a:prstGeom>
          <a:solidFill>
            <a:schemeClr val="accent5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111496" y="2377440"/>
            <a:ext cx="1828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Turbine spins</a:t>
            </a:r>
            <a:endParaRPr lang="en-US" sz="2200" dirty="0"/>
          </a:p>
        </p:txBody>
      </p:sp>
      <p:sp>
        <p:nvSpPr>
          <p:cNvPr id="16" name="Line"/>
          <p:cNvSpPr/>
          <p:nvPr/>
        </p:nvSpPr>
        <p:spPr>
          <a:xfrm>
            <a:off x="7004304" y="3154680"/>
            <a:ext cx="30175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  <a:tailEnd type="triangle"/>
          </a:ln>
        </p:spPr>
      </p:sp>
      <p:sp>
        <p:nvSpPr>
          <p:cNvPr id="17" name="Text 15"/>
          <p:cNvSpPr txBox="1"/>
          <p:nvPr/>
        </p:nvSpPr>
        <p:spPr>
          <a:xfrm>
            <a:off x="5020056" y="41148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kinetic</a:t>
            </a:r>
            <a:endParaRPr lang="en-US" sz="2200" dirty="0"/>
          </a:p>
        </p:txBody>
      </p:sp>
      <p:sp>
        <p:nvSpPr>
          <p:cNvPr id="18" name="Generator"/>
          <p:cNvSpPr/>
          <p:nvPr/>
        </p:nvSpPr>
        <p:spPr>
          <a:xfrm>
            <a:off x="7324344" y="2377440"/>
            <a:ext cx="1920240" cy="1554480"/>
          </a:xfrm>
          <a:prstGeom prst="roundRect">
            <a:avLst>
              <a:gd name="adj" fmla="val 8824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370064" y="2377440"/>
            <a:ext cx="1828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Generator</a:t>
            </a:r>
            <a:endParaRPr lang="en-US" sz="2200" dirty="0"/>
          </a:p>
        </p:txBody>
      </p:sp>
      <p:sp>
        <p:nvSpPr>
          <p:cNvPr id="20" name="Line"/>
          <p:cNvSpPr/>
          <p:nvPr/>
        </p:nvSpPr>
        <p:spPr>
          <a:xfrm>
            <a:off x="9262872" y="3154680"/>
            <a:ext cx="30175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  <a:tailEnd type="triangle"/>
          </a:ln>
        </p:spPr>
      </p:sp>
      <p:sp>
        <p:nvSpPr>
          <p:cNvPr id="21" name="Text 19"/>
          <p:cNvSpPr txBox="1"/>
          <p:nvPr/>
        </p:nvSpPr>
        <p:spPr>
          <a:xfrm>
            <a:off x="7278624" y="41148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electrical</a:t>
            </a:r>
            <a:endParaRPr lang="en-US" sz="2200" dirty="0"/>
          </a:p>
        </p:txBody>
      </p:sp>
      <p:sp>
        <p:nvSpPr>
          <p:cNvPr id="22" name="National Grid"/>
          <p:cNvSpPr/>
          <p:nvPr/>
        </p:nvSpPr>
        <p:spPr>
          <a:xfrm>
            <a:off x="9582912" y="2377440"/>
            <a:ext cx="1920240" cy="1554480"/>
          </a:xfrm>
          <a:prstGeom prst="roundRect">
            <a:avLst>
              <a:gd name="adj" fmla="val 8824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628632" y="2377440"/>
            <a:ext cx="1828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National Grid</a:t>
            </a:r>
            <a:endParaRPr lang="en-US" sz="22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3035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Wind, hydro and tidal skip the boiler – they spin the turbine directly.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273</a:t>
            </a:fld>
            <a:endParaRPr lang="en-US"/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NOTES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Comparing resources</a:t>
            </a:r>
            <a:endParaRPr lang="en-US" sz="4600" dirty="0"/>
          </a:p>
        </p:txBody>
      </p:sp>
      <p:sp>
        <p:nvSpPr>
          <p:cNvPr id="5" name="Talk box"/>
          <p:cNvSpPr/>
          <p:nvPr/>
        </p:nvSpPr>
        <p:spPr>
          <a:xfrm>
            <a:off x="548640" y="178308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pic>
        <p:nvPicPr>
          <p:cNvPr id="6" name="Image 0" descr="Tal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4825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chemeClr val="accent2"/>
                </a:solidFill>
              </a:rPr>
              <a:t>READ AND TALK IT THROUGH – NO NEED TO COPY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651760"/>
            <a:ext cx="103327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Wind, hydro and tidal spin turbines directly – no boiler.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Solar panels make electricity directly from light.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Gas and hydro can start quickly when demand rises.</a:t>
            </a:r>
            <a:endParaRPr lang="en-US" sz="34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3400" dirty="0">
                <a:solidFill>
                  <a:schemeClr val="tx1"/>
                </a:solidFill>
              </a:rPr>
              <a:t>A good energy mix uses several resources.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274</a:t>
            </a:fld>
            <a:endParaRPr lang="en-US"/>
          </a:p>
        </p:txBody>
      </p:sp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Why do we need an energy mix?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Demand changes during the day.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Wind and solar depend on the weather.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Gas and hydro can start up quickly.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A mix keeps the lights on all the time.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Reliable + clean: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renewables for low CO₂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plus back-up for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calm, dark days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275</a:t>
            </a:fld>
            <a:endParaRPr lang="en-US"/>
          </a:p>
        </p:txBody>
      </p:sp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PHYSICS IN REAL LIFE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Power stations in real life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Gas power stations card"/>
          <p:cNvSpPr/>
          <p:nvPr/>
        </p:nvSpPr>
        <p:spPr>
          <a:xfrm>
            <a:off x="548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Gas power stations icon circle"/>
          <p:cNvSpPr/>
          <p:nvPr/>
        </p:nvSpPr>
        <p:spPr>
          <a:xfrm>
            <a:off x="822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Image 0" descr="Gas power station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512064" cy="51206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057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Gas power stations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Can be switched on quickly when demand is high.</a:t>
            </a:r>
            <a:endParaRPr lang="en-US" sz="2400" dirty="0"/>
          </a:p>
        </p:txBody>
      </p:sp>
      <p:sp>
        <p:nvSpPr>
          <p:cNvPr id="12" name="Pumped storage card"/>
          <p:cNvSpPr/>
          <p:nvPr/>
        </p:nvSpPr>
        <p:spPr>
          <a:xfrm>
            <a:off x="6263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Pumped storage icon circle"/>
          <p:cNvSpPr/>
          <p:nvPr/>
        </p:nvSpPr>
        <p:spPr>
          <a:xfrm>
            <a:off x="6537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4" name="Image 1" descr="Pumped storag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772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Pumped storage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7772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Water is pumped uphill when spare, released when needed.</a:t>
            </a:r>
            <a:endParaRPr lang="en-US" sz="2400" dirty="0"/>
          </a:p>
        </p:txBody>
      </p:sp>
      <p:sp>
        <p:nvSpPr>
          <p:cNvPr id="17" name="New nuclear card"/>
          <p:cNvSpPr/>
          <p:nvPr/>
        </p:nvSpPr>
        <p:spPr>
          <a:xfrm>
            <a:off x="548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New nuclear icon circle"/>
          <p:cNvSpPr/>
          <p:nvPr/>
        </p:nvSpPr>
        <p:spPr>
          <a:xfrm>
            <a:off x="822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9" name="Image 2" descr="New nuclea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4590288"/>
            <a:ext cx="512064" cy="5120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057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New nuclear</a:t>
            </a:r>
            <a:endParaRPr lang="en-US" sz="3000" dirty="0"/>
          </a:p>
        </p:txBody>
      </p:sp>
      <p:sp>
        <p:nvSpPr>
          <p:cNvPr id="21" name="Text 16"/>
          <p:cNvSpPr txBox="1"/>
          <p:nvPr/>
        </p:nvSpPr>
        <p:spPr>
          <a:xfrm>
            <a:off x="2057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Hinkley Point C is being built in Somerset.</a:t>
            </a:r>
            <a:endParaRPr lang="en-US" sz="2400" dirty="0"/>
          </a:p>
        </p:txBody>
      </p:sp>
      <p:sp>
        <p:nvSpPr>
          <p:cNvPr id="22" name="Home batteries card"/>
          <p:cNvSpPr/>
          <p:nvPr/>
        </p:nvSpPr>
        <p:spPr>
          <a:xfrm>
            <a:off x="6263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3" name="Home batteries icon circle"/>
          <p:cNvSpPr/>
          <p:nvPr/>
        </p:nvSpPr>
        <p:spPr>
          <a:xfrm>
            <a:off x="6537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24" name="Image 3" descr="Home batterie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848" y="4590288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72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Home batteries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Store solar energy from the day to use at night.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276</a:t>
            </a:fld>
            <a:endParaRPr lang="en-US"/>
          </a:p>
        </p:txBody>
      </p:sp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10 · CURIOUS QUESTION · THINK, PAIR, SHARE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I wonder…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chemeClr val="accent5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How can pumping water UP a mountain help store electricity?</a:t>
            </a:r>
            <a:endParaRPr lang="en-US" sz="4200" dirty="0"/>
          </a:p>
        </p:txBody>
      </p:sp>
      <p:sp>
        <p:nvSpPr>
          <p:cNvPr id="8" name="Hint card"/>
          <p:cNvSpPr/>
          <p:nvPr/>
        </p:nvSpPr>
        <p:spPr>
          <a:xfrm>
            <a:off x="548640" y="3977640"/>
            <a:ext cx="11064240" cy="109728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9" name="Image 0" descr="H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06240"/>
            <a:ext cx="640080" cy="6400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91640" y="39776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Think about </a:t>
            </a:r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</a:rPr>
              <a:t>the gravitational potential energy store.</a:t>
            </a:r>
            <a:endParaRPr lang="en-US" sz="3000" dirty="0"/>
          </a:p>
        </p:txBody>
      </p:sp>
      <p:sp>
        <p:nvSpPr>
          <p:cNvPr id="11" name="Think · 1 min"/>
          <p:cNvSpPr/>
          <p:nvPr/>
        </p:nvSpPr>
        <p:spPr>
          <a:xfrm>
            <a:off x="54864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Think · 1 min</a:t>
            </a:r>
            <a:endParaRPr lang="en-US" sz="2800" dirty="0"/>
          </a:p>
        </p:txBody>
      </p:sp>
      <p:sp>
        <p:nvSpPr>
          <p:cNvPr id="13" name="Pair · 1 min"/>
          <p:cNvSpPr/>
          <p:nvPr/>
        </p:nvSpPr>
        <p:spPr>
          <a:xfrm>
            <a:off x="429768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9768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Pair · 1 min</a:t>
            </a:r>
            <a:endParaRPr lang="en-US" sz="2800" dirty="0"/>
          </a:p>
        </p:txBody>
      </p:sp>
      <p:sp>
        <p:nvSpPr>
          <p:cNvPr id="15" name="Share"/>
          <p:cNvSpPr/>
          <p:nvPr/>
        </p:nvSpPr>
        <p:spPr>
          <a:xfrm>
            <a:off x="804672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Share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277</a:t>
            </a:fld>
            <a:endParaRPr lang="en-US"/>
          </a:p>
        </p:txBody>
      </p:sp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HINGE QUESTION · EVERYONE SHOWS A, B, C OR 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Check before we move on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Why keep gas power stations alongside wind?</a:t>
            </a:r>
            <a:endParaRPr lang="en-US" sz="38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start up quickly</a:t>
            </a:r>
            <a:endParaRPr lang="en-US" sz="32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release no CO₂</a:t>
            </a:r>
            <a:endParaRPr lang="en-US" sz="32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 is renewable</a:t>
            </a:r>
            <a:endParaRPr lang="en-US" sz="32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 never runs out</a:t>
            </a:r>
            <a:endParaRPr lang="en-US" sz="32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278</a:t>
            </a:fld>
            <a:endParaRPr lang="en-US"/>
          </a:p>
        </p:txBody>
      </p:sp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YOUR TURN · START ANYWHERE – EVERYONE AIM FOR GOLD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Bronze, Silver, Gold</a:t>
            </a:r>
            <a:endParaRPr lang="en-US" sz="4600" dirty="0"/>
          </a:p>
        </p:txBody>
      </p:sp>
      <p:sp>
        <p:nvSpPr>
          <p:cNvPr id="5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Put in order: generator, boiler, turbine, steam.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Which resources don't need a boiler?</a:t>
            </a:r>
            <a:endParaRPr lang="en-US" sz="2700" dirty="0"/>
          </a:p>
        </p:txBody>
      </p:sp>
      <p:sp>
        <p:nvSpPr>
          <p:cNvPr id="9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Describe how a gas power station generates electricity.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Give two reasons we need an energy mix.</a:t>
            </a:r>
            <a:endParaRPr lang="en-US" sz="2700" dirty="0"/>
          </a:p>
        </p:txBody>
      </p:sp>
      <p:sp>
        <p:nvSpPr>
          <p:cNvPr id="13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5"/>
            </a:pPr>
            <a:r>
              <a:rPr lang="en-US" sz="2700" dirty="0">
                <a:solidFill>
                  <a:schemeClr val="tx1"/>
                </a:solidFill>
              </a:rPr>
              <a:t>Evaluate a tidal power station compared with a gas power station.</a:t>
            </a:r>
            <a:endParaRPr lang="en-US" sz="2700" dirty="0"/>
          </a:p>
        </p:txBody>
      </p:sp>
      <p:sp>
        <p:nvSpPr>
          <p:cNvPr id="18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279</a:t>
            </a:fld>
            <a:endParaRPr lang="en-US"/>
          </a:p>
        </p:txBody>
      </p:sp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EXAM-STYLE QUESTION · ABOUT 6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Exam-style question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otal marks"/>
          <p:cNvSpPr/>
          <p:nvPr/>
        </p:nvSpPr>
        <p:spPr>
          <a:xfrm>
            <a:off x="9052560" y="804672"/>
            <a:ext cx="2560320" cy="640080"/>
          </a:xfrm>
          <a:prstGeom prst="roundRect">
            <a:avLst>
              <a:gd name="adj" fmla="val 21429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052560" y="8046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Total: 6 marks</a:t>
            </a:r>
            <a:endParaRPr lang="en-US" sz="2400" dirty="0"/>
          </a:p>
        </p:txBody>
      </p:sp>
      <p:sp>
        <p:nvSpPr>
          <p:cNvPr id="9" name="Question stem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13043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6916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country generates its electricity from gas, wind and pumped storage.</a:t>
            </a:r>
            <a:endParaRPr lang="en-US" sz="2400" dirty="0"/>
          </a:p>
        </p:txBody>
      </p:sp>
      <p:sp>
        <p:nvSpPr>
          <p:cNvPr id="11" name="Part 0"/>
          <p:cNvSpPr/>
          <p:nvPr/>
        </p:nvSpPr>
        <p:spPr>
          <a:xfrm>
            <a:off x="548640" y="2880360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2880360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(a)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Explain why wind is a less reliable energy resource than gas.</a:t>
            </a:r>
            <a:endParaRPr lang="en-US" sz="2300" dirty="0"/>
          </a:p>
        </p:txBody>
      </p:sp>
      <p:sp>
        <p:nvSpPr>
          <p:cNvPr id="14" name="Marks"/>
          <p:cNvSpPr/>
          <p:nvPr/>
        </p:nvSpPr>
        <p:spPr>
          <a:xfrm>
            <a:off x="9829800" y="3118104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829800" y="3118104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16" name="Part 1"/>
          <p:cNvSpPr/>
          <p:nvPr/>
        </p:nvSpPr>
        <p:spPr>
          <a:xfrm>
            <a:off x="548640" y="3959352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959352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(b)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959352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Explain why a country uses a mix of energy resources.</a:t>
            </a:r>
            <a:endParaRPr lang="en-US" sz="2300" dirty="0"/>
          </a:p>
        </p:txBody>
      </p:sp>
      <p:sp>
        <p:nvSpPr>
          <p:cNvPr id="19" name="Marks"/>
          <p:cNvSpPr/>
          <p:nvPr/>
        </p:nvSpPr>
        <p:spPr>
          <a:xfrm>
            <a:off x="9829800" y="4197096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29800" y="4197096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1" name="Part 2"/>
          <p:cNvSpPr/>
          <p:nvPr/>
        </p:nvSpPr>
        <p:spPr>
          <a:xfrm>
            <a:off x="548640" y="5038344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5038344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(c)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5038344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Explain how pumped storage stores energy.</a:t>
            </a:r>
            <a:endParaRPr lang="en-US" sz="2300" dirty="0"/>
          </a:p>
        </p:txBody>
      </p:sp>
      <p:sp>
        <p:nvSpPr>
          <p:cNvPr id="24" name="Marks"/>
          <p:cNvSpPr/>
          <p:nvPr/>
        </p:nvSpPr>
        <p:spPr>
          <a:xfrm>
            <a:off x="9829800" y="5276088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29800" y="527608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7" name="Button: Mark scheme">
            <a:hlinkClick r:id="rId2" tooltip="Mark scheme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Mark sche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scheme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280</a:t>
            </a:fld>
            <a:endParaRPr lang="en-US"/>
          </a:p>
        </p:txBody>
      </p:sp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What spins the turbine in a coal power station?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steam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281</a:t>
            </a:fld>
            <a:endParaRPr lang="en-US"/>
          </a:p>
        </p:txBody>
      </p:sp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generator turns kinetic energy into…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electrical energy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energy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energy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energy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282</a:t>
            </a:fld>
            <a:endParaRPr lang="en-US"/>
          </a:p>
        </p:txBody>
      </p:sp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makes electricity directly from light?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 turbine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 panel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boiler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283</a:t>
            </a:fld>
            <a:endParaRPr lang="en-US"/>
          </a:p>
        </p:txBody>
      </p:sp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can start up the fastest?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tidal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284</a:t>
            </a:fld>
            <a:endParaRPr lang="en-US"/>
          </a:p>
        </p:txBody>
      </p:sp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Pumped storage stores energy as…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GPE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285</a:t>
            </a:fld>
            <a:endParaRPr lang="en-US"/>
          </a:p>
        </p:txBody>
      </p:sp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Why do we need an energy mix?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 changes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cheaper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quieter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reason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286</a:t>
            </a:fld>
            <a:endParaRPr lang="en-US"/>
          </a:p>
        </p:txBody>
      </p:sp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The order in a power station is…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turbine, boiler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boiler, turbine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generator, boiler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generator, turbine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287</a:t>
            </a:fld>
            <a:endParaRPr lang="en-US"/>
          </a:p>
        </p:txBody>
      </p:sp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doesn't need a boiler?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288</a:t>
            </a:fld>
            <a:endParaRPr lang="en-US"/>
          </a:p>
        </p:txBody>
      </p:sp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Nuclear power stations use…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wood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uranium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289</a:t>
            </a:fld>
            <a:endParaRPr lang="en-US"/>
          </a:p>
        </p:txBody>
      </p:sp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releases CO₂ when generating?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tidal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290</a:t>
            </a:fld>
            <a:endParaRPr lang="en-US"/>
          </a:p>
        </p:txBody>
      </p:sp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10 · EXIT TICKET · 3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Before you go…</a:t>
            </a:r>
            <a:endParaRPr lang="en-US" sz="4600" dirty="0"/>
          </a:p>
        </p:txBody>
      </p:sp>
      <p:sp>
        <p:nvSpPr>
          <p:cNvPr id="5" name="Exit card 1"/>
          <p:cNvSpPr/>
          <p:nvPr/>
        </p:nvSpPr>
        <p:spPr>
          <a:xfrm>
            <a:off x="548640" y="182880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6" name="Exit number"/>
          <p:cNvSpPr/>
          <p:nvPr/>
        </p:nvSpPr>
        <p:spPr>
          <a:xfrm>
            <a:off x="822960" y="210312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1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18288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Name the main parts of a power station in order.</a:t>
            </a:r>
            <a:endParaRPr lang="en-US" sz="3400" dirty="0"/>
          </a:p>
        </p:txBody>
      </p:sp>
      <p:sp>
        <p:nvSpPr>
          <p:cNvPr id="9" name="Exit card 2"/>
          <p:cNvSpPr/>
          <p:nvPr/>
        </p:nvSpPr>
        <p:spPr>
          <a:xfrm>
            <a:off x="548640" y="329184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0" name="Exit number"/>
          <p:cNvSpPr/>
          <p:nvPr/>
        </p:nvSpPr>
        <p:spPr>
          <a:xfrm>
            <a:off x="822960" y="356616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329184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Why do we need an energy mix?</a:t>
            </a:r>
            <a:endParaRPr lang="en-US" sz="3400" dirty="0"/>
          </a:p>
        </p:txBody>
      </p:sp>
      <p:sp>
        <p:nvSpPr>
          <p:cNvPr id="13" name="Exit card 3"/>
          <p:cNvSpPr/>
          <p:nvPr/>
        </p:nvSpPr>
        <p:spPr>
          <a:xfrm>
            <a:off x="548640" y="475488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4" name="Exit number"/>
          <p:cNvSpPr/>
          <p:nvPr/>
        </p:nvSpPr>
        <p:spPr>
          <a:xfrm>
            <a:off x="822960" y="502920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5029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1828800" y="47548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How does pumped storage store energy?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291</a:t>
            </a:fld>
            <a:endParaRPr lang="en-US"/>
          </a:p>
        </p:txBody>
      </p:sp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2"/>
                </a:solidFill>
              </a:rPr>
              <a:t>HOMEWORK 6 OF 6 · PART 1 · DUE NEXT LESSON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Insulation and power stations</a:t>
            </a:r>
            <a:endParaRPr lang="en-US" sz="4600" dirty="0"/>
          </a:p>
        </p:txBody>
      </p:sp>
      <p:pic>
        <p:nvPicPr>
          <p:cNvPr id="5" name="Image 0" descr="Home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640080" cy="640080"/>
          </a:xfrm>
          <a:prstGeom prst="rect">
            <a:avLst/>
          </a:prstGeom>
        </p:spPr>
      </p:pic>
      <p:sp>
        <p:nvSpPr>
          <p:cNvPr id="6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7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Name 2 good thermal insulators.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Put in order: turbine, boiler, generator.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Is nuclear power renewable?</a:t>
            </a:r>
            <a:endParaRPr lang="en-US" sz="2700" dirty="0"/>
          </a:p>
        </p:txBody>
      </p:sp>
      <p:sp>
        <p:nvSpPr>
          <p:cNvPr id="10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1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3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Explain why trapped air is a good insulator.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Describe how a gas power station makes electricity.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Why do we need an energy mix?</a:t>
            </a:r>
            <a:endParaRPr lang="en-US" sz="2400" dirty="0"/>
          </a:p>
        </p:txBody>
      </p:sp>
      <p:sp>
        <p:nvSpPr>
          <p:cNvPr id="14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15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7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7"/>
            </a:pPr>
            <a:r>
              <a:rPr lang="en-US" sz="2700" dirty="0">
                <a:solidFill>
                  <a:schemeClr val="tx1"/>
                </a:solidFill>
              </a:rPr>
              <a:t>Evaluate wind power for the UK.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7"/>
            </a:pPr>
            <a:r>
              <a:rPr lang="en-US" sz="2700" dirty="0">
                <a:solidFill>
                  <a:schemeClr val="tx1"/>
                </a:solidFill>
              </a:rPr>
              <a:t>Explain how pumped storage helps match supply and demand.</a:t>
            </a:r>
            <a:endParaRPr lang="en-US" sz="2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292</a:t>
            </a:fld>
            <a:endParaRPr lang="en-US"/>
          </a:p>
        </p:txBody>
      </p:sp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2"/>
                </a:solidFill>
              </a:rPr>
              <a:t>HOMEWORK 6 OF 6 · PART 2 · EXTENDED TASK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Energy plan for 2050</a:t>
            </a:r>
            <a:endParaRPr lang="en-US" sz="4600" dirty="0"/>
          </a:p>
        </p:txBody>
      </p:sp>
      <p:pic>
        <p:nvPicPr>
          <p:cNvPr id="5" name="Image 0" descr="Homewo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274320"/>
            <a:ext cx="640080" cy="640080"/>
          </a:xfrm>
          <a:prstGeom prst="rect">
            <a:avLst/>
          </a:prstGeom>
        </p:spPr>
      </p:pic>
      <p:sp>
        <p:nvSpPr>
          <p:cNvPr id="6" name="Task card"/>
          <p:cNvSpPr/>
          <p:nvPr/>
        </p:nvSpPr>
        <p:spPr>
          <a:xfrm>
            <a:off x="548640" y="1737360"/>
            <a:ext cx="11064240" cy="182880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 w="9525">
            <a:solidFill>
              <a:schemeClr val="bg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68680" y="173736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Write a one-page plan for how the UK should make its electricity in 2050. Give reasons for your choices.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To do really well, everyone try to:</a:t>
            </a:r>
            <a:endParaRPr lang="en-US" sz="2600" dirty="0"/>
          </a:p>
        </p:txBody>
      </p:sp>
      <p:sp>
        <p:nvSpPr>
          <p:cNvPr id="9" name="Criterion 1"/>
          <p:cNvSpPr/>
          <p:nvPr/>
        </p:nvSpPr>
        <p:spPr>
          <a:xfrm>
            <a:off x="731520" y="427939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1520" y="427939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1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2011680" y="425196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Name at least 4 resources you would use.</a:t>
            </a:r>
            <a:endParaRPr lang="en-US" sz="2600" dirty="0"/>
          </a:p>
        </p:txBody>
      </p:sp>
      <p:sp>
        <p:nvSpPr>
          <p:cNvPr id="12" name="Criterion 2"/>
          <p:cNvSpPr/>
          <p:nvPr/>
        </p:nvSpPr>
        <p:spPr>
          <a:xfrm>
            <a:off x="731520" y="501091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31520" y="50109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2011680" y="498348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Give an advantage and a disadvantage of each.</a:t>
            </a:r>
            <a:endParaRPr lang="en-US" sz="2600" dirty="0"/>
          </a:p>
        </p:txBody>
      </p:sp>
      <p:sp>
        <p:nvSpPr>
          <p:cNvPr id="15" name="Criterion 3"/>
          <p:cNvSpPr/>
          <p:nvPr/>
        </p:nvSpPr>
        <p:spPr>
          <a:xfrm>
            <a:off x="731520" y="5742432"/>
            <a:ext cx="512064" cy="51206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31520" y="57424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3</a:t>
            </a:r>
            <a:endParaRPr lang="en-US" sz="2200" dirty="0"/>
          </a:p>
        </p:txBody>
      </p:sp>
      <p:sp>
        <p:nvSpPr>
          <p:cNvPr id="17" name="Text 14"/>
          <p:cNvSpPr txBox="1"/>
          <p:nvPr/>
        </p:nvSpPr>
        <p:spPr>
          <a:xfrm>
            <a:off x="2011680" y="5715000"/>
            <a:ext cx="9601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chemeClr val="tx1"/>
                </a:solidFill>
              </a:rPr>
              <a:t>Explain how you'd keep supply reliable on calm, dark days.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293</a:t>
            </a:fld>
            <a:endParaRPr lang="en-US"/>
          </a:p>
        </p:txBody>
      </p:sp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11 OF 12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Exam skills: energy calculations</a:t>
            </a:r>
            <a:endParaRPr lang="en-US" sz="4600" dirty="0"/>
          </a:p>
        </p:txBody>
      </p:sp>
      <p:sp>
        <p:nvSpPr>
          <p:cNvPr id="5" name="Route chip"/>
          <p:cNvSpPr/>
          <p:nvPr/>
        </p:nvSpPr>
        <p:spPr>
          <a:xfrm>
            <a:off x="7680960" y="228600"/>
            <a:ext cx="3931920" cy="475488"/>
          </a:xfrm>
          <a:prstGeom prst="roundRect">
            <a:avLst>
              <a:gd name="adj" fmla="val 28846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22860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Separate Physics only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Today we will all…</a:t>
            </a:r>
            <a:endParaRPr lang="en-US" sz="2800" dirty="0"/>
          </a:p>
        </p:txBody>
      </p:sp>
      <p:sp>
        <p:nvSpPr>
          <p:cNvPr id="8" name="Objective 1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3591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14884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pick the right energy equation.</a:t>
            </a:r>
            <a:endParaRPr lang="en-US" sz="2800" dirty="0"/>
          </a:p>
        </p:txBody>
      </p:sp>
      <p:sp>
        <p:nvSpPr>
          <p:cNvPr id="11" name="Objective 2"/>
          <p:cNvSpPr/>
          <p:nvPr/>
        </p:nvSpPr>
        <p:spPr>
          <a:xfrm>
            <a:off x="731520" y="36850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47472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convert units: g, cm, kJ and minutes.</a:t>
            </a:r>
            <a:endParaRPr lang="en-US" sz="2800" dirty="0"/>
          </a:p>
        </p:txBody>
      </p:sp>
      <p:sp>
        <p:nvSpPr>
          <p:cNvPr id="14" name="Objective 3"/>
          <p:cNvSpPr/>
          <p:nvPr/>
        </p:nvSpPr>
        <p:spPr>
          <a:xfrm>
            <a:off x="731520" y="501091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010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8006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solve multi-step energy problems.</a:t>
            </a:r>
            <a:endParaRPr lang="en-US" sz="2800" dirty="0"/>
          </a:p>
        </p:txBody>
      </p:sp>
      <p:sp>
        <p:nvSpPr>
          <p:cNvPr id="17" name="Key words card"/>
          <p:cNvSpPr/>
          <p:nvPr/>
        </p:nvSpPr>
        <p:spPr>
          <a:xfrm>
            <a:off x="7315200" y="1737360"/>
            <a:ext cx="4297680" cy="4572000"/>
          </a:xfrm>
          <a:prstGeom prst="roundRect">
            <a:avLst>
              <a:gd name="adj" fmla="val 319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35240" y="19202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6"/>
                </a:solidFill>
              </a:rPr>
              <a:t>KEY WORDS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46888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rearrange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change the subject of an equation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unit conversion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e.g. g → kg, cm → m, kJ → J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square root (√)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the opposite of squaring</a:t>
            </a:r>
            <a:endParaRPr lang="en-US" sz="2800" dirty="0"/>
          </a:p>
        </p:txBody>
      </p:sp>
      <p:sp>
        <p:nvSpPr>
          <p:cNvPr id="21" name="Button: Answers">
            <a:hlinkClick r:id="rId2" tooltip="Answers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294</a:t>
            </a:fld>
            <a:endParaRPr lang="en-US"/>
          </a:p>
        </p:txBody>
      </p:sp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DO NOW · 5 MINUTES · IN SILENCE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Do now</a:t>
            </a:r>
            <a:endParaRPr lang="en-US" sz="4600" dirty="0"/>
          </a:p>
        </p:txBody>
      </p:sp>
      <p:sp>
        <p:nvSpPr>
          <p:cNvPr id="5" name="Do now card"/>
          <p:cNvSpPr/>
          <p:nvPr/>
        </p:nvSpPr>
        <p:spPr>
          <a:xfrm>
            <a:off x="548640" y="173736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4241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Write the kinetic energy equation.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Write the GPE equation.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500 g in kg?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A bike travels 60 m in 12 s. Find its speed.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What is the unit of potential difference?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295</a:t>
            </a:fld>
            <a:endParaRPr lang="en-US"/>
          </a:p>
        </p:txBody>
      </p:sp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11 · HOOK · 4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Think about it…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Spot the mistake: 'A 500 g ball at 4 m/s. Ek = ½ × 500 × 4² = 4000 J'</a:t>
            </a:r>
            <a:endParaRPr lang="en-US" sz="4400" dirty="0"/>
          </a:p>
        </p:txBody>
      </p:sp>
      <p:sp>
        <p:nvSpPr>
          <p:cNvPr id="6" name="Fact card"/>
          <p:cNvSpPr/>
          <p:nvPr/>
        </p:nvSpPr>
        <p:spPr>
          <a:xfrm>
            <a:off x="548640" y="4023360"/>
            <a:ext cx="11064240" cy="2103120"/>
          </a:xfrm>
          <a:prstGeom prst="roundRect">
            <a:avLst>
              <a:gd name="adj" fmla="val 6522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7" name="Image 0" descr="Did you know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663440"/>
            <a:ext cx="777240" cy="777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4023360"/>
            <a:ext cx="9509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Did you know?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The biggest trap in energy questions is units – grams, centimetres and kilojoules.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296</a:t>
            </a:fld>
            <a:endParaRPr lang="en-US"/>
          </a:p>
        </p:txBody>
      </p:sp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EQUATIONS · COPY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All the energy equations</a:t>
            </a:r>
            <a:endParaRPr lang="en-US" sz="4600" dirty="0"/>
          </a:p>
        </p:txBody>
      </p:sp>
      <p:sp>
        <p:nvSpPr>
          <p:cNvPr id="5" name="Copy box (green)"/>
          <p:cNvSpPr/>
          <p:nvPr/>
        </p:nvSpPr>
        <p:spPr>
          <a:xfrm>
            <a:off x="384048" y="1627632"/>
            <a:ext cx="11393424" cy="4727448"/>
          </a:xfrm>
          <a:prstGeom prst="roundRect">
            <a:avLst>
              <a:gd name="adj" fmla="val 2321"/>
            </a:avLst>
          </a:prstGeom>
          <a:solidFill>
            <a:srgbClr val="E6F4EA"/>
          </a:solidFill>
          <a:ln w="31750">
            <a:solidFill>
              <a:srgbClr val="2F855A"/>
            </a:solidFill>
            <a:prstDash val="solid"/>
          </a:ln>
        </p:spPr>
      </p:sp>
      <p:pic>
        <p:nvPicPr>
          <p:cNvPr id="6" name="Image 0" descr="Penci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73936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51560" y="1737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rgbClr val="2F855A"/>
                </a:solidFill>
              </a:rPr>
              <a:t>COPY INTO YOUR BOOK</a:t>
            </a:r>
            <a:endParaRPr lang="en-US" sz="2400" dirty="0"/>
          </a:p>
        </p:txBody>
      </p:sp>
      <p:graphicFrame>
        <p:nvGraphicFramePr>
          <p:cNvPr id="29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3172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795528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Equation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In words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Ek = ½ m v²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kinetic energy = ½ × mass × speed²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Ep = m g h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GPE = mass × g × height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Ee = ½ k e²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elastic energy = ½ × k × extension² (given)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ΔE = m c Δθ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energy = mass × c × temperature change (given)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P = E ÷ t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power = energy ÷ time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P = W ÷ t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power = work done ÷ time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efficiency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useful output ÷ total input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297</a:t>
            </a:fld>
            <a:endParaRPr lang="en-US"/>
          </a:p>
        </p:txBody>
      </p:sp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DIAGRAM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Unit conversions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20040" y="1627632"/>
            <a:ext cx="11521440" cy="4727448"/>
          </a:xfrm>
          <a:prstGeom prst="roundRect">
            <a:avLst>
              <a:gd name="adj" fmla="val 2321"/>
            </a:avLst>
          </a:prstGeom>
          <a:ln w="38100">
            <a:solidFill>
              <a:srgbClr val="2F855A"/>
            </a:solidFill>
            <a:prstDash val="solid"/>
          </a:ln>
        </p:spPr>
      </p:sp>
      <p:sp>
        <p:nvSpPr>
          <p:cNvPr id="6" name="grams (g)"/>
          <p:cNvSpPr/>
          <p:nvPr/>
        </p:nvSpPr>
        <p:spPr>
          <a:xfrm>
            <a:off x="822960" y="1783080"/>
            <a:ext cx="3657600" cy="868680"/>
          </a:xfrm>
          <a:prstGeom prst="roundRect">
            <a:avLst>
              <a:gd name="adj" fmla="val 15789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7830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grams (g)</a:t>
            </a:r>
            <a:endParaRPr lang="en-US" sz="2800" dirty="0"/>
          </a:p>
        </p:txBody>
      </p:sp>
      <p:sp>
        <p:nvSpPr>
          <p:cNvPr id="8" name="Line"/>
          <p:cNvSpPr/>
          <p:nvPr/>
        </p:nvSpPr>
        <p:spPr>
          <a:xfrm>
            <a:off x="4663440" y="2221992"/>
            <a:ext cx="2743200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9" name="Text 7"/>
          <p:cNvSpPr txBox="1"/>
          <p:nvPr/>
        </p:nvSpPr>
        <p:spPr>
          <a:xfrm>
            <a:off x="4937760" y="170992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÷ 1000</a:t>
            </a:r>
            <a:endParaRPr lang="en-US" sz="3000" dirty="0"/>
          </a:p>
        </p:txBody>
      </p:sp>
      <p:sp>
        <p:nvSpPr>
          <p:cNvPr id="10" name="kilograms (kg)"/>
          <p:cNvSpPr/>
          <p:nvPr/>
        </p:nvSpPr>
        <p:spPr>
          <a:xfrm>
            <a:off x="7589520" y="1783080"/>
            <a:ext cx="3657600" cy="868680"/>
          </a:xfrm>
          <a:prstGeom prst="roundRect">
            <a:avLst>
              <a:gd name="adj" fmla="val 15789"/>
            </a:avLst>
          </a:prstGeom>
          <a:solidFill>
            <a:schemeClr val="bg2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589520" y="178308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kilograms (kg)</a:t>
            </a:r>
            <a:endParaRPr lang="en-US" sz="2800" dirty="0"/>
          </a:p>
        </p:txBody>
      </p:sp>
      <p:sp>
        <p:nvSpPr>
          <p:cNvPr id="12" name="centimetres (cm)"/>
          <p:cNvSpPr/>
          <p:nvPr/>
        </p:nvSpPr>
        <p:spPr>
          <a:xfrm>
            <a:off x="822960" y="2880360"/>
            <a:ext cx="3657600" cy="868680"/>
          </a:xfrm>
          <a:prstGeom prst="roundRect">
            <a:avLst>
              <a:gd name="adj" fmla="val 15789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288036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centimetres (cm)</a:t>
            </a:r>
            <a:endParaRPr lang="en-US" sz="2800" dirty="0"/>
          </a:p>
        </p:txBody>
      </p:sp>
      <p:sp>
        <p:nvSpPr>
          <p:cNvPr id="14" name="Line"/>
          <p:cNvSpPr/>
          <p:nvPr/>
        </p:nvSpPr>
        <p:spPr>
          <a:xfrm>
            <a:off x="4663440" y="3319272"/>
            <a:ext cx="2743200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Text 13"/>
          <p:cNvSpPr txBox="1"/>
          <p:nvPr/>
        </p:nvSpPr>
        <p:spPr>
          <a:xfrm>
            <a:off x="4937760" y="280720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÷ 100</a:t>
            </a:r>
            <a:endParaRPr lang="en-US" sz="3000" dirty="0"/>
          </a:p>
        </p:txBody>
      </p:sp>
      <p:sp>
        <p:nvSpPr>
          <p:cNvPr id="16" name="metres (m)"/>
          <p:cNvSpPr/>
          <p:nvPr/>
        </p:nvSpPr>
        <p:spPr>
          <a:xfrm>
            <a:off x="7589520" y="2880360"/>
            <a:ext cx="3657600" cy="868680"/>
          </a:xfrm>
          <a:prstGeom prst="roundRect">
            <a:avLst>
              <a:gd name="adj" fmla="val 15789"/>
            </a:avLst>
          </a:prstGeom>
          <a:solidFill>
            <a:schemeClr val="bg2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589520" y="288036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metres (m)</a:t>
            </a:r>
            <a:endParaRPr lang="en-US" sz="2800" dirty="0"/>
          </a:p>
        </p:txBody>
      </p:sp>
      <p:sp>
        <p:nvSpPr>
          <p:cNvPr id="18" name="kilojoules (kJ)"/>
          <p:cNvSpPr/>
          <p:nvPr/>
        </p:nvSpPr>
        <p:spPr>
          <a:xfrm>
            <a:off x="822960" y="3977640"/>
            <a:ext cx="3657600" cy="868680"/>
          </a:xfrm>
          <a:prstGeom prst="roundRect">
            <a:avLst>
              <a:gd name="adj" fmla="val 15789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2960" y="397764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kilojoules (kJ)</a:t>
            </a:r>
            <a:endParaRPr lang="en-US" sz="2800" dirty="0"/>
          </a:p>
        </p:txBody>
      </p:sp>
      <p:sp>
        <p:nvSpPr>
          <p:cNvPr id="20" name="Line"/>
          <p:cNvSpPr/>
          <p:nvPr/>
        </p:nvSpPr>
        <p:spPr>
          <a:xfrm>
            <a:off x="4663440" y="4416552"/>
            <a:ext cx="2743200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1" name="Text 19"/>
          <p:cNvSpPr txBox="1"/>
          <p:nvPr/>
        </p:nvSpPr>
        <p:spPr>
          <a:xfrm>
            <a:off x="4937760" y="390448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× 1000</a:t>
            </a:r>
            <a:endParaRPr lang="en-US" sz="3000" dirty="0"/>
          </a:p>
        </p:txBody>
      </p:sp>
      <p:sp>
        <p:nvSpPr>
          <p:cNvPr id="22" name="joules (J)"/>
          <p:cNvSpPr/>
          <p:nvPr/>
        </p:nvSpPr>
        <p:spPr>
          <a:xfrm>
            <a:off x="7589520" y="3977640"/>
            <a:ext cx="3657600" cy="868680"/>
          </a:xfrm>
          <a:prstGeom prst="roundRect">
            <a:avLst>
              <a:gd name="adj" fmla="val 15789"/>
            </a:avLst>
          </a:prstGeom>
          <a:solidFill>
            <a:schemeClr val="bg2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589520" y="397764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joules (J)</a:t>
            </a:r>
            <a:endParaRPr lang="en-US" sz="2800" dirty="0"/>
          </a:p>
        </p:txBody>
      </p:sp>
      <p:sp>
        <p:nvSpPr>
          <p:cNvPr id="24" name="minutes"/>
          <p:cNvSpPr/>
          <p:nvPr/>
        </p:nvSpPr>
        <p:spPr>
          <a:xfrm>
            <a:off x="822960" y="5074920"/>
            <a:ext cx="3657600" cy="868680"/>
          </a:xfrm>
          <a:prstGeom prst="roundRect">
            <a:avLst>
              <a:gd name="adj" fmla="val 15789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22960" y="507492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minutes</a:t>
            </a:r>
            <a:endParaRPr lang="en-US" sz="2800" dirty="0"/>
          </a:p>
        </p:txBody>
      </p:sp>
      <p:sp>
        <p:nvSpPr>
          <p:cNvPr id="26" name="Line"/>
          <p:cNvSpPr/>
          <p:nvPr/>
        </p:nvSpPr>
        <p:spPr>
          <a:xfrm>
            <a:off x="4663440" y="5513832"/>
            <a:ext cx="2743200" cy="0"/>
          </a:xfrm>
          <a:prstGeom prst="line">
            <a:avLst/>
          </a:prstGeom>
          <a:noFill/>
          <a:ln w="508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7" name="Text 25"/>
          <p:cNvSpPr txBox="1"/>
          <p:nvPr/>
        </p:nvSpPr>
        <p:spPr>
          <a:xfrm>
            <a:off x="4937760" y="500176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× 60</a:t>
            </a:r>
            <a:endParaRPr lang="en-US" sz="3000" dirty="0"/>
          </a:p>
        </p:txBody>
      </p:sp>
      <p:sp>
        <p:nvSpPr>
          <p:cNvPr id="28" name="seconds (s)"/>
          <p:cNvSpPr/>
          <p:nvPr/>
        </p:nvSpPr>
        <p:spPr>
          <a:xfrm>
            <a:off x="7589520" y="5074920"/>
            <a:ext cx="3657600" cy="868680"/>
          </a:xfrm>
          <a:prstGeom prst="roundRect">
            <a:avLst>
              <a:gd name="adj" fmla="val 15789"/>
            </a:avLst>
          </a:prstGeom>
          <a:solidFill>
            <a:schemeClr val="bg2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589520" y="5074920"/>
            <a:ext cx="3657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seconds (s)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298</a:t>
            </a:fld>
            <a:endParaRPr lang="en-US"/>
          </a:p>
        </p:txBody>
      </p:sp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WORKED EXAMPLE · FOLLOW ALONG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Worked example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500 g ball is dropped from 5 m. Find its speed when it lands.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Convert grams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0.5 kg</a:t>
            </a:r>
            <a:endParaRPr lang="en-US" sz="32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GPE lost = KE gained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v² = 98</a:t>
            </a:r>
            <a:endParaRPr lang="en-US" sz="32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5769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Square root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≈ 9.9 m/s</a:t>
            </a:r>
            <a:endParaRPr lang="en-US" sz="32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Use each answer in the next step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299</a:t>
            </a:fld>
            <a:endParaRPr lang="en-US"/>
          </a:p>
        </p:txBody>
      </p:sp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WE DO · FIRST STEP DONE – YOU FINISH IT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200 g apple falls from 2.5 m. Find its speed when it lands.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Convert grams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0.2 kg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GPE lost = KE gained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FFFDF5"/>
          </a:solidFill>
          <a:ln w="31750">
            <a:solidFill>
              <a:schemeClr val="accent1"/>
            </a:solidFill>
            <a:prstDash val="dash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Square root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turn</a:t>
            </a:r>
            <a:endParaRPr lang="en-US" sz="2600" dirty="0"/>
          </a:p>
        </p:txBody>
      </p:sp>
      <p:pic>
        <p:nvPicPr>
          <p:cNvPr id="22" name="Image 0" descr="Ti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733288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234440" y="566928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Same steps as the example. Show working on mini whiteboards.</a:t>
            </a:r>
            <a:endParaRPr lang="en-US" sz="2600" dirty="0"/>
          </a:p>
        </p:txBody>
      </p:sp>
      <p:sp>
        <p:nvSpPr>
          <p:cNvPr id="25" name="Button: Show answer">
            <a:hlinkClick r:id="rId3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300</a:t>
            </a:fld>
            <a:endParaRPr lang="en-US"/>
          </a:p>
        </p:txBody>
      </p:sp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How to answer a calculation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Write the equation (rearrange if needed).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Convert units: g → kg, cm → m, kJ → J.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Put the numbers in – square first!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Give the answer with its unit.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Watch out: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in ½ m v², square v –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not m!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use √ to find v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301</a:t>
            </a:fld>
            <a:endParaRPr lang="en-US"/>
          </a:p>
        </p:txBody>
      </p:sp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PHYSICS IN REAL LIFE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Real-life calculations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Sprinter card"/>
          <p:cNvSpPr/>
          <p:nvPr/>
        </p:nvSpPr>
        <p:spPr>
          <a:xfrm>
            <a:off x="548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Sprinter icon circle"/>
          <p:cNvSpPr/>
          <p:nvPr/>
        </p:nvSpPr>
        <p:spPr>
          <a:xfrm>
            <a:off x="822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Image 0" descr="Sprint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512064" cy="51206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057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Sprinter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A 70 kg sprinter runs at 10 m/s. Find the KE.</a:t>
            </a:r>
            <a:endParaRPr lang="en-US" sz="2400" dirty="0"/>
          </a:p>
        </p:txBody>
      </p:sp>
      <p:sp>
        <p:nvSpPr>
          <p:cNvPr id="12" name="Kettle card"/>
          <p:cNvSpPr/>
          <p:nvPr/>
        </p:nvSpPr>
        <p:spPr>
          <a:xfrm>
            <a:off x="6263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Kettle icon circle"/>
          <p:cNvSpPr/>
          <p:nvPr/>
        </p:nvSpPr>
        <p:spPr>
          <a:xfrm>
            <a:off x="6537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4" name="Image 1" descr="Kettle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772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Kettle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7772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2 kg of water heated by 80 °C. Find ΔE.</a:t>
            </a:r>
            <a:endParaRPr lang="en-US" sz="2400" dirty="0"/>
          </a:p>
        </p:txBody>
      </p:sp>
      <p:sp>
        <p:nvSpPr>
          <p:cNvPr id="17" name="Climber card"/>
          <p:cNvSpPr/>
          <p:nvPr/>
        </p:nvSpPr>
        <p:spPr>
          <a:xfrm>
            <a:off x="548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Climber icon circle"/>
          <p:cNvSpPr/>
          <p:nvPr/>
        </p:nvSpPr>
        <p:spPr>
          <a:xfrm>
            <a:off x="822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9" name="Image 2" descr="Climber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4590288"/>
            <a:ext cx="512064" cy="5120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057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Climber</a:t>
            </a:r>
            <a:endParaRPr lang="en-US" sz="3000" dirty="0"/>
          </a:p>
        </p:txBody>
      </p:sp>
      <p:sp>
        <p:nvSpPr>
          <p:cNvPr id="21" name="Text 16"/>
          <p:cNvSpPr txBox="1"/>
          <p:nvPr/>
        </p:nvSpPr>
        <p:spPr>
          <a:xfrm>
            <a:off x="2057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A 50 kg climber goes up 20 m. Find the GPE.</a:t>
            </a:r>
            <a:endParaRPr lang="en-US" sz="2400" dirty="0"/>
          </a:p>
        </p:txBody>
      </p:sp>
      <p:sp>
        <p:nvSpPr>
          <p:cNvPr id="22" name="Catapult card"/>
          <p:cNvSpPr/>
          <p:nvPr/>
        </p:nvSpPr>
        <p:spPr>
          <a:xfrm>
            <a:off x="6263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3" name="Catapult icon circle"/>
          <p:cNvSpPr/>
          <p:nvPr/>
        </p:nvSpPr>
        <p:spPr>
          <a:xfrm>
            <a:off x="6537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24" name="Image 3" descr="Catapult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848" y="4590288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72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Catapult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k = 500 N/m, stretched 20 cm. Find Ee.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302</a:t>
            </a:fld>
            <a:endParaRPr lang="en-US"/>
          </a:p>
        </p:txBody>
      </p:sp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11 · CURIOUS QUESTION · THINK, PAIR, SHARE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I wonder…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chemeClr val="accent5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Could a sprinter's kinetic energy heat a cup of tea?</a:t>
            </a:r>
            <a:endParaRPr lang="en-US" sz="4200" dirty="0"/>
          </a:p>
        </p:txBody>
      </p:sp>
      <p:sp>
        <p:nvSpPr>
          <p:cNvPr id="8" name="Hint card"/>
          <p:cNvSpPr/>
          <p:nvPr/>
        </p:nvSpPr>
        <p:spPr>
          <a:xfrm>
            <a:off x="548640" y="3977640"/>
            <a:ext cx="11064240" cy="109728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9" name="Image 0" descr="H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06240"/>
            <a:ext cx="640080" cy="6400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91640" y="39776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Think about: </a:t>
            </a:r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</a:rPr>
              <a:t>Compare their KE (about 3500 J) with the energy to heat a cup of water.</a:t>
            </a:r>
            <a:endParaRPr lang="en-US" sz="3000" dirty="0"/>
          </a:p>
        </p:txBody>
      </p:sp>
      <p:sp>
        <p:nvSpPr>
          <p:cNvPr id="11" name="Think · 1 min"/>
          <p:cNvSpPr/>
          <p:nvPr/>
        </p:nvSpPr>
        <p:spPr>
          <a:xfrm>
            <a:off x="54864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Think · 1 min</a:t>
            </a:r>
            <a:endParaRPr lang="en-US" sz="2800" dirty="0"/>
          </a:p>
        </p:txBody>
      </p:sp>
      <p:sp>
        <p:nvSpPr>
          <p:cNvPr id="13" name="Pair · 1 min"/>
          <p:cNvSpPr/>
          <p:nvPr/>
        </p:nvSpPr>
        <p:spPr>
          <a:xfrm>
            <a:off x="429768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9768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Pair · 1 min</a:t>
            </a:r>
            <a:endParaRPr lang="en-US" sz="2800" dirty="0"/>
          </a:p>
        </p:txBody>
      </p:sp>
      <p:sp>
        <p:nvSpPr>
          <p:cNvPr id="15" name="Share"/>
          <p:cNvSpPr/>
          <p:nvPr/>
        </p:nvSpPr>
        <p:spPr>
          <a:xfrm>
            <a:off x="804672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Share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303</a:t>
            </a:fld>
            <a:endParaRPr lang="en-US"/>
          </a:p>
        </p:txBody>
      </p:sp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HINGE QUESTION · EVERYONE SHOWS A, B, C OR 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Check before we move on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Ep of 250 g lifted 4 m? (g = 9.8 N/kg)</a:t>
            </a:r>
            <a:endParaRPr lang="en-US" sz="38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4.9 J</a:t>
            </a:r>
            <a:endParaRPr lang="en-US" sz="32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 J</a:t>
            </a:r>
            <a:endParaRPr lang="en-US" sz="32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9800 J</a:t>
            </a:r>
            <a:endParaRPr lang="en-US" sz="32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</a:t>
            </a:r>
            <a:endParaRPr lang="en-US" sz="32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304</a:t>
            </a:fld>
            <a:endParaRPr lang="en-US"/>
          </a:p>
        </p:txBody>
      </p:sp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YOUR TURN · START ANYWHERE – EVERYONE AIM FOR GOLD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Bronze, Silver, Gold</a:t>
            </a:r>
            <a:endParaRPr lang="en-US" sz="4600" dirty="0"/>
          </a:p>
        </p:txBody>
      </p:sp>
      <p:sp>
        <p:nvSpPr>
          <p:cNvPr id="5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Convert: 250 g to kg, 30 cm to m, 3 kJ to J.</a:t>
            </a:r>
            <a:endParaRPr lang="en-US" sz="2700" dirty="0"/>
          </a:p>
        </p:txBody>
      </p:sp>
      <p:sp>
        <p:nvSpPr>
          <p:cNvPr id="9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2"/>
            </a:pPr>
            <a:r>
              <a:rPr lang="en-US" sz="2700" dirty="0">
                <a:solidFill>
                  <a:schemeClr val="tx1"/>
                </a:solidFill>
              </a:rPr>
              <a:t>A 200 g ball moves at 5 m/s. Find KE.</a:t>
            </a:r>
            <a:endParaRPr lang="en-US" sz="27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2"/>
            </a:pPr>
            <a:r>
              <a:rPr lang="en-US" sz="2700" dirty="0">
                <a:solidFill>
                  <a:schemeClr val="tx1"/>
                </a:solidFill>
              </a:rPr>
              <a:t>A spring (k = 80 N/m) stretches 5 cm. Find Ee.</a:t>
            </a:r>
            <a:endParaRPr lang="en-US" sz="2700" dirty="0"/>
          </a:p>
        </p:txBody>
      </p:sp>
      <p:sp>
        <p:nvSpPr>
          <p:cNvPr id="13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A 2 kg mass falls 20 m. Find its landing speed.</a:t>
            </a:r>
            <a:endParaRPr lang="en-US" sz="2400" dirty="0"/>
          </a:p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4"/>
            </a:pPr>
            <a:r>
              <a:rPr lang="en-US" sz="2400" dirty="0">
                <a:solidFill>
                  <a:schemeClr val="tx1"/>
                </a:solidFill>
              </a:rPr>
              <a:t>A 1.5 kW kettle heats 1 kg of water from 20 °C to 100 °C. How long does it take (no losses)?</a:t>
            </a:r>
            <a:endParaRPr lang="en-US" sz="2400" dirty="0"/>
          </a:p>
        </p:txBody>
      </p:sp>
      <p:sp>
        <p:nvSpPr>
          <p:cNvPr id="18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305</a:t>
            </a:fld>
            <a:endParaRPr lang="en-US"/>
          </a:p>
        </p:txBody>
      </p:sp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EXAM-STYLE QUESTION · ABOUT 8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Exam-style question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otal marks"/>
          <p:cNvSpPr/>
          <p:nvPr/>
        </p:nvSpPr>
        <p:spPr>
          <a:xfrm>
            <a:off x="9052560" y="804672"/>
            <a:ext cx="2560320" cy="640080"/>
          </a:xfrm>
          <a:prstGeom prst="roundRect">
            <a:avLst>
              <a:gd name="adj" fmla="val 21429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052560" y="8046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Total: 8 marks</a:t>
            </a:r>
            <a:endParaRPr lang="en-US" sz="2400" dirty="0"/>
          </a:p>
        </p:txBody>
      </p:sp>
      <p:sp>
        <p:nvSpPr>
          <p:cNvPr id="9" name="Question stem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13043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6916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2.4 kW kettle heats 0.8 kg of water from 15 °C to 100 °C. (c = 4200 J/kg°C)</a:t>
            </a:r>
            <a:endParaRPr lang="en-US" sz="2400" dirty="0"/>
          </a:p>
        </p:txBody>
      </p:sp>
      <p:sp>
        <p:nvSpPr>
          <p:cNvPr id="11" name="Part 0"/>
          <p:cNvSpPr/>
          <p:nvPr/>
        </p:nvSpPr>
        <p:spPr>
          <a:xfrm>
            <a:off x="548640" y="2880360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85800" y="2880360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(a)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Calculate the energy needed to heat the water.</a:t>
            </a:r>
            <a:endParaRPr lang="en-US" sz="2300" dirty="0"/>
          </a:p>
        </p:txBody>
      </p:sp>
      <p:sp>
        <p:nvSpPr>
          <p:cNvPr id="14" name="Marks"/>
          <p:cNvSpPr/>
          <p:nvPr/>
        </p:nvSpPr>
        <p:spPr>
          <a:xfrm>
            <a:off x="9829800" y="3118104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829800" y="3118104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[3 marks]</a:t>
            </a:r>
            <a:endParaRPr lang="en-US" sz="2000" dirty="0"/>
          </a:p>
        </p:txBody>
      </p:sp>
      <p:sp>
        <p:nvSpPr>
          <p:cNvPr id="16" name="Part 1"/>
          <p:cNvSpPr/>
          <p:nvPr/>
        </p:nvSpPr>
        <p:spPr>
          <a:xfrm>
            <a:off x="548640" y="3959352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959352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(b)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959352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Calculate how long this takes if the kettle is 100% efficient.</a:t>
            </a:r>
            <a:endParaRPr lang="en-US" sz="2300" dirty="0"/>
          </a:p>
        </p:txBody>
      </p:sp>
      <p:sp>
        <p:nvSpPr>
          <p:cNvPr id="19" name="Marks"/>
          <p:cNvSpPr/>
          <p:nvPr/>
        </p:nvSpPr>
        <p:spPr>
          <a:xfrm>
            <a:off x="9829800" y="4197096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829800" y="4197096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[2 marks]</a:t>
            </a:r>
            <a:endParaRPr lang="en-US" sz="2000" dirty="0"/>
          </a:p>
        </p:txBody>
      </p:sp>
      <p:sp>
        <p:nvSpPr>
          <p:cNvPr id="21" name="Part 2"/>
          <p:cNvSpPr/>
          <p:nvPr/>
        </p:nvSpPr>
        <p:spPr>
          <a:xfrm>
            <a:off x="548640" y="5038344"/>
            <a:ext cx="11064240" cy="1024128"/>
          </a:xfrm>
          <a:prstGeom prst="roundRect">
            <a:avLst>
              <a:gd name="adj" fmla="val 13393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85800" y="5038344"/>
            <a:ext cx="6400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(c)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1371600" y="5038344"/>
            <a:ext cx="8229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chemeClr val="tx1"/>
                </a:solidFill>
              </a:rPr>
              <a:t>The kettle actually takes 140 s. Calculate its efficiency.</a:t>
            </a:r>
            <a:endParaRPr lang="en-US" sz="2300" dirty="0"/>
          </a:p>
        </p:txBody>
      </p:sp>
      <p:sp>
        <p:nvSpPr>
          <p:cNvPr id="24" name="Marks"/>
          <p:cNvSpPr/>
          <p:nvPr/>
        </p:nvSpPr>
        <p:spPr>
          <a:xfrm>
            <a:off x="9829800" y="5276088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29800" y="527608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[3 marks]</a:t>
            </a:r>
            <a:endParaRPr lang="en-US" sz="2000" dirty="0"/>
          </a:p>
        </p:txBody>
      </p:sp>
      <p:sp>
        <p:nvSpPr>
          <p:cNvPr id="27" name="Button: Mark scheme">
            <a:hlinkClick r:id="rId2" tooltip="Mark scheme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Mark sche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scheme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306</a:t>
            </a:fld>
            <a:endParaRPr lang="en-US"/>
          </a:p>
        </p:txBody>
      </p:sp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500 g in kg is…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kg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kg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0.05 kg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kg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307</a:t>
            </a:fld>
            <a:endParaRPr lang="en-US"/>
          </a:p>
        </p:txBody>
      </p:sp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k = 200 N/m, stretched 10 cm. Ee?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J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J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308</a:t>
            </a:fld>
            <a:endParaRPr lang="en-US"/>
          </a:p>
        </p:txBody>
      </p:sp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4 kJ in J is…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J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J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4000 J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0.004 J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309</a:t>
            </a:fld>
            <a:endParaRPr lang="en-US"/>
          </a:p>
        </p:txBody>
      </p:sp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Ek for 2 kg at 4 m/s?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J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J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J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J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310</a:t>
            </a:fld>
            <a:endParaRPr lang="en-US"/>
          </a:p>
        </p:txBody>
      </p:sp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To find v from Ek and m, v = 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√(2Ek ÷ m)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2Ek × m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÷ m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√(Ek × m)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311</a:t>
            </a:fld>
            <a:endParaRPr lang="en-US"/>
          </a:p>
        </p:txBody>
      </p:sp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A 2 kW heater runs for 1 minute. Energy?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J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120 000 J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J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312</a:t>
            </a:fld>
            <a:endParaRPr lang="en-US"/>
          </a:p>
        </p:txBody>
      </p:sp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equation is on the exam sheet?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÷ t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½ m v²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ΔE = m c Δθ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m g h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313</a:t>
            </a:fld>
            <a:endParaRPr lang="en-US"/>
          </a:p>
        </p:txBody>
      </p:sp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1 kg falls 10 m (no air resistance). KE gained?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J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980 J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 J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 J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314</a:t>
            </a:fld>
            <a:endParaRPr lang="en-US"/>
          </a:p>
        </p:txBody>
      </p:sp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300 J in, 240 J useful. Efficiency?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24%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125%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315</a:t>
            </a:fld>
            <a:endParaRPr lang="en-US"/>
          </a:p>
        </p:txBody>
      </p:sp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200 g heated by 10 °C, c = 4200. ΔE?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840 J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8400 J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 J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8 400 000 J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316</a:t>
            </a:fld>
            <a:endParaRPr lang="en-US"/>
          </a:p>
        </p:txBody>
      </p:sp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11 · EXIT TICKET · 3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Before you go…</a:t>
            </a:r>
            <a:endParaRPr lang="en-US" sz="4600" dirty="0"/>
          </a:p>
        </p:txBody>
      </p:sp>
      <p:sp>
        <p:nvSpPr>
          <p:cNvPr id="5" name="Exit card 1"/>
          <p:cNvSpPr/>
          <p:nvPr/>
        </p:nvSpPr>
        <p:spPr>
          <a:xfrm>
            <a:off x="548640" y="182880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6" name="Exit number"/>
          <p:cNvSpPr/>
          <p:nvPr/>
        </p:nvSpPr>
        <p:spPr>
          <a:xfrm>
            <a:off x="822960" y="210312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103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1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182880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750 g in kg = ____</a:t>
            </a:r>
            <a:endParaRPr lang="en-US" sz="3400" dirty="0"/>
          </a:p>
        </p:txBody>
      </p:sp>
      <p:sp>
        <p:nvSpPr>
          <p:cNvPr id="9" name="Exit card 2"/>
          <p:cNvSpPr/>
          <p:nvPr/>
        </p:nvSpPr>
        <p:spPr>
          <a:xfrm>
            <a:off x="548640" y="329184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0" name="Exit number"/>
          <p:cNvSpPr/>
          <p:nvPr/>
        </p:nvSpPr>
        <p:spPr>
          <a:xfrm>
            <a:off x="822960" y="356616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5661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2</a:t>
            </a:r>
            <a:endParaRPr lang="en-US" sz="32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329184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√81 = ____</a:t>
            </a:r>
            <a:endParaRPr lang="en-US" sz="3400" dirty="0"/>
          </a:p>
        </p:txBody>
      </p:sp>
      <p:sp>
        <p:nvSpPr>
          <p:cNvPr id="13" name="Exit card 3"/>
          <p:cNvSpPr/>
          <p:nvPr/>
        </p:nvSpPr>
        <p:spPr>
          <a:xfrm>
            <a:off x="548640" y="4754880"/>
            <a:ext cx="11064240" cy="1280160"/>
          </a:xfrm>
          <a:prstGeom prst="roundRect">
            <a:avLst>
              <a:gd name="adj" fmla="val 10714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4" name="Exit number"/>
          <p:cNvSpPr/>
          <p:nvPr/>
        </p:nvSpPr>
        <p:spPr>
          <a:xfrm>
            <a:off x="822960" y="5029200"/>
            <a:ext cx="731520" cy="73152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5029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1828800" y="475488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Which energy equations are given on the exam sheet?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317</a:t>
            </a:fld>
            <a:endParaRPr lang="en-US"/>
          </a:p>
        </p:txBody>
      </p:sp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12 OF 12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Review + end of topic test</a:t>
            </a:r>
            <a:endParaRPr lang="en-US" sz="4600" dirty="0"/>
          </a:p>
        </p:txBody>
      </p:sp>
      <p:sp>
        <p:nvSpPr>
          <p:cNvPr id="5" name="Route chip"/>
          <p:cNvSpPr/>
          <p:nvPr/>
        </p:nvSpPr>
        <p:spPr>
          <a:xfrm>
            <a:off x="7680960" y="228600"/>
            <a:ext cx="3931920" cy="475488"/>
          </a:xfrm>
          <a:prstGeom prst="roundRect">
            <a:avLst>
              <a:gd name="adj" fmla="val 28846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680960" y="228600"/>
            <a:ext cx="3931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Separate Physics only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</a:rPr>
              <a:t>Today we will all…</a:t>
            </a:r>
            <a:endParaRPr lang="en-US" sz="2800" dirty="0"/>
          </a:p>
        </p:txBody>
      </p:sp>
      <p:sp>
        <p:nvSpPr>
          <p:cNvPr id="8" name="Objective 1"/>
          <p:cNvSpPr/>
          <p:nvPr/>
        </p:nvSpPr>
        <p:spPr>
          <a:xfrm>
            <a:off x="731520" y="235915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35915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1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14884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recall the key facts and equations.</a:t>
            </a:r>
            <a:endParaRPr lang="en-US" sz="2800" dirty="0"/>
          </a:p>
        </p:txBody>
      </p:sp>
      <p:sp>
        <p:nvSpPr>
          <p:cNvPr id="11" name="Objective 2"/>
          <p:cNvSpPr/>
          <p:nvPr/>
        </p:nvSpPr>
        <p:spPr>
          <a:xfrm>
            <a:off x="731520" y="368503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68503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47472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answer calculation questions.</a:t>
            </a:r>
            <a:endParaRPr lang="en-US" sz="2800" dirty="0"/>
          </a:p>
        </p:txBody>
      </p:sp>
      <p:sp>
        <p:nvSpPr>
          <p:cNvPr id="14" name="Objective 3"/>
          <p:cNvSpPr/>
          <p:nvPr/>
        </p:nvSpPr>
        <p:spPr>
          <a:xfrm>
            <a:off x="731520" y="5010912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010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4800600"/>
            <a:ext cx="5394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bg1"/>
                </a:solidFill>
              </a:rPr>
              <a:t>write a 6-mark answer.</a:t>
            </a:r>
            <a:endParaRPr lang="en-US" sz="2800" dirty="0"/>
          </a:p>
        </p:txBody>
      </p:sp>
      <p:sp>
        <p:nvSpPr>
          <p:cNvPr id="17" name="Key words card"/>
          <p:cNvSpPr/>
          <p:nvPr/>
        </p:nvSpPr>
        <p:spPr>
          <a:xfrm>
            <a:off x="7315200" y="1737360"/>
            <a:ext cx="4297680" cy="4572000"/>
          </a:xfrm>
          <a:prstGeom prst="roundRect">
            <a:avLst>
              <a:gd name="adj" fmla="val 319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35240" y="19202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6"/>
                </a:solidFill>
              </a:rPr>
              <a:t>KEY WORDS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468880"/>
            <a:ext cx="37033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recall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remember facts and equations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describe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say what happens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800" b="1" dirty="0">
                <a:solidFill>
                  <a:schemeClr val="accent5"/>
                </a:solidFill>
              </a:rPr>
              <a:t>explain</a:t>
            </a:r>
            <a:endParaRPr lang="en-US" sz="28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chemeClr val="bg1"/>
                </a:solidFill>
              </a:rPr>
              <a:t>say WHY it happens</a:t>
            </a:r>
            <a:endParaRPr lang="en-US" sz="2800" dirty="0"/>
          </a:p>
        </p:txBody>
      </p:sp>
      <p:sp>
        <p:nvSpPr>
          <p:cNvPr id="21" name="Button: Answers">
            <a:hlinkClick r:id="rId2" tooltip="Answers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318</a:t>
            </a:fld>
            <a:endParaRPr lang="en-US"/>
          </a:p>
        </p:txBody>
      </p:sp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DO NOW · 5 MINUTES · IN SILENCE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Do now</a:t>
            </a:r>
            <a:endParaRPr lang="en-US" sz="4600" dirty="0"/>
          </a:p>
        </p:txBody>
      </p:sp>
      <p:sp>
        <p:nvSpPr>
          <p:cNvPr id="5" name="Do now card"/>
          <p:cNvSpPr/>
          <p:nvPr/>
        </p:nvSpPr>
        <p:spPr>
          <a:xfrm>
            <a:off x="548640" y="1737360"/>
            <a:ext cx="11064240" cy="4526280"/>
          </a:xfrm>
          <a:prstGeom prst="roundRect">
            <a:avLst>
              <a:gd name="adj" fmla="val 303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1965960"/>
            <a:ext cx="104241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Name 4 energy stores.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Write the kinetic energy equation.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What is the unit of specific heat capacity?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Name two non-contact forces.</a:t>
            </a:r>
            <a:endParaRPr lang="en-US" sz="3400" dirty="0"/>
          </a:p>
          <a:p>
            <a:pPr marL="609600" indent="-609600">
              <a:spcAft>
                <a:spcPts val="1600"/>
              </a:spcAft>
              <a:buSzPct val="100000"/>
              <a:buFont typeface="+mj-lt"/>
              <a:buAutoNum type="arabicPeriod" startAt="1"/>
            </a:pPr>
            <a:r>
              <a:rPr lang="en-US" sz="3400" dirty="0">
                <a:solidFill>
                  <a:schemeClr val="tx1"/>
                </a:solidFill>
              </a:rPr>
              <a:t>Earlier topic: Which travels faster: light or sound?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319</a:t>
            </a:fld>
            <a:endParaRPr lang="en-US"/>
          </a:p>
        </p:txBody>
      </p:sp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12 · HOOK · 4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Think about it…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11064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Energy in one minute: write down 10 key words from this topic.</a:t>
            </a:r>
            <a:endParaRPr lang="en-US" sz="4400" dirty="0"/>
          </a:p>
        </p:txBody>
      </p:sp>
      <p:sp>
        <p:nvSpPr>
          <p:cNvPr id="6" name="Fact card"/>
          <p:cNvSpPr/>
          <p:nvPr/>
        </p:nvSpPr>
        <p:spPr>
          <a:xfrm>
            <a:off x="548640" y="4023360"/>
            <a:ext cx="11064240" cy="2103120"/>
          </a:xfrm>
          <a:prstGeom prst="roundRect">
            <a:avLst>
              <a:gd name="adj" fmla="val 6522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7" name="Image 0" descr="Did you know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663440"/>
            <a:ext cx="777240" cy="7772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920240" y="4023360"/>
            <a:ext cx="95097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5"/>
                </a:solidFill>
              </a:rPr>
              <a:t>Did you know?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chemeClr val="accent6"/>
                </a:solidFill>
              </a:rPr>
              <a:t>Swap with a partner – add any words they have that you don't.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320</a:t>
            </a:fld>
            <a:endParaRPr lang="en-US"/>
          </a:p>
        </p:txBody>
      </p:sp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DIAGRAM · COPY THIS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Mind map: Energy</a:t>
            </a:r>
            <a:endParaRPr lang="en-US" sz="4600" dirty="0"/>
          </a:p>
        </p:txBody>
      </p:sp>
      <p:sp>
        <p:nvSpPr>
          <p:cNvPr id="5" name="Copy frame (green)"/>
          <p:cNvSpPr/>
          <p:nvPr/>
        </p:nvSpPr>
        <p:spPr>
          <a:xfrm>
            <a:off x="320040" y="1627632"/>
            <a:ext cx="11521440" cy="4727448"/>
          </a:xfrm>
          <a:prstGeom prst="roundRect">
            <a:avLst>
              <a:gd name="adj" fmla="val 2321"/>
            </a:avLst>
          </a:prstGeom>
          <a:ln w="38100">
            <a:solidFill>
              <a:srgbClr val="2F855A"/>
            </a:solidFill>
            <a:prstDash val="solid"/>
          </a:ln>
        </p:spPr>
      </p:sp>
      <p:sp>
        <p:nvSpPr>
          <p:cNvPr id="6" name="Line"/>
          <p:cNvSpPr/>
          <p:nvPr/>
        </p:nvSpPr>
        <p:spPr>
          <a:xfrm flipH="1" flipV="1">
            <a:off x="2103120" y="2331720"/>
            <a:ext cx="3977640" cy="169164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olid"/>
          </a:ln>
        </p:spPr>
      </p:sp>
      <p:sp>
        <p:nvSpPr>
          <p:cNvPr id="7" name="Line"/>
          <p:cNvSpPr/>
          <p:nvPr/>
        </p:nvSpPr>
        <p:spPr>
          <a:xfrm flipV="1">
            <a:off x="6080760" y="2148840"/>
            <a:ext cx="0" cy="187452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olid"/>
          </a:ln>
        </p:spPr>
      </p:sp>
      <p:sp>
        <p:nvSpPr>
          <p:cNvPr id="8" name="Line"/>
          <p:cNvSpPr/>
          <p:nvPr/>
        </p:nvSpPr>
        <p:spPr>
          <a:xfrm flipV="1">
            <a:off x="6080760" y="2331720"/>
            <a:ext cx="3977640" cy="169164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olid"/>
          </a:ln>
        </p:spPr>
      </p:sp>
      <p:sp>
        <p:nvSpPr>
          <p:cNvPr id="9" name="Line"/>
          <p:cNvSpPr/>
          <p:nvPr/>
        </p:nvSpPr>
        <p:spPr>
          <a:xfrm flipH="1">
            <a:off x="2011680" y="4023360"/>
            <a:ext cx="406908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olid"/>
          </a:ln>
        </p:spPr>
      </p:sp>
      <p:sp>
        <p:nvSpPr>
          <p:cNvPr id="10" name="Line"/>
          <p:cNvSpPr/>
          <p:nvPr/>
        </p:nvSpPr>
        <p:spPr>
          <a:xfrm>
            <a:off x="6080760" y="4023360"/>
            <a:ext cx="406908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olid"/>
          </a:ln>
        </p:spPr>
      </p:sp>
      <p:sp>
        <p:nvSpPr>
          <p:cNvPr id="11" name="Line"/>
          <p:cNvSpPr/>
          <p:nvPr/>
        </p:nvSpPr>
        <p:spPr>
          <a:xfrm flipH="1">
            <a:off x="2103120" y="4023360"/>
            <a:ext cx="3977640" cy="169164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olid"/>
          </a:ln>
        </p:spPr>
      </p:sp>
      <p:sp>
        <p:nvSpPr>
          <p:cNvPr id="12" name="Line"/>
          <p:cNvSpPr/>
          <p:nvPr/>
        </p:nvSpPr>
        <p:spPr>
          <a:xfrm>
            <a:off x="6080760" y="4023360"/>
            <a:ext cx="3977640" cy="169164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olid"/>
          </a:ln>
        </p:spPr>
      </p:sp>
      <p:sp>
        <p:nvSpPr>
          <p:cNvPr id="13" name="Centre"/>
          <p:cNvSpPr/>
          <p:nvPr/>
        </p:nvSpPr>
        <p:spPr>
          <a:xfrm>
            <a:off x="4526280" y="3474720"/>
            <a:ext cx="3108960" cy="1097280"/>
          </a:xfrm>
          <a:prstGeom prst="ellipse">
            <a:avLst/>
          </a:prstGeom>
          <a:solidFill>
            <a:schemeClr val="accent5"/>
          </a:solidFill>
          <a:ln w="25400">
            <a:solidFill>
              <a:srgbClr val="1421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4747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Energy</a:t>
            </a:r>
            <a:endParaRPr lang="en-US" sz="3400" dirty="0"/>
          </a:p>
        </p:txBody>
      </p:sp>
      <p:sp>
        <p:nvSpPr>
          <p:cNvPr id="15" name="Stores and systems"/>
          <p:cNvSpPr/>
          <p:nvPr/>
        </p:nvSpPr>
        <p:spPr>
          <a:xfrm>
            <a:off x="640080" y="1947672"/>
            <a:ext cx="2926080" cy="768096"/>
          </a:xfrm>
          <a:prstGeom prst="roundRect">
            <a:avLst>
              <a:gd name="adj" fmla="val 17857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1947672"/>
            <a:ext cx="2926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Stores and systems</a:t>
            </a:r>
            <a:endParaRPr lang="en-US" sz="2200" dirty="0"/>
          </a:p>
        </p:txBody>
      </p:sp>
      <p:sp>
        <p:nvSpPr>
          <p:cNvPr id="17" name="KE and GPE"/>
          <p:cNvSpPr/>
          <p:nvPr/>
        </p:nvSpPr>
        <p:spPr>
          <a:xfrm>
            <a:off x="4617720" y="1764792"/>
            <a:ext cx="2926080" cy="768096"/>
          </a:xfrm>
          <a:prstGeom prst="roundRect">
            <a:avLst>
              <a:gd name="adj" fmla="val 17857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617720" y="1764792"/>
            <a:ext cx="2926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KE and GPE</a:t>
            </a:r>
            <a:endParaRPr lang="en-US" sz="2200" dirty="0"/>
          </a:p>
        </p:txBody>
      </p:sp>
      <p:sp>
        <p:nvSpPr>
          <p:cNvPr id="19" name="Elastic energy"/>
          <p:cNvSpPr/>
          <p:nvPr/>
        </p:nvSpPr>
        <p:spPr>
          <a:xfrm>
            <a:off x="8595360" y="1947672"/>
            <a:ext cx="2926080" cy="768096"/>
          </a:xfrm>
          <a:prstGeom prst="roundRect">
            <a:avLst>
              <a:gd name="adj" fmla="val 17857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595360" y="1947672"/>
            <a:ext cx="2926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Elastic energy</a:t>
            </a:r>
            <a:endParaRPr lang="en-US" sz="2200" dirty="0"/>
          </a:p>
        </p:txBody>
      </p:sp>
      <p:sp>
        <p:nvSpPr>
          <p:cNvPr id="21" name="Heat capacity"/>
          <p:cNvSpPr/>
          <p:nvPr/>
        </p:nvSpPr>
        <p:spPr>
          <a:xfrm>
            <a:off x="548640" y="3639312"/>
            <a:ext cx="2926080" cy="768096"/>
          </a:xfrm>
          <a:prstGeom prst="roundRect">
            <a:avLst>
              <a:gd name="adj" fmla="val 17857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3639312"/>
            <a:ext cx="2926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Heat capacity</a:t>
            </a:r>
            <a:endParaRPr lang="en-US" sz="2200" dirty="0"/>
          </a:p>
        </p:txBody>
      </p:sp>
      <p:sp>
        <p:nvSpPr>
          <p:cNvPr id="23" name="Power"/>
          <p:cNvSpPr/>
          <p:nvPr/>
        </p:nvSpPr>
        <p:spPr>
          <a:xfrm>
            <a:off x="8686800" y="3639312"/>
            <a:ext cx="2926080" cy="768096"/>
          </a:xfrm>
          <a:prstGeom prst="roundRect">
            <a:avLst>
              <a:gd name="adj" fmla="val 17857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686800" y="3639312"/>
            <a:ext cx="2926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Power</a:t>
            </a:r>
            <a:endParaRPr lang="en-US" sz="2200" dirty="0"/>
          </a:p>
        </p:txBody>
      </p:sp>
      <p:sp>
        <p:nvSpPr>
          <p:cNvPr id="25" name="Wasted energy + efficiency"/>
          <p:cNvSpPr/>
          <p:nvPr/>
        </p:nvSpPr>
        <p:spPr>
          <a:xfrm>
            <a:off x="640080" y="5330952"/>
            <a:ext cx="2926080" cy="768096"/>
          </a:xfrm>
          <a:prstGeom prst="roundRect">
            <a:avLst>
              <a:gd name="adj" fmla="val 17857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40080" y="5330952"/>
            <a:ext cx="2926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Wasted energy + efficiency</a:t>
            </a:r>
            <a:endParaRPr lang="en-US" sz="2200" dirty="0"/>
          </a:p>
        </p:txBody>
      </p:sp>
      <p:sp>
        <p:nvSpPr>
          <p:cNvPr id="27" name="Energy resources"/>
          <p:cNvSpPr/>
          <p:nvPr/>
        </p:nvSpPr>
        <p:spPr>
          <a:xfrm>
            <a:off x="8595360" y="5330952"/>
            <a:ext cx="2926080" cy="768096"/>
          </a:xfrm>
          <a:prstGeom prst="roundRect">
            <a:avLst>
              <a:gd name="adj" fmla="val 17857"/>
            </a:avLst>
          </a:prstGeom>
          <a:solidFill>
            <a:schemeClr val="accent6"/>
          </a:solidFill>
          <a:ln w="19050">
            <a:solidFill>
              <a:srgbClr val="14213D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595360" y="5330952"/>
            <a:ext cx="29260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Energy resources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321</a:t>
            </a:fld>
            <a:endParaRPr lang="en-US"/>
          </a:p>
        </p:txBody>
      </p:sp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EXPLAIN IT · TALK IT THROUGH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How to write a 6-mark answer</a:t>
            </a:r>
            <a:endParaRPr lang="en-US" sz="4600" dirty="0"/>
          </a:p>
        </p:txBody>
      </p:sp>
      <p:sp>
        <p:nvSpPr>
          <p:cNvPr id="5" name="Chain step 1"/>
          <p:cNvSpPr/>
          <p:nvPr/>
        </p:nvSpPr>
        <p:spPr>
          <a:xfrm>
            <a:off x="548640" y="1783080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6" name="Step number"/>
          <p:cNvSpPr/>
          <p:nvPr/>
        </p:nvSpPr>
        <p:spPr>
          <a:xfrm>
            <a:off x="731520" y="1947672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9476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783080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Describe what happens.</a:t>
            </a:r>
            <a:endParaRPr lang="en-US" sz="2500" dirty="0"/>
          </a:p>
        </p:txBody>
      </p:sp>
      <p:sp>
        <p:nvSpPr>
          <p:cNvPr id="9" name="Line"/>
          <p:cNvSpPr/>
          <p:nvPr/>
        </p:nvSpPr>
        <p:spPr>
          <a:xfrm>
            <a:off x="3749040" y="2679192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0" name="Chain step 2"/>
          <p:cNvSpPr/>
          <p:nvPr/>
        </p:nvSpPr>
        <p:spPr>
          <a:xfrm>
            <a:off x="548640" y="2898648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1" name="Step number"/>
          <p:cNvSpPr/>
          <p:nvPr/>
        </p:nvSpPr>
        <p:spPr>
          <a:xfrm>
            <a:off x="731520" y="3063240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1463040" y="2898648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Explain why – use 'because'.</a:t>
            </a:r>
            <a:endParaRPr lang="en-US" sz="2500" dirty="0"/>
          </a:p>
        </p:txBody>
      </p:sp>
      <p:sp>
        <p:nvSpPr>
          <p:cNvPr id="14" name="Line"/>
          <p:cNvSpPr/>
          <p:nvPr/>
        </p:nvSpPr>
        <p:spPr>
          <a:xfrm>
            <a:off x="3749040" y="3794760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15" name="Chain step 3"/>
          <p:cNvSpPr/>
          <p:nvPr/>
        </p:nvSpPr>
        <p:spPr>
          <a:xfrm>
            <a:off x="548640" y="4014216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accent6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6" name="Step number"/>
          <p:cNvSpPr/>
          <p:nvPr/>
        </p:nvSpPr>
        <p:spPr>
          <a:xfrm>
            <a:off x="731520" y="4178808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41788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14216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chemeClr val="tx1"/>
                </a:solidFill>
              </a:rPr>
              <a:t>Use key words from the topic.</a:t>
            </a:r>
            <a:endParaRPr lang="en-US" sz="2500" dirty="0"/>
          </a:p>
        </p:txBody>
      </p:sp>
      <p:sp>
        <p:nvSpPr>
          <p:cNvPr id="19" name="Line"/>
          <p:cNvSpPr/>
          <p:nvPr/>
        </p:nvSpPr>
        <p:spPr>
          <a:xfrm>
            <a:off x="3749040" y="4910328"/>
            <a:ext cx="0" cy="210312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solid"/>
            <a:tailEnd type="triangle"/>
          </a:ln>
        </p:spPr>
      </p:sp>
      <p:sp>
        <p:nvSpPr>
          <p:cNvPr id="20" name="Chain step 4"/>
          <p:cNvSpPr/>
          <p:nvPr/>
        </p:nvSpPr>
        <p:spPr>
          <a:xfrm>
            <a:off x="548640" y="5129784"/>
            <a:ext cx="6400800" cy="886968"/>
          </a:xfrm>
          <a:prstGeom prst="roundRect">
            <a:avLst>
              <a:gd name="adj" fmla="val 15464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21" name="Step number"/>
          <p:cNvSpPr/>
          <p:nvPr/>
        </p:nvSpPr>
        <p:spPr>
          <a:xfrm>
            <a:off x="731520" y="5294376"/>
            <a:ext cx="548640" cy="54864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1520" y="52943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4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463040" y="5129784"/>
            <a:ext cx="534924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</a:rPr>
              <a:t>Link ideas: 'this means that…'</a:t>
            </a:r>
            <a:endParaRPr lang="en-US" sz="2500" dirty="0"/>
          </a:p>
        </p:txBody>
      </p:sp>
      <p:sp>
        <p:nvSpPr>
          <p:cNvPr id="24" name="Side card"/>
          <p:cNvSpPr/>
          <p:nvPr/>
        </p:nvSpPr>
        <p:spPr>
          <a:xfrm>
            <a:off x="7223760" y="1783080"/>
            <a:ext cx="4389120" cy="4206240"/>
          </a:xfrm>
          <a:prstGeom prst="roundRect">
            <a:avLst>
              <a:gd name="adj" fmla="val 3261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98080" y="19659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Sentence starters: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7498080" y="2880360"/>
            <a:ext cx="38404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As the … increases, the …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This is because …</a:t>
            </a:r>
            <a:endParaRPr lang="en-US" sz="26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600" b="1" dirty="0">
                <a:solidFill>
                  <a:schemeClr val="accent5"/>
                </a:solidFill>
              </a:rPr>
              <a:t>This means that …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322</a:t>
            </a:fld>
            <a:endParaRPr lang="en-US"/>
          </a:p>
        </p:txBody>
      </p:sp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CAREERS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Jobs that use energy physics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Energy engineer card"/>
          <p:cNvSpPr/>
          <p:nvPr/>
        </p:nvSpPr>
        <p:spPr>
          <a:xfrm>
            <a:off x="548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Energy engineer icon circle"/>
          <p:cNvSpPr/>
          <p:nvPr/>
        </p:nvSpPr>
        <p:spPr>
          <a:xfrm>
            <a:off x="822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Image 0" descr="Energy engine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" y="2304288"/>
            <a:ext cx="512064" cy="51206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2057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Energy engineer</a:t>
            </a:r>
            <a:endParaRPr lang="en-US" sz="3000" dirty="0"/>
          </a:p>
        </p:txBody>
      </p:sp>
      <p:sp>
        <p:nvSpPr>
          <p:cNvPr id="11" name="Text 8"/>
          <p:cNvSpPr txBox="1"/>
          <p:nvPr/>
        </p:nvSpPr>
        <p:spPr>
          <a:xfrm>
            <a:off x="2057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Designs efficient buildings and power systems.</a:t>
            </a:r>
            <a:endParaRPr lang="en-US" sz="2400" dirty="0"/>
          </a:p>
        </p:txBody>
      </p:sp>
      <p:sp>
        <p:nvSpPr>
          <p:cNvPr id="12" name="Wind technician card"/>
          <p:cNvSpPr/>
          <p:nvPr/>
        </p:nvSpPr>
        <p:spPr>
          <a:xfrm>
            <a:off x="6263640" y="1783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Wind technician icon circle"/>
          <p:cNvSpPr/>
          <p:nvPr/>
        </p:nvSpPr>
        <p:spPr>
          <a:xfrm>
            <a:off x="6537960" y="2057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4" name="Image 1" descr="Wind technicia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4848" y="2304288"/>
            <a:ext cx="512064" cy="512064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772400" y="2011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Wind technician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7772400" y="2651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Builds and maintains wind turbines on land and at sea.</a:t>
            </a:r>
            <a:endParaRPr lang="en-US" sz="2400" dirty="0"/>
          </a:p>
        </p:txBody>
      </p:sp>
      <p:sp>
        <p:nvSpPr>
          <p:cNvPr id="17" name="Sports scientist card"/>
          <p:cNvSpPr/>
          <p:nvPr/>
        </p:nvSpPr>
        <p:spPr>
          <a:xfrm>
            <a:off x="548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8" name="Sports scientist icon circle"/>
          <p:cNvSpPr/>
          <p:nvPr/>
        </p:nvSpPr>
        <p:spPr>
          <a:xfrm>
            <a:off x="822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19" name="Image 2" descr="Sports scientist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" y="4590288"/>
            <a:ext cx="512064" cy="512064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2057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Sports scientist</a:t>
            </a:r>
            <a:endParaRPr lang="en-US" sz="3000" dirty="0"/>
          </a:p>
        </p:txBody>
      </p:sp>
      <p:sp>
        <p:nvSpPr>
          <p:cNvPr id="21" name="Text 16"/>
          <p:cNvSpPr txBox="1"/>
          <p:nvPr/>
        </p:nvSpPr>
        <p:spPr>
          <a:xfrm>
            <a:off x="2057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Measures athletes' energy and power.</a:t>
            </a:r>
            <a:endParaRPr lang="en-US" sz="2400" dirty="0"/>
          </a:p>
        </p:txBody>
      </p:sp>
      <p:sp>
        <p:nvSpPr>
          <p:cNvPr id="22" name="Heating engineer card"/>
          <p:cNvSpPr/>
          <p:nvPr/>
        </p:nvSpPr>
        <p:spPr>
          <a:xfrm>
            <a:off x="6263640" y="4069080"/>
            <a:ext cx="5394960" cy="2103120"/>
          </a:xfrm>
          <a:prstGeom prst="roundRect">
            <a:avLst>
              <a:gd name="adj" fmla="val 6522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3" name="Heating engineer icon circle"/>
          <p:cNvSpPr/>
          <p:nvPr/>
        </p:nvSpPr>
        <p:spPr>
          <a:xfrm>
            <a:off x="6537960" y="4343400"/>
            <a:ext cx="1005840" cy="100584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24" name="Image 3" descr="Heating engineer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848" y="4590288"/>
            <a:ext cx="512064" cy="51206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72400" y="429768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Heating engineer</a:t>
            </a:r>
            <a:endParaRPr lang="en-US" sz="30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0" y="4937760"/>
            <a:ext cx="3749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chemeClr val="tx2"/>
                </a:solidFill>
              </a:rPr>
              <a:t>Fits heat pumps and insulation in homes.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323</a:t>
            </a:fld>
            <a:endParaRPr lang="en-US"/>
          </a:p>
        </p:txBody>
      </p:sp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12 · CURIOUS QUESTION · THINK, PAIR, SHARE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I wonder…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chemeClr val="accent5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chemeClr val="bg1"/>
                </a:solidFill>
              </a:rPr>
              <a:t>If you could design the perfect power station, what would it be like – and why?</a:t>
            </a:r>
            <a:endParaRPr lang="en-US" sz="4200" dirty="0"/>
          </a:p>
        </p:txBody>
      </p:sp>
      <p:sp>
        <p:nvSpPr>
          <p:cNvPr id="8" name="Hint card"/>
          <p:cNvSpPr/>
          <p:nvPr/>
        </p:nvSpPr>
        <p:spPr>
          <a:xfrm>
            <a:off x="548640" y="3977640"/>
            <a:ext cx="11064240" cy="109728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 w="9525">
            <a:solidFill>
              <a:schemeClr val="accent4"/>
            </a:solidFill>
            <a:prstDash val="solid"/>
          </a:ln>
        </p:spPr>
      </p:sp>
      <p:pic>
        <p:nvPicPr>
          <p:cNvPr id="9" name="Image 0" descr="Hin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06240"/>
            <a:ext cx="640080" cy="64008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691640" y="39776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5"/>
                </a:solidFill>
              </a:rPr>
              <a:t>Think about </a:t>
            </a:r>
            <a:pPr indent="0" marL="0">
              <a:buNone/>
            </a:pPr>
            <a:r>
              <a:rPr lang="en-US" sz="3000" dirty="0">
                <a:solidFill>
                  <a:schemeClr val="accent6"/>
                </a:solidFill>
              </a:rPr>
              <a:t>reliability, cost, CO₂ and efficiency.</a:t>
            </a:r>
            <a:endParaRPr lang="en-US" sz="3000" dirty="0"/>
          </a:p>
        </p:txBody>
      </p:sp>
      <p:sp>
        <p:nvSpPr>
          <p:cNvPr id="11" name="Think · 1 min"/>
          <p:cNvSpPr/>
          <p:nvPr/>
        </p:nvSpPr>
        <p:spPr>
          <a:xfrm>
            <a:off x="54864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Think · 1 min</a:t>
            </a:r>
            <a:endParaRPr lang="en-US" sz="2800" dirty="0"/>
          </a:p>
        </p:txBody>
      </p:sp>
      <p:sp>
        <p:nvSpPr>
          <p:cNvPr id="13" name="Pair · 1 min"/>
          <p:cNvSpPr/>
          <p:nvPr/>
        </p:nvSpPr>
        <p:spPr>
          <a:xfrm>
            <a:off x="429768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29768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Pair · 1 min</a:t>
            </a:r>
            <a:endParaRPr lang="en-US" sz="2800" dirty="0"/>
          </a:p>
        </p:txBody>
      </p:sp>
      <p:sp>
        <p:nvSpPr>
          <p:cNvPr id="15" name="Share"/>
          <p:cNvSpPr/>
          <p:nvPr/>
        </p:nvSpPr>
        <p:spPr>
          <a:xfrm>
            <a:off x="8046720" y="5349240"/>
            <a:ext cx="3474720" cy="777240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046720" y="5349240"/>
            <a:ext cx="3474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Share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324</a:t>
            </a:fld>
            <a:endParaRPr lang="en-US"/>
          </a:p>
        </p:txBody>
      </p:sp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HINGE QUESTION · EVERYONE SHOWS A, B, C OR 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Check before we move on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3"/>
                </a:solidFill>
              </a:rPr>
              <a:t>The total energy in a closed system…</a:t>
            </a:r>
            <a:endParaRPr lang="en-US" sz="38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increases</a:t>
            </a:r>
            <a:endParaRPr lang="en-US" sz="32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falls to zero</a:t>
            </a:r>
            <a:endParaRPr lang="en-US" sz="32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stays the same</a:t>
            </a:r>
            <a:endParaRPr lang="en-US" sz="32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decreases</a:t>
            </a:r>
            <a:endParaRPr lang="en-US" sz="32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325</a:t>
            </a:fld>
            <a:endParaRPr lang="en-US"/>
          </a:p>
        </p:txBody>
      </p:sp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YOUR TURN · START ANYWHERE – EVERYONE AIM FOR GOLD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Bronze, Silver, Gold</a:t>
            </a:r>
            <a:endParaRPr lang="en-US" sz="4600" dirty="0"/>
          </a:p>
        </p:txBody>
      </p:sp>
      <p:sp>
        <p:nvSpPr>
          <p:cNvPr id="5" name="Bronze card"/>
          <p:cNvSpPr/>
          <p:nvPr/>
        </p:nvSpPr>
        <p:spPr>
          <a:xfrm>
            <a:off x="548640" y="173736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Bronze tag"/>
          <p:cNvSpPr/>
          <p:nvPr/>
        </p:nvSpPr>
        <p:spPr>
          <a:xfrm>
            <a:off x="777240" y="193852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2C8A0"/>
          </a:solidFill>
          <a:ln w="9525">
            <a:solidFill>
              <a:srgbClr val="F2C8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3852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Bronze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651760" y="182880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1"/>
            </a:pPr>
            <a:r>
              <a:rPr lang="en-US" sz="2700" dirty="0">
                <a:solidFill>
                  <a:schemeClr val="tx1"/>
                </a:solidFill>
              </a:rPr>
              <a:t>Draw the setup for the specific heat capacity practical.</a:t>
            </a:r>
            <a:endParaRPr lang="en-US" sz="2700" dirty="0"/>
          </a:p>
        </p:txBody>
      </p:sp>
      <p:sp>
        <p:nvSpPr>
          <p:cNvPr id="9" name="Silver card"/>
          <p:cNvSpPr/>
          <p:nvPr/>
        </p:nvSpPr>
        <p:spPr>
          <a:xfrm>
            <a:off x="548640" y="329184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0" name="Silver tag"/>
          <p:cNvSpPr/>
          <p:nvPr/>
        </p:nvSpPr>
        <p:spPr>
          <a:xfrm>
            <a:off x="777240" y="349300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D9DEE6"/>
          </a:solidFill>
          <a:ln w="9525">
            <a:solidFill>
              <a:srgbClr val="D9DEE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9300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Silver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338328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2"/>
            </a:pPr>
            <a:r>
              <a:rPr lang="en-US" sz="2700" dirty="0">
                <a:solidFill>
                  <a:schemeClr val="tx1"/>
                </a:solidFill>
              </a:rPr>
              <a:t>List the steps of the specific heat capacity practical.</a:t>
            </a:r>
            <a:endParaRPr lang="en-US" sz="2700" dirty="0"/>
          </a:p>
        </p:txBody>
      </p:sp>
      <p:sp>
        <p:nvSpPr>
          <p:cNvPr id="13" name="Gold card"/>
          <p:cNvSpPr/>
          <p:nvPr/>
        </p:nvSpPr>
        <p:spPr>
          <a:xfrm>
            <a:off x="548640" y="4846320"/>
            <a:ext cx="11064240" cy="1417320"/>
          </a:xfrm>
          <a:prstGeom prst="roundRect">
            <a:avLst>
              <a:gd name="adj" fmla="val 9677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4" name="Gold tag"/>
          <p:cNvSpPr/>
          <p:nvPr/>
        </p:nvSpPr>
        <p:spPr>
          <a:xfrm>
            <a:off x="777240" y="5047488"/>
            <a:ext cx="1600200" cy="594360"/>
          </a:xfrm>
          <a:prstGeom prst="roundRect">
            <a:avLst>
              <a:gd name="adj" fmla="val 23077"/>
            </a:avLst>
          </a:prstGeom>
          <a:solidFill>
            <a:srgbClr val="F7D774"/>
          </a:solidFill>
          <a:ln w="9525">
            <a:solidFill>
              <a:srgbClr val="F7D77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5047488"/>
            <a:ext cx="1600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Gold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2651760" y="4937760"/>
            <a:ext cx="8778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609600" indent="-609600">
              <a:spcAft>
                <a:spcPts val="400"/>
              </a:spcAft>
              <a:buSzPct val="100000"/>
              <a:buFont typeface="+mj-lt"/>
              <a:buAutoNum type="arabicPeriod" startAt="3"/>
            </a:pPr>
            <a:r>
              <a:rPr lang="en-US" sz="2700" dirty="0">
                <a:solidFill>
                  <a:schemeClr val="tx1"/>
                </a:solidFill>
              </a:rPr>
              <a:t>6 marks: describe how to find the specific heat capacity of a metal block.</a:t>
            </a:r>
            <a:endParaRPr lang="en-US" sz="2700" dirty="0"/>
          </a:p>
        </p:txBody>
      </p:sp>
      <p:sp>
        <p:nvSpPr>
          <p:cNvPr id="18" name="Button: Show answers">
            <a:hlinkClick r:id="rId2" tooltip="Show answers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326</a:t>
            </a:fld>
            <a:endParaRPr lang="en-US"/>
          </a:p>
        </p:txBody>
      </p:sp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EXAM-STYLE QUESTION · ABOUT 6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Exam-style question</a:t>
            </a:r>
            <a:endParaRPr lang="en-US" sz="4600" dirty="0"/>
          </a:p>
        </p:txBody>
      </p:sp>
      <p:sp>
        <p:nvSpPr>
          <p:cNvPr id="5" name="Total marks"/>
          <p:cNvSpPr/>
          <p:nvPr/>
        </p:nvSpPr>
        <p:spPr>
          <a:xfrm>
            <a:off x="9052560" y="804672"/>
            <a:ext cx="2560320" cy="640080"/>
          </a:xfrm>
          <a:prstGeom prst="roundRect">
            <a:avLst>
              <a:gd name="adj" fmla="val 21429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052560" y="804672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Total: 6 marks</a:t>
            </a:r>
            <a:endParaRPr lang="en-US" sz="2400" dirty="0"/>
          </a:p>
        </p:txBody>
      </p:sp>
      <p:sp>
        <p:nvSpPr>
          <p:cNvPr id="7" name="Question stem"/>
          <p:cNvSpPr/>
          <p:nvPr/>
        </p:nvSpPr>
        <p:spPr>
          <a:xfrm>
            <a:off x="548640" y="1691640"/>
            <a:ext cx="11064240" cy="1051560"/>
          </a:xfrm>
          <a:prstGeom prst="roundRect">
            <a:avLst>
              <a:gd name="adj" fmla="val 13043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169164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A student wants to find the specific heat capacity of a metal block.</a:t>
            </a:r>
            <a:endParaRPr lang="en-US" sz="2400" dirty="0"/>
          </a:p>
        </p:txBody>
      </p:sp>
      <p:sp>
        <p:nvSpPr>
          <p:cNvPr id="9" name="Part 0"/>
          <p:cNvSpPr/>
          <p:nvPr/>
        </p:nvSpPr>
        <p:spPr>
          <a:xfrm>
            <a:off x="548640" y="2880360"/>
            <a:ext cx="11064240" cy="182880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5800" y="2880360"/>
            <a:ext cx="640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1371600" y="2880360"/>
            <a:ext cx="8229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chemeClr val="tx1"/>
                </a:solidFill>
              </a:rPr>
              <a:t>Describe a method the student could use. Include how they would use their results.</a:t>
            </a:r>
            <a:endParaRPr lang="en-US" sz="2800" dirty="0"/>
          </a:p>
        </p:txBody>
      </p:sp>
      <p:sp>
        <p:nvSpPr>
          <p:cNvPr id="12" name="Marks"/>
          <p:cNvSpPr/>
          <p:nvPr/>
        </p:nvSpPr>
        <p:spPr>
          <a:xfrm>
            <a:off x="9829800" y="3520440"/>
            <a:ext cx="1645920" cy="548640"/>
          </a:xfrm>
          <a:prstGeom prst="roundRect">
            <a:avLst>
              <a:gd name="adj" fmla="val 25000"/>
            </a:avLst>
          </a:prstGeom>
          <a:solidFill>
            <a:schemeClr val="bg2"/>
          </a:solidFill>
          <a:ln w="19050">
            <a:solidFill>
              <a:srgbClr val="C9D3E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829800" y="35204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[6 marks]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892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chemeClr val="tx2"/>
                </a:solidFill>
              </a:rPr>
              <a:t>This question is assessed on the quality of your answer: write in full sentences, in a logical order, using key words.</a:t>
            </a:r>
            <a:endParaRPr lang="en-US" sz="2200" dirty="0"/>
          </a:p>
        </p:txBody>
      </p:sp>
      <p:sp>
        <p:nvSpPr>
          <p:cNvPr id="16" name="Button: Mark scheme">
            <a:hlinkClick r:id="rId2" tooltip="Mark scheme" action="ppaction://hlinksldjump"/>
          </p:cNvPr>
          <p:cNvSpPr/>
          <p:nvPr/>
        </p:nvSpPr>
        <p:spPr>
          <a:xfrm>
            <a:off x="1554480" y="6419088"/>
            <a:ext cx="219456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Mark sche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 scheme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327</a:t>
            </a:fld>
            <a:endParaRPr lang="en-US"/>
          </a:p>
        </p:txBody>
      </p:sp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k = 50 N/m, e = 0.2 m. Ee?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J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J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J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328</a:t>
            </a:fld>
            <a:endParaRPr lang="en-US"/>
          </a:p>
        </p:txBody>
      </p:sp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GPE of 1 kg lifted 2 m?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4.9 J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19.6 J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 J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329</a:t>
            </a:fld>
            <a:endParaRPr lang="en-US"/>
          </a:p>
        </p:txBody>
      </p:sp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What is the unit of power?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joules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newtons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kilograms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watts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330</a:t>
            </a:fld>
            <a:endParaRPr lang="en-US"/>
          </a:p>
        </p:txBody>
      </p:sp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Water's c is…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4200 J/kg°C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42 000 J/kg°C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 J/kg°C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J/kg°C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331</a:t>
            </a:fld>
            <a:endParaRPr lang="en-US"/>
          </a:p>
        </p:txBody>
      </p:sp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 of 10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renewable?</a:t>
            </a:r>
            <a:endParaRPr lang="en-US" sz="4000" dirty="0"/>
          </a:p>
        </p:txBody>
      </p:sp>
      <p:sp>
        <p:nvSpPr>
          <p:cNvPr id="6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oil</a:t>
            </a:r>
            <a:endParaRPr lang="en-US" sz="3400" dirty="0"/>
          </a:p>
        </p:txBody>
      </p:sp>
      <p:sp>
        <p:nvSpPr>
          <p:cNvPr id="10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tidal</a:t>
            </a:r>
            <a:endParaRPr lang="en-US" sz="3400" dirty="0"/>
          </a:p>
        </p:txBody>
      </p:sp>
      <p:sp>
        <p:nvSpPr>
          <p:cNvPr id="14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400" dirty="0"/>
          </a:p>
        </p:txBody>
      </p:sp>
      <p:sp>
        <p:nvSpPr>
          <p:cNvPr id="18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400" dirty="0"/>
          </a:p>
        </p:txBody>
      </p:sp>
      <p:sp>
        <p:nvSpPr>
          <p:cNvPr id="23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332</a:t>
            </a:fld>
            <a:endParaRPr lang="en-US"/>
          </a:p>
        </p:txBody>
      </p:sp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200 J in, 80 J useful. Efficiency?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120%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333</a:t>
            </a:fld>
            <a:endParaRPr lang="en-US"/>
          </a:p>
        </p:txBody>
      </p:sp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Doubling the speed makes KE…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double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bigger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334</a:t>
            </a:fld>
            <a:endParaRPr lang="en-US"/>
          </a:p>
        </p:txBody>
      </p:sp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Lubrication reduces…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friction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335</a:t>
            </a:fld>
            <a:endParaRPr lang="en-US"/>
          </a:p>
        </p:txBody>
      </p:sp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Which is the best insulator?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steel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trapped air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glass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copper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336</a:t>
            </a:fld>
            <a:endParaRPr lang="en-US"/>
          </a:p>
        </p:txBody>
      </p:sp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· EXTRA QUESTIONS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 of 10</a:t>
            </a:r>
            <a:endParaRPr lang="en-US" sz="4600" dirty="0"/>
          </a:p>
        </p:txBody>
      </p:sp>
      <p:sp>
        <p:nvSpPr>
          <p:cNvPr id="5" name="Extra badge"/>
          <p:cNvSpPr/>
          <p:nvPr/>
        </p:nvSpPr>
        <p:spPr>
          <a:xfrm>
            <a:off x="10241280" y="274320"/>
            <a:ext cx="1417320" cy="384048"/>
          </a:xfrm>
          <a:prstGeom prst="roundRect">
            <a:avLst>
              <a:gd name="adj" fmla="val 19048"/>
            </a:avLst>
          </a:prstGeom>
          <a:solidFill>
            <a:srgbClr val="EDEFF3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241280" y="274320"/>
            <a:ext cx="1417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5A6372"/>
                </a:solidFill>
              </a:rPr>
              <a:t>EXTRA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4592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2400 J in 2 minutes. Power?</a:t>
            </a:r>
            <a:endParaRPr lang="en-US" sz="4000" dirty="0"/>
          </a:p>
        </p:txBody>
      </p:sp>
      <p:sp>
        <p:nvSpPr>
          <p:cNvPr id="8" name="Option A"/>
          <p:cNvSpPr/>
          <p:nvPr/>
        </p:nvSpPr>
        <p:spPr>
          <a:xfrm>
            <a:off x="548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9" name="Letter"/>
          <p:cNvSpPr/>
          <p:nvPr/>
        </p:nvSpPr>
        <p:spPr>
          <a:xfrm>
            <a:off x="822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W</a:t>
            </a:r>
            <a:endParaRPr lang="en-US" sz="3400" dirty="0"/>
          </a:p>
        </p:txBody>
      </p:sp>
      <p:sp>
        <p:nvSpPr>
          <p:cNvPr id="12" name="Option B"/>
          <p:cNvSpPr/>
          <p:nvPr/>
        </p:nvSpPr>
        <p:spPr>
          <a:xfrm>
            <a:off x="6263640" y="301752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3" name="Letter"/>
          <p:cNvSpPr/>
          <p:nvPr/>
        </p:nvSpPr>
        <p:spPr>
          <a:xfrm>
            <a:off x="6537960" y="329184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37960" y="3291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7726680" y="301752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1200 W</a:t>
            </a:r>
            <a:endParaRPr lang="en-US" sz="3400" dirty="0"/>
          </a:p>
        </p:txBody>
      </p:sp>
      <p:sp>
        <p:nvSpPr>
          <p:cNvPr id="16" name="Option C"/>
          <p:cNvSpPr/>
          <p:nvPr/>
        </p:nvSpPr>
        <p:spPr>
          <a:xfrm>
            <a:off x="548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17" name="Letter"/>
          <p:cNvSpPr/>
          <p:nvPr/>
        </p:nvSpPr>
        <p:spPr>
          <a:xfrm>
            <a:off x="822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W</a:t>
            </a:r>
            <a:endParaRPr lang="en-US" sz="3400" dirty="0"/>
          </a:p>
        </p:txBody>
      </p:sp>
      <p:sp>
        <p:nvSpPr>
          <p:cNvPr id="20" name="Option D"/>
          <p:cNvSpPr/>
          <p:nvPr/>
        </p:nvSpPr>
        <p:spPr>
          <a:xfrm>
            <a:off x="6263640" y="4709160"/>
            <a:ext cx="5394960" cy="1463040"/>
          </a:xfrm>
          <a:prstGeom prst="roundRect">
            <a:avLst>
              <a:gd name="adj" fmla="val 9375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1" name="Letter"/>
          <p:cNvSpPr/>
          <p:nvPr/>
        </p:nvSpPr>
        <p:spPr>
          <a:xfrm>
            <a:off x="6537960" y="4983480"/>
            <a:ext cx="914400" cy="914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37960" y="49834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7726680" y="470916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4800 W</a:t>
            </a:r>
            <a:endParaRPr lang="en-US" sz="3400" dirty="0"/>
          </a:p>
        </p:txBody>
      </p:sp>
      <p:sp>
        <p:nvSpPr>
          <p:cNvPr id="25" name="Button: Show answer">
            <a:hlinkClick r:id="rId2" tooltip="Show answer" action="ppaction://hlinksldjump"/>
          </p:cNvPr>
          <p:cNvSpPr/>
          <p:nvPr/>
        </p:nvSpPr>
        <p:spPr>
          <a:xfrm>
            <a:off x="155448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Show answ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 answer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337</a:t>
            </a:fld>
            <a:endParaRPr lang="en-US"/>
          </a:p>
        </p:txBody>
      </p:sp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QUICK REVIEW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Quick review</a:t>
            </a:r>
            <a:endParaRPr lang="en-US" sz="4600" dirty="0"/>
          </a:p>
        </p:txBody>
      </p:sp>
      <p:sp>
        <p:nvSpPr>
          <p:cNvPr id="5" name="Review column 1"/>
          <p:cNvSpPr/>
          <p:nvPr/>
        </p:nvSpPr>
        <p:spPr>
          <a:xfrm>
            <a:off x="548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3 kg at 2 m/s: find the KE.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2 kg lifted 3 m: find the GPE.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k = 100 N/m, e = 0.2 m: find Ee.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1"/>
            </a:pPr>
            <a:r>
              <a:rPr lang="en-US" sz="2800" dirty="0">
                <a:solidFill>
                  <a:schemeClr val="tx1"/>
                </a:solidFill>
              </a:rPr>
              <a:t>1 kg of water heated by 5 °C: find ΔE.</a:t>
            </a:r>
            <a:endParaRPr lang="en-US" sz="2800" dirty="0"/>
          </a:p>
        </p:txBody>
      </p:sp>
      <p:sp>
        <p:nvSpPr>
          <p:cNvPr id="7" name="Review column 2"/>
          <p:cNvSpPr/>
          <p:nvPr/>
        </p:nvSpPr>
        <p:spPr>
          <a:xfrm>
            <a:off x="6263640" y="1737360"/>
            <a:ext cx="5394960" cy="4572000"/>
          </a:xfrm>
          <a:prstGeom prst="roundRect">
            <a:avLst>
              <a:gd name="adj" fmla="val 3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1920240"/>
            <a:ext cx="49377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5"/>
            </a:pPr>
            <a:r>
              <a:rPr lang="en-US" sz="2800" dirty="0">
                <a:solidFill>
                  <a:schemeClr val="tx1"/>
                </a:solidFill>
              </a:rPr>
              <a:t>900 J in 30 s: find the power.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5"/>
            </a:pPr>
            <a:r>
              <a:rPr lang="en-US" sz="2800" dirty="0">
                <a:solidFill>
                  <a:schemeClr val="tx1"/>
                </a:solidFill>
              </a:rPr>
              <a:t>400 J in, 100 J useful: efficiency?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5"/>
            </a:pPr>
            <a:r>
              <a:rPr lang="en-US" sz="2800" dirty="0">
                <a:solidFill>
                  <a:schemeClr val="tx1"/>
                </a:solidFill>
              </a:rPr>
              <a:t>Name a renewable and a non-renewable resource.</a:t>
            </a:r>
            <a:endParaRPr lang="en-US" sz="2800" dirty="0"/>
          </a:p>
          <a:p>
            <a:pPr marL="609600" indent="-609600">
              <a:spcAft>
                <a:spcPts val="1200"/>
              </a:spcAft>
              <a:buSzPct val="100000"/>
              <a:buFont typeface="+mj-lt"/>
              <a:buAutoNum type="arabicPeriod" startAt="5"/>
            </a:pPr>
            <a:r>
              <a:rPr lang="en-US" sz="2800" dirty="0">
                <a:solidFill>
                  <a:schemeClr val="tx1"/>
                </a:solidFill>
              </a:rPr>
              <a:t>What does oil do to a bike chain?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338</a:t>
            </a:fld>
            <a:endParaRPr lang="en-US"/>
          </a:p>
        </p:txBody>
      </p:sp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5"/>
                </a:solidFill>
              </a:rPr>
              <a:t>LESSON 12 · END OF TOPIC TEST · 20 MINUTES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End of topic test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828800"/>
            <a:ext cx="110642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457200" indent="-457200"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Work in silence.</a:t>
            </a:r>
            <a:endParaRPr lang="en-US" sz="3600" dirty="0"/>
          </a:p>
          <a:p>
            <a:pPr marL="457200" indent="-457200"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Show all your working.</a:t>
            </a:r>
            <a:endParaRPr lang="en-US" sz="3600" dirty="0"/>
          </a:p>
          <a:p>
            <a:pPr marL="457200" indent="-457200"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Write the unit with every answer.</a:t>
            </a:r>
            <a:endParaRPr lang="en-US" sz="3600" dirty="0"/>
          </a:p>
          <a:p>
            <a:pPr marL="457200" indent="-457200"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Convert units first: g → kg, cm → m.</a:t>
            </a:r>
            <a:endParaRPr lang="en-US" sz="3600" dirty="0"/>
          </a:p>
        </p:txBody>
      </p:sp>
      <p:sp>
        <p:nvSpPr>
          <p:cNvPr id="6" name="Good luck"/>
          <p:cNvSpPr/>
          <p:nvPr/>
        </p:nvSpPr>
        <p:spPr>
          <a:xfrm>
            <a:off x="548640" y="5303520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accent5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53035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Good luck – you've got this!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339</a:t>
            </a:fld>
            <a:endParaRPr lang="en-US"/>
          </a:p>
        </p:txBody>
      </p:sp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DO NOW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1: do now answers</a:t>
            </a:r>
            <a:endParaRPr lang="en-US" sz="4600" dirty="0"/>
          </a:p>
        </p:txBody>
      </p:sp>
      <p:graphicFrame>
        <p:nvGraphicFramePr>
          <p:cNvPr id="3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96696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Joules (J)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Coal, oil, gas, petrol or wood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Chemical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Newton (N)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Time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">
            <a:hlinkClick r:id="rId2" tooltip="Back to Lesson 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340</a:t>
            </a:fld>
            <a:endParaRPr lang="en-US"/>
          </a:p>
        </p:txBody>
      </p:sp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CURIOUS QUESTION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1: curious question</a:t>
            </a:r>
            <a:endParaRPr lang="en-US" sz="4600" dirty="0"/>
          </a:p>
        </p:txBody>
      </p:sp>
      <p:graphicFrame>
        <p:nvGraphicFramePr>
          <p:cNvPr id="3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Curious 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If energy can't be destroyed, why do we worry about running out of energy?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The energy doesn't disappear, but it ends up spread out as heat in the surroundings – too spread out to be useful. We run out of USEFUL stores, like fuels.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">
            <a:hlinkClick r:id="rId2" tooltip="Back to Lesson 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341</a:t>
            </a:fld>
            <a:endParaRPr lang="en-US"/>
          </a:p>
        </p:txBody>
      </p:sp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HINGE QUESTION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A dropped ball stops bouncing. Its energy has…</a:t>
            </a:r>
            <a:endParaRPr lang="en-US" sz="3000" dirty="0"/>
          </a:p>
        </p:txBody>
      </p:sp>
      <p:graphicFrame>
        <p:nvGraphicFramePr>
          <p:cNvPr id="3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tells you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  gone into sound only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Ignores heating – most energy ends in thermal stores, not sound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  turned into a force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Confuses force and energy – a force transfers energy, it isn't a store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  been used up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energy is used up – it is conserved, just spread out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  dissipated as heat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✓ Correct – Energy is conserved – it ends up spread out in thermal stores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9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342</a:t>
            </a:fld>
            <a:endParaRPr lang="en-US"/>
          </a:p>
        </p:txBody>
      </p:sp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FILL IN THE BLANKS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1: fill in the blanks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1106424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1.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Energy is measured in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joules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2.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Energy is kept in energy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stores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3.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Energy cannot be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created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…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4.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… or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destroyed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5.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It can only be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transferred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between stores.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6.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In a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closed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system, the total energy stays the same.</a:t>
            </a:r>
            <a:endParaRPr lang="en-US" sz="3000" dirty="0"/>
          </a:p>
        </p:txBody>
      </p:sp>
      <p:sp>
        <p:nvSpPr>
          <p:cNvPr id="7" name="Button: Back to the task">
            <a:hlinkClick r:id="rId2" tooltip="Back to the task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343</a:t>
            </a:fld>
            <a:endParaRPr lang="en-US"/>
          </a:p>
        </p:txBody>
      </p:sp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EXAM-STYLE QUESTION · MARK SCHEME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1: exam mark scheme</a:t>
            </a:r>
            <a:endParaRPr lang="en-US" sz="4600" dirty="0"/>
          </a:p>
        </p:txBody>
      </p:sp>
      <p:graphicFrame>
        <p:nvGraphicFramePr>
          <p:cNvPr id="34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Mark scheme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(a) [1]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Gravitational potential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(b)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GPE store decreases (1); kinetic store increases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(c) [3]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Energy is dissipated on each bounce (1) by heating and sound (1) to the thermal store of the surroundings – it is not destroyed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">
            <a:hlinkClick r:id="rId2" tooltip="Back to Lesson 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</a:t>
            </a:r>
            <a:endParaRPr lang="en-US" sz="1600" dirty="0"/>
          </a:p>
        </p:txBody>
      </p:sp>
      <p:sp>
        <p:nvSpPr>
          <p:cNvPr id="8" name="Button: Back to the question">
            <a:hlinkClick r:id="rId3" tooltip="Back to the question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question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344</a:t>
            </a:fld>
            <a:endParaRPr lang="en-US"/>
          </a:p>
        </p:txBody>
      </p:sp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1: quiz answers</a:t>
            </a:r>
            <a:endParaRPr lang="en-US" sz="4600" dirty="0"/>
          </a:p>
        </p:txBody>
      </p:sp>
      <p:graphicFrame>
        <p:nvGraphicFramePr>
          <p:cNvPr id="34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05840"/>
                <a:gridCol w="9235440"/>
              </a:tblGrid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Ans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Energy is measured in joules (J); watts measure power, which is joules per second.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Anything that is moving has energy in its kinetic store, and faster means more.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Lifting an object raises it in a gravitational field, filling its gravitational store.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Stretching or squashing a spring fills its elastic potential store.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Food, fuels and batteries release energy in chemical reactions, so it is a chemical store.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Energy can't be created or destroyed, only transferred between stores or dissipated.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Energy is conserved: it moves between stores, but the total in a closed system never changes.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Hotter objects have more energy in their thermal store, as their particles move faster.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The hot element heats the water, transferring energy to the water's thermal store.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Energy isn't destroyed; it is dissipated, heating the ball, the floor and the air.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">
            <a:hlinkClick r:id="rId2" tooltip="Back to Lesson 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345</a:t>
            </a:fld>
            <a:endParaRPr lang="en-US"/>
          </a:p>
        </p:txBody>
      </p:sp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What is the unit of energy?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kilograms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watts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joules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newtons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Energy is measured in joules (J); watts measure power, which is joules per second.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346</a:t>
            </a:fld>
            <a:endParaRPr lang="en-US"/>
          </a:p>
        </p:txBody>
      </p:sp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store does a moving car have?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magnetic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Anything that is moving has energy in its kinetic store, and faster means more.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347</a:t>
            </a:fld>
            <a:endParaRPr lang="en-US"/>
          </a:p>
        </p:txBody>
      </p:sp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book on a high shelf has energy in its…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gravitational store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store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store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store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Lifting an object raises it in a gravitational field, filling its gravitational store.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348</a:t>
            </a:fld>
            <a:endParaRPr lang="en-US"/>
          </a:p>
        </p:txBody>
      </p:sp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stretched spring has energy in its…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store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store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store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store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Stretching or squashing a spring fills its elastic potential store.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349</a:t>
            </a:fld>
            <a:endParaRPr lang="en-US"/>
          </a:p>
        </p:txBody>
      </p:sp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Food, fuel and batteries store energy in the…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magnetic store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store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store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store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Food, fuels and batteries release energy in chemical reactions, so it is a chemical store.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350</a:t>
            </a:fld>
            <a:endParaRPr lang="en-US"/>
          </a:p>
        </p:txBody>
      </p:sp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Energy can be…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up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created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destroyed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transferred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Energy can't be created or destroyed, only transferred between stores or dissipated.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351</a:t>
            </a:fld>
            <a:endParaRPr lang="en-US"/>
          </a:p>
        </p:txBody>
      </p:sp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In a closed system, the total energy…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stays the same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becomes zero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goes up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goes down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Energy is conserved: it moves between stores, but the total in a closed system never changes.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352</a:t>
            </a:fld>
            <a:endParaRPr lang="en-US"/>
          </a:p>
        </p:txBody>
      </p:sp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hot cup of tea has energy in its…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store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store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store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store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Hotter objects have more energy in their thermal store, as their particles move faster.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353</a:t>
            </a:fld>
            <a:endParaRPr lang="en-US"/>
          </a:p>
        </p:txBody>
      </p:sp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kettle transfers energy to water by…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 only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heating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magnetism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The hot element heats the water, transferring energy to the water's thermal store.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354</a:t>
            </a:fld>
            <a:endParaRPr lang="en-US"/>
          </a:p>
        </p:txBody>
      </p:sp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bouncing ball stops. Where did its energy go?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 into the ball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into a magnet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was destroyed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 in surroundings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Energy isn't destroyed; it is dissipated, heating the ball, the floor and the air.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Back to lesson →">
            <a:hlinkClick r:id="rId3" tooltip="Back to less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less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355</a:t>
            </a:fld>
            <a:endParaRPr lang="en-US"/>
          </a:p>
        </p:txBody>
      </p:sp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1: task answers</a:t>
            </a:r>
            <a:endParaRPr lang="en-US" sz="4600" dirty="0"/>
          </a:p>
        </p:txBody>
      </p:sp>
      <p:graphicFrame>
        <p:nvGraphicFramePr>
          <p:cNvPr id="35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Any 4: kinetic, thermal, chemical, gravitational potential, elastic potential, magnetic, electrostatic, nuclear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Joules (J)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Chemical (battery) → electrically → light, sound and thermal stores of the surroundings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">
            <a:hlinkClick r:id="rId2" tooltip="Back to Lesson 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</a:t>
            </a:r>
            <a:endParaRPr lang="en-US" sz="1600" dirty="0"/>
          </a:p>
        </p:txBody>
      </p:sp>
      <p:sp>
        <p:nvSpPr>
          <p:cNvPr id="8" name="Button: Back to the task">
            <a:hlinkClick r:id="rId3" tooltip="Back to the task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356</a:t>
            </a:fld>
            <a:endParaRPr lang="en-US"/>
          </a:p>
        </p:txBody>
      </p:sp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1: task answers</a:t>
            </a:r>
            <a:endParaRPr lang="en-US" sz="4600" dirty="0"/>
          </a:p>
        </p:txBody>
      </p:sp>
      <p:graphicFrame>
        <p:nvGraphicFramePr>
          <p:cNvPr id="35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A system where no energy gets in or out – the total stays the same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GPE → KE; each bounce transfers some energy by heating (and sound) to ball, floor and air → thermal stores of surroundings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Blanks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joules, stores, created, destroyed, transferred, closed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">
            <a:hlinkClick r:id="rId2" tooltip="Back to Lesson 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357</a:t>
            </a:fld>
            <a:endParaRPr lang="en-US"/>
          </a:p>
        </p:txBody>
      </p:sp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1: task answers</a:t>
            </a:r>
            <a:endParaRPr lang="en-US" sz="4600" dirty="0"/>
          </a:p>
        </p:txBody>
      </p:sp>
      <p:graphicFrame>
        <p:nvGraphicFramePr>
          <p:cNvPr id="35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Exit ticket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e.g. kinetic, thermal, chemical; no – only transferred; electrically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">
            <a:hlinkClick r:id="rId2" tooltip="Back to Lesson 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358</a:t>
            </a:fld>
            <a:endParaRPr lang="en-US"/>
          </a:p>
        </p:txBody>
      </p:sp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1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1: answers</a:t>
            </a:r>
            <a:endParaRPr lang="en-US" sz="4600" dirty="0"/>
          </a:p>
        </p:txBody>
      </p:sp>
      <p:graphicFrame>
        <p:nvGraphicFramePr>
          <p:cNvPr id="36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Q1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Kinetic, thermal, chemical, gravitational potential, elastic potential, magnetic, electrostatic, nuclear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Q2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Joules (J)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Q3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No energy gets in or out – the total stays the same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Q4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Chemical (battery) → electrically → light and thermal stores of surroundings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">
            <a:hlinkClick r:id="rId2" tooltip="Back to Lesson 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359</a:t>
            </a:fld>
            <a:endParaRPr lang="en-US"/>
          </a:p>
        </p:txBody>
      </p:sp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1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1: answers</a:t>
            </a:r>
            <a:endParaRPr lang="en-US" sz="4600" dirty="0"/>
          </a:p>
        </p:txBody>
      </p:sp>
      <p:graphicFrame>
        <p:nvGraphicFramePr>
          <p:cNvPr id="36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Q5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Kinetic → by forces (friction in brakes) → thermal store of brakes and surroundings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Q6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Energy is conserved – it is dissipated into thermal stores of the surroundings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Q7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Chemical (muscles) → kinetic → GPE as it rises → kinetic as it falls; some dissipated as heat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">
            <a:hlinkClick r:id="rId2" tooltip="Back to Lesson 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360</a:t>
            </a:fld>
            <a:endParaRPr lang="en-US"/>
          </a:p>
        </p:txBody>
      </p:sp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1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1: answers</a:t>
            </a:r>
            <a:endParaRPr lang="en-US" sz="4600" dirty="0"/>
          </a:p>
        </p:txBody>
      </p:sp>
      <p:graphicFrame>
        <p:nvGraphicFramePr>
          <p:cNvPr id="36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Q8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Friction at the pivot and air resistance dissipate energy as heat each swing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Part 2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Correct start and end stores, e.g. kettle: electrical → thermal store of water; pathway named (electrically, heating, forces); wasted energy to thermal store of surroundings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">
            <a:hlinkClick r:id="rId2" tooltip="Back to Lesson 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361</a:t>
            </a:fld>
            <a:endParaRPr lang="en-US"/>
          </a:p>
        </p:txBody>
      </p:sp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DO NOW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2: do now answers</a:t>
            </a:r>
            <a:endParaRPr lang="en-US" sz="4600" dirty="0"/>
          </a:p>
        </p:txBody>
      </p:sp>
      <p:graphicFrame>
        <p:nvGraphicFramePr>
          <p:cNvPr id="36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96696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e.g. kinetic, thermal, chemical, gravitational potential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Joules (J)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Kinetic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Ammeter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Newtons (N)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2">
            <a:hlinkClick r:id="rId2" tooltip="Back to Lesson 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362</a:t>
            </a:fld>
            <a:endParaRPr lang="en-US"/>
          </a:p>
        </p:txBody>
      </p:sp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WE DO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help: answer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6 kg dog runs at 4 m/s. Find its kinetic energy.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½mv²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½ × 6 × 4²</a:t>
            </a:r>
            <a:endParaRPr lang="en-US" sz="30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48 J</a:t>
            </a:r>
            <a:endParaRPr lang="en-US" sz="3000" dirty="0"/>
          </a:p>
        </p:txBody>
      </p:sp>
      <p:sp>
        <p:nvSpPr>
          <p:cNvPr id="23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24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363</a:t>
            </a:fld>
            <a:endParaRPr lang="en-US"/>
          </a:p>
        </p:txBody>
      </p:sp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WE DO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help: answer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2 kg bag is lifted 1.5 m onto a shelf. Find its gain in GPE.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mgh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9.8 × 1.5</a:t>
            </a:r>
            <a:endParaRPr lang="en-US" sz="30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29.4 J</a:t>
            </a:r>
            <a:endParaRPr lang="en-US" sz="3000" dirty="0"/>
          </a:p>
        </p:txBody>
      </p:sp>
      <p:sp>
        <p:nvSpPr>
          <p:cNvPr id="23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24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364</a:t>
            </a:fld>
            <a:endParaRPr lang="en-US"/>
          </a:p>
        </p:txBody>
      </p:sp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2: practice: Ek = ½ m v²</a:t>
            </a:r>
            <a:endParaRPr lang="en-US" sz="4600" dirty="0"/>
          </a:p>
        </p:txBody>
      </p:sp>
      <p:graphicFrame>
        <p:nvGraphicFramePr>
          <p:cNvPr id="36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½ × 2 × 6² = 36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½ × 1000 × 10² = 50 000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m = 0.05 kg: ½ × 0.05 × 20² = 10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v² = 2 × 50 ÷ 4 = 25, v = 5 m/s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m = 2 × 18 ÷ 3² = 4 kg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2">
            <a:hlinkClick r:id="rId2" tooltip="Back to Lesson 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365</a:t>
            </a:fld>
            <a:endParaRPr lang="en-US"/>
          </a:p>
        </p:txBody>
      </p:sp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2: practice: Ek = ½ m v²</a:t>
            </a:r>
            <a:endParaRPr lang="en-US" sz="4600" dirty="0"/>
          </a:p>
        </p:txBody>
      </p:sp>
      <p:graphicFrame>
        <p:nvGraphicFramePr>
          <p:cNvPr id="36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v² = 2 × 3150 ÷ 70 = 90, v ≈ 9.5 m/s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Exit ticket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Ek = ½ m v²; 3 × 9.8 × 2 = 58.8 J; 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2">
            <a:hlinkClick r:id="rId2" tooltip="Back to Lesson 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366</a:t>
            </a:fld>
            <a:endParaRPr lang="en-US"/>
          </a:p>
        </p:txBody>
      </p:sp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2: practice: Ep = m g h</a:t>
            </a:r>
            <a:endParaRPr lang="en-US" sz="4600" dirty="0"/>
          </a:p>
        </p:txBody>
      </p:sp>
      <p:graphicFrame>
        <p:nvGraphicFramePr>
          <p:cNvPr id="36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3 × 9.8 × 2 = 58.8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60 × 9.8 × 10 = 5880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m = 0.2 kg: 0.2 × 9.8 × 3 = 5.88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h = 245 ÷ (5 × 9.8) = 5 m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m = 98 ÷ (9.8 × 2) = 5 kg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2">
            <a:hlinkClick r:id="rId2" tooltip="Back to Lesson 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367</a:t>
            </a:fld>
            <a:endParaRPr lang="en-US"/>
          </a:p>
        </p:txBody>
      </p:sp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2: practice: Ep = m g h</a:t>
            </a:r>
            <a:endParaRPr lang="en-US" sz="4600" dirty="0"/>
          </a:p>
        </p:txBody>
      </p:sp>
      <p:graphicFrame>
        <p:nvGraphicFramePr>
          <p:cNvPr id="36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10 × 1.6 × 3 = 48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2">
            <a:hlinkClick r:id="rId2" tooltip="Back to Lesson 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368</a:t>
            </a:fld>
            <a:endParaRPr lang="en-US"/>
          </a:p>
        </p:txBody>
      </p:sp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CURIOUS QUESTION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2: curious question</a:t>
            </a:r>
            <a:endParaRPr lang="en-US" sz="4600" dirty="0"/>
          </a:p>
        </p:txBody>
      </p:sp>
      <p:graphicFrame>
        <p:nvGraphicFramePr>
          <p:cNvPr id="37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Curious 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Why is the first hill of a rollercoaster always the tallest?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The train gets all its energy as GPE on the first hill. Some is dissipated by friction and air resistance, so no later hill can be as high – the train wouldn't have enough energy.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2">
            <a:hlinkClick r:id="rId2" tooltip="Back to Lesson 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369</a:t>
            </a:fld>
            <a:endParaRPr lang="en-US"/>
          </a:p>
        </p:txBody>
      </p:sp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HINGE QUESTION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A 2 kg ball moves at 3 m/s. What is its Ek?</a:t>
            </a:r>
            <a:endParaRPr lang="en-US" sz="3000" dirty="0"/>
          </a:p>
        </p:txBody>
      </p:sp>
      <p:graphicFrame>
        <p:nvGraphicFramePr>
          <p:cNvPr id="37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tells you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  9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✓ Correct – Ek = ½ × 2 × 3² = ½ × 2 × 9 = 9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  18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Forgot the ½ in Ek = ½mv²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  6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Squared the mass instead of the speed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  3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Forgot to square the speed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9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370</a:t>
            </a:fld>
            <a:endParaRPr lang="en-US"/>
          </a:p>
        </p:txBody>
      </p:sp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EXAM-STYLE QUESTION · MARK SCHEME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2: exam mark scheme</a:t>
            </a:r>
            <a:endParaRPr lang="en-US" sz="4600" dirty="0"/>
          </a:p>
        </p:txBody>
      </p:sp>
      <p:graphicFrame>
        <p:nvGraphicFramePr>
          <p:cNvPr id="37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Mark scheme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(a)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Ep = 0.5 × 9.8 × 2.0 (1); Ep = 9.8 J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(b) [3]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9.8 = ½ × 0.5 × v² (1); v² = 39.2 (1); v = 6.3 m/s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(c)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Air resistance (1); some energy is dissipated to thermal stores, so less becomes kinetic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2">
            <a:hlinkClick r:id="rId2" tooltip="Back to Lesson 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2</a:t>
            </a:r>
            <a:endParaRPr lang="en-US" sz="1600" dirty="0"/>
          </a:p>
        </p:txBody>
      </p:sp>
      <p:sp>
        <p:nvSpPr>
          <p:cNvPr id="8" name="Button: Back to the question">
            <a:hlinkClick r:id="rId3" tooltip="Back to the question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question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371</a:t>
            </a:fld>
            <a:endParaRPr lang="en-US"/>
          </a:p>
        </p:txBody>
      </p:sp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2: quiz answers</a:t>
            </a:r>
            <a:endParaRPr lang="en-US" sz="4600" dirty="0"/>
          </a:p>
        </p:txBody>
      </p:sp>
      <p:graphicFrame>
        <p:nvGraphicFramePr>
          <p:cNvPr id="37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05840"/>
                <a:gridCol w="9235440"/>
              </a:tblGrid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Ans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Ek = ½ × m × v²: half the mass times the speed squared (the others are Ep and Ee).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Ep = m × g × h: mass × gravitational field strength × height.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Ek = ½ × m × v² = ½ × 2 × 2² = 4 J (remember to square the speed).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Speed is distance ÷ time, so its unit is metres per second (m/s).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Speed is squared in Ek = ½mv², so doubling v gives 2² = 4 times the kinetic energy.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Gravitational field strength on Earth is 9.8 N/kg; 1.6 N/kg is the Moon.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Ep = m × g × h = 1 × 9.8 × 2 = 19.6 J of energy in its gravitational store.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As it falls its height drops, so its gravitational store empties into its kinetic store.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At the top it stops for an instant, so v = 0 and Ek = 0, while its GPE is greatest.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½ × 1 × 10² = 50 J, beating 25 J, 5 J and 10 J: speed matters more as it is squared.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2">
            <a:hlinkClick r:id="rId2" tooltip="Back to Lesson 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372</a:t>
            </a:fld>
            <a:endParaRPr lang="en-US"/>
          </a:p>
        </p:txBody>
      </p:sp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the kinetic energy equation?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m × g × h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½ × k × e²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m × v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½ × m × v²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Ek = ½ × m × v²: half the mass times the speed squared (the others are Ep and Ee).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373</a:t>
            </a:fld>
            <a:endParaRPr lang="en-US"/>
          </a:p>
        </p:txBody>
      </p:sp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the GPE equation?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m × g × h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½ × m × v²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m × c × Δθ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E ÷ t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Ep = m × g × h: mass × gravitational field strength × height.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374</a:t>
            </a:fld>
            <a:endParaRPr lang="en-US"/>
          </a:p>
        </p:txBody>
      </p:sp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2 kg ball moves at 2 m/s. KE?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Ek = ½ × m × v² = ½ × 2 × 2² = 4 J (remember to square the speed).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375</a:t>
            </a:fld>
            <a:endParaRPr lang="en-US"/>
          </a:p>
        </p:txBody>
      </p:sp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What is the unit of speed?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N/kg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m/s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kg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Speed is distance ÷ time, so its unit is metres per second (m/s).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376</a:t>
            </a:fld>
            <a:endParaRPr lang="en-US"/>
          </a:p>
        </p:txBody>
      </p:sp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Double the speed. The KE becomes…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bigger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bigger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Speed is squared in Ek = ½mv², so doubling v gives 2² = 4 times the kinetic energy.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377</a:t>
            </a:fld>
            <a:endParaRPr lang="en-US"/>
          </a:p>
        </p:txBody>
      </p:sp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What is g on Earth?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 N/kg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 N/kg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0.98 N/kg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1.6 N/kg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Gravitational field strength on Earth is 9.8 N/kg; 1.6 N/kg is the Moon.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378</a:t>
            </a:fld>
            <a:endParaRPr lang="en-US"/>
          </a:p>
        </p:txBody>
      </p:sp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1 kg mass is lifted 2 m. GPE gained?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 J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19.6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Ep = m × g × h = 1 × 9.8 × 2 = 19.6 J of energy in its gravitational store.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379</a:t>
            </a:fld>
            <a:endParaRPr lang="en-US"/>
          </a:p>
        </p:txBody>
      </p:sp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ball falls. Its GPE…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doubles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increases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decreases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stays the same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As it falls its height drops, so its gravitational store empties into its kinetic store.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380</a:t>
            </a:fld>
            <a:endParaRPr lang="en-US"/>
          </a:p>
        </p:txBody>
      </p:sp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ball thrown up, at its highest point, has…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speed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KE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least GPE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KE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At the top it stops for an instant, so v = 0 and Ek = 0, while its GPE is greatest.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381</a:t>
            </a:fld>
            <a:endParaRPr lang="en-US"/>
          </a:p>
        </p:txBody>
      </p:sp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has the most KE?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kg at 10 m/s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kg at 5 m/s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kg at 1 m/s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kg at 2 m/s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½ × 1 × 10² = 50 J, beating 25 J, 5 J and 10 J: speed matters more as it is squared.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Back to lesson →">
            <a:hlinkClick r:id="rId3" tooltip="Back to less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less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382</a:t>
            </a:fld>
            <a:endParaRPr lang="en-US"/>
          </a:p>
        </p:txBody>
      </p:sp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2: task answers</a:t>
            </a:r>
            <a:endParaRPr lang="en-US" sz="4600" dirty="0"/>
          </a:p>
        </p:txBody>
      </p:sp>
      <p:graphicFrame>
        <p:nvGraphicFramePr>
          <p:cNvPr id="38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Ek = ½ × 4 × 2² = 8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The high shelf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Ek = ½ × 60 × 5² = 750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Ep = 2 × 9.8 × 10 = 196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v² = 2 × 20 ÷ 0.1 = 400, so v = 20 m/s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2">
            <a:hlinkClick r:id="rId2" tooltip="Back to Lesson 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2</a:t>
            </a:r>
            <a:endParaRPr lang="en-US" sz="1600" dirty="0"/>
          </a:p>
        </p:txBody>
      </p:sp>
      <p:sp>
        <p:nvSpPr>
          <p:cNvPr id="8" name="Button: Back to the task">
            <a:hlinkClick r:id="rId3" tooltip="Back to the task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383</a:t>
            </a:fld>
            <a:endParaRPr lang="en-US"/>
          </a:p>
        </p:txBody>
      </p:sp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2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2: task answers</a:t>
            </a:r>
            <a:endParaRPr lang="en-US" sz="4600" dirty="0"/>
          </a:p>
        </p:txBody>
      </p:sp>
      <p:graphicFrame>
        <p:nvGraphicFramePr>
          <p:cNvPr id="38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Ep = 1 × 9.8 × 5 = 49 J = ½ × 1 × v², v² = 98, v ≈ 9.9 m/s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2">
            <a:hlinkClick r:id="rId2" tooltip="Back to Lesson 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384</a:t>
            </a:fld>
            <a:endParaRPr lang="en-US"/>
          </a:p>
        </p:txBody>
      </p:sp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DO NOW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3: do now answers</a:t>
            </a:r>
            <a:endParaRPr lang="en-US" sz="4600" dirty="0"/>
          </a:p>
        </p:txBody>
      </p:sp>
      <p:graphicFrame>
        <p:nvGraphicFramePr>
          <p:cNvPr id="38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96696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Ek = ½ m v²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Ep = m g h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9.8 N/kg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20 m/s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1000 g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3">
            <a:hlinkClick r:id="rId2" tooltip="Back to Lesson 3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385</a:t>
            </a:fld>
            <a:endParaRPr lang="en-US"/>
          </a:p>
        </p:txBody>
      </p:sp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WE DO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help: answer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spring (k = 400 N/m) is stretched by 0.05 m. Find the energy stored.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½ke²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½ × 400 × 0.05²</a:t>
            </a:r>
            <a:endParaRPr lang="en-US" sz="30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0.5 J</a:t>
            </a:r>
            <a:endParaRPr lang="en-US" sz="3000" dirty="0"/>
          </a:p>
        </p:txBody>
      </p:sp>
      <p:sp>
        <p:nvSpPr>
          <p:cNvPr id="23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24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386</a:t>
            </a:fld>
            <a:endParaRPr lang="en-US"/>
          </a:p>
        </p:txBody>
      </p:sp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WE DO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help: answer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2 kg rock falls 10 m. Find its speed when it lands (no air resistance).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GPE lost: mgh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196 J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KE gained = 196 J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v² = 196</a:t>
            </a:r>
            <a:endParaRPr lang="en-US" sz="30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Square root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= 14 m/s</a:t>
            </a:r>
            <a:endParaRPr lang="en-US" sz="3000" dirty="0"/>
          </a:p>
        </p:txBody>
      </p:sp>
      <p:sp>
        <p:nvSpPr>
          <p:cNvPr id="23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24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387</a:t>
            </a:fld>
            <a:endParaRPr lang="en-US"/>
          </a:p>
        </p:txBody>
      </p:sp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3: practice: Ee = ½ k e²</a:t>
            </a:r>
            <a:endParaRPr lang="en-US" sz="4600" dirty="0"/>
          </a:p>
        </p:txBody>
      </p:sp>
      <p:graphicFrame>
        <p:nvGraphicFramePr>
          <p:cNvPr id="38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½ × 200 × 0.1² = 1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½ × 50 × 0.4² = 4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 = 0.05 m: ½ × 400 × 0.05² = 0.5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 = 0.08 m: ½ × 100 × 0.08² = 0.32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k = 2 × 9 ÷ 0.3² = 200 N/m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3">
            <a:hlinkClick r:id="rId2" tooltip="Back to Lesson 3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388</a:t>
            </a:fld>
            <a:endParaRPr lang="en-US"/>
          </a:p>
        </p:txBody>
      </p:sp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3: practice: Ee = ½ k e²</a:t>
            </a:r>
            <a:endParaRPr lang="en-US" sz="4600" dirty="0"/>
          </a:p>
        </p:txBody>
      </p:sp>
      <p:graphicFrame>
        <p:nvGraphicFramePr>
          <p:cNvPr id="39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e² = 2 × 4 ÷ 800 = 0.01, e = 0.1 m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Exit ticket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Ee = ½ k e²; 0.15 m; 1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3">
            <a:hlinkClick r:id="rId2" tooltip="Back to Lesson 3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389</a:t>
            </a:fld>
            <a:endParaRPr lang="en-US"/>
          </a:p>
        </p:txBody>
      </p:sp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CURIOUS QUESTION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3: curious question</a:t>
            </a:r>
            <a:endParaRPr lang="en-US" sz="4600" dirty="0"/>
          </a:p>
        </p:txBody>
      </p:sp>
      <p:graphicFrame>
        <p:nvGraphicFramePr>
          <p:cNvPr id="39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Curious 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Why does a dropped ball never bounce back to the height you dropped it from?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Each bounce, some energy is dissipated – heating the ball and floor, and as sound. Less energy is left for the GPE store, so it can't reach the same height.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3">
            <a:hlinkClick r:id="rId2" tooltip="Back to Lesson 3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390</a:t>
            </a:fld>
            <a:endParaRPr lang="en-US"/>
          </a:p>
        </p:txBody>
      </p:sp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HINGE QUESTION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A spring goes from 10 cm to 14 cm long. e = ?</a:t>
            </a:r>
            <a:endParaRPr lang="en-US" sz="3000" dirty="0"/>
          </a:p>
        </p:txBody>
      </p:sp>
      <p:graphicFrame>
        <p:nvGraphicFramePr>
          <p:cNvPr id="39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tells you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  24 cm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Adds the lengths – extension is new length minus original length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  0.04 m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✓ Correct – e = new − original length = 4 cm = 0.04 m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  0.14 m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Uses the new length, not the change in length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  4 m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Didn't convert cm to m correctly (cm ÷ 100)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9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391</a:t>
            </a:fld>
            <a:endParaRPr lang="en-US"/>
          </a:p>
        </p:txBody>
      </p:sp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FILL IN THE BLANKS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3: fill in the blanks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1106424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1.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A stretched spring stores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elastic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potential energy.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2.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How much longer a spring gets is its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extension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3.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A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stiffer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spring has a bigger spring constant.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4.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Extension must be in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metres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5.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In Ee = ½ k e², the extension is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squared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6.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Each bounce, some energy is dissipated as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heat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.</a:t>
            </a:r>
            <a:endParaRPr lang="en-US" sz="3000" dirty="0"/>
          </a:p>
        </p:txBody>
      </p:sp>
      <p:sp>
        <p:nvSpPr>
          <p:cNvPr id="7" name="Button: Back to the task">
            <a:hlinkClick r:id="rId2" tooltip="Back to the task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392</a:t>
            </a:fld>
            <a:endParaRPr lang="en-US"/>
          </a:p>
        </p:txBody>
      </p:sp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EXAM-STYLE QUESTION · MARK SCHEME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3: exam mark scheme</a:t>
            </a:r>
            <a:endParaRPr lang="en-US" sz="4600" dirty="0"/>
          </a:p>
        </p:txBody>
      </p:sp>
      <p:graphicFrame>
        <p:nvGraphicFramePr>
          <p:cNvPr id="39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Mark scheme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(a) [1]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0.15 m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(b)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Ee = ½ × 40 × 0.15² (1); Ee = 0.45 J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(c) [3]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0.45 = ½ × 0.01 × v² (1); v² = 90 (1); v = 9.5 m/s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3">
            <a:hlinkClick r:id="rId2" tooltip="Back to Lesson 3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3</a:t>
            </a:r>
            <a:endParaRPr lang="en-US" sz="1600" dirty="0"/>
          </a:p>
        </p:txBody>
      </p:sp>
      <p:sp>
        <p:nvSpPr>
          <p:cNvPr id="8" name="Button: Back to the question">
            <a:hlinkClick r:id="rId3" tooltip="Back to the question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question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393</a:t>
            </a:fld>
            <a:endParaRPr lang="en-US"/>
          </a:p>
        </p:txBody>
      </p:sp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3: quiz answers</a:t>
            </a:r>
            <a:endParaRPr lang="en-US" sz="4600" dirty="0"/>
          </a:p>
        </p:txBody>
      </p:sp>
      <p:graphicFrame>
        <p:nvGraphicFramePr>
          <p:cNvPr id="39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05840"/>
                <a:gridCol w="9235440"/>
              </a:tblGrid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Ans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Ee = ½ × k × e²: half the spring constant times the extension squared.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k is force ÷ extension, so it is measured in newtons per metre (N/m).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Stretching a spring does work on it, filling its elastic potential store.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Extension = new length − original length = 26 − 20 = 6 cm.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There are 100 cm in a metre, so 8 ÷ 100 = 0.08 m.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Ee = ½ × k × e² = ½ × 100 × 0.1² = ½ × 100 × 0.01 = 0.5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At the lowest point you stop for an instant, so Ek = 0 and the cord's elastic store is full.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 stiffer spring needs more force per metre of stretch, so it has a bigger spring constant.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With no air resistance, every joule lost from the gravitational store goes into the kinetic store.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Energy isn't destroyed; some is dissipated, heating the ball, floor and air, so less is left.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3">
            <a:hlinkClick r:id="rId2" tooltip="Back to Lesson 3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394</a:t>
            </a:fld>
            <a:endParaRPr lang="en-US"/>
          </a:p>
        </p:txBody>
      </p:sp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the elastic energy equation?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½ × k × e²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m × g × h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½ × m × v²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 = k × 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Ee = ½ × k × e²: half the spring constant times the extension squared.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395</a:t>
            </a:fld>
            <a:endParaRPr lang="en-US"/>
          </a:p>
        </p:txBody>
      </p:sp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What is the unit of spring constant?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N/m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k is force ÷ extension, so it is measured in newtons per metre (N/m).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396</a:t>
            </a:fld>
            <a:endParaRPr lang="en-US"/>
          </a:p>
        </p:txBody>
      </p:sp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stretched spring stores energy in its…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 store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store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store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store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Stretching a spring does work on it, filling its elastic potential store.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397</a:t>
            </a:fld>
            <a:endParaRPr lang="en-US"/>
          </a:p>
        </p:txBody>
      </p:sp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spring goes from 20 cm to 26 cm. Extension?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 cm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cm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cm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cm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Extension = new length − original length = 26 − 20 = 6 cm.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398</a:t>
            </a:fld>
            <a:endParaRPr lang="en-US"/>
          </a:p>
        </p:txBody>
      </p:sp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8 cm in metres is…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0.08 m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 m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m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 m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There are 100 cm in a metre, so 8 ÷ 100 = 0.08 m.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399</a:t>
            </a:fld>
            <a:endParaRPr lang="en-US"/>
          </a:p>
        </p:txBody>
      </p:sp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k = 100 N/m, e = 0.1 m. Ee?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Ee = ½ × k × e² = ½ × 100 × 0.1² = ½ × 100 × 0.01 = 0.5 J.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400</a:t>
            </a:fld>
            <a:endParaRPr lang="en-US"/>
          </a:p>
        </p:txBody>
      </p:sp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At the lowest point of a bungee jump, KE is…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biggest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as GPE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At the lowest point you stop for an instant, so Ek = 0 and the cord's elastic store is full.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401</a:t>
            </a:fld>
            <a:endParaRPr lang="en-US"/>
          </a:p>
        </p:txBody>
      </p:sp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stiffer spring has a…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k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negative k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smaller k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bigger k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 stiffer spring needs more force per metre of stretch, so it has a bigger spring constant.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402</a:t>
            </a:fld>
            <a:endParaRPr lang="en-US"/>
          </a:p>
        </p:txBody>
      </p:sp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ball falls (no air resistance). GPE lost =…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 gained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the KE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double the KE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With no air resistance, every joule lost from the gravitational store goes into the kinetic store.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403</a:t>
            </a:fld>
            <a:endParaRPr lang="en-US"/>
          </a:p>
        </p:txBody>
      </p:sp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Why is each bounce lower?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is destroyed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is dissipated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gravity gets stronger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ball gets heavier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Energy isn't destroyed; some is dissipated, heating the ball, floor and air, so less is left.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Back to lesson →">
            <a:hlinkClick r:id="rId3" tooltip="Back to less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less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404</a:t>
            </a:fld>
            <a:endParaRPr lang="en-US"/>
          </a:p>
        </p:txBody>
      </p:sp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3: task answers</a:t>
            </a:r>
            <a:endParaRPr lang="en-US" sz="4600" dirty="0"/>
          </a:p>
        </p:txBody>
      </p:sp>
      <p:graphicFrame>
        <p:nvGraphicFramePr>
          <p:cNvPr id="40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Elastic potential store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5 cm = 0.05 m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Ee = ½ × 100 × 0.2² = 2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 = 0.04 m. Ee = ½ × 50 × 0.04² = 0.04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Ep = 2 × 9.8 × 5 = 98 J = ½ × 2 × v², v² = 98, v ≈ 9.9 m/s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3">
            <a:hlinkClick r:id="rId2" tooltip="Back to Lesson 3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3</a:t>
            </a:r>
            <a:endParaRPr lang="en-US" sz="1600" dirty="0"/>
          </a:p>
        </p:txBody>
      </p:sp>
      <p:sp>
        <p:nvSpPr>
          <p:cNvPr id="8" name="Button: Back to the task">
            <a:hlinkClick r:id="rId3" tooltip="Back to the task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405</a:t>
            </a:fld>
            <a:endParaRPr lang="en-US"/>
          </a:p>
        </p:txBody>
      </p:sp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3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3: task answers</a:t>
            </a:r>
            <a:endParaRPr lang="en-US" sz="4600" dirty="0"/>
          </a:p>
        </p:txBody>
      </p:sp>
      <p:graphicFrame>
        <p:nvGraphicFramePr>
          <p:cNvPr id="40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e² = 2 × 2 ÷ 400 = 0.01, so e = 0.1 m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Blanks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elastic, extension, stiffer, metres, squared, heat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3">
            <a:hlinkClick r:id="rId2" tooltip="Back to Lesson 3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406</a:t>
            </a:fld>
            <a:endParaRPr lang="en-US"/>
          </a:p>
        </p:txBody>
      </p:sp>
    </p:spTree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2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2: answers</a:t>
            </a:r>
            <a:endParaRPr lang="en-US" sz="4600" dirty="0"/>
          </a:p>
        </p:txBody>
      </p:sp>
      <p:graphicFrame>
        <p:nvGraphicFramePr>
          <p:cNvPr id="40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Q1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Ek = ½ m v² · Ep = m g h · Ee = ½ k e²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Q2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0.35 m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Q3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Elastic potential store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Q4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½ × 3 × 4² = 24 J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Q5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5 × 9.8 × 2 = 98 J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3">
            <a:hlinkClick r:id="rId2" tooltip="Back to Lesson 3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407</a:t>
            </a:fld>
            <a:endParaRPr lang="en-US"/>
          </a:p>
        </p:txBody>
      </p:sp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2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2: answers</a:t>
            </a:r>
            <a:endParaRPr lang="en-US" sz="4600" dirty="0"/>
          </a:p>
        </p:txBody>
      </p:sp>
      <p:graphicFrame>
        <p:nvGraphicFramePr>
          <p:cNvPr id="40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Q6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½ × 300 × 0.1² = 1.5 J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Q7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Ek = ½ × 0.2 × 10² = 10 J = m g h, so h = 10 ÷ (0.2 × 9.8) ≈ 5.1 m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Q8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e² = 2 × 1 ÷ 50 = 0.04, so e = 0.2 m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3">
            <a:hlinkClick r:id="rId2" tooltip="Back to Lesson 3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408</a:t>
            </a:fld>
            <a:endParaRPr lang="en-US"/>
          </a:p>
        </p:txBody>
      </p:sp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2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2: answers</a:t>
            </a:r>
            <a:endParaRPr lang="en-US" sz="4600" dirty="0"/>
          </a:p>
        </p:txBody>
      </p:sp>
      <p:graphicFrame>
        <p:nvGraphicFramePr>
          <p:cNvPr id="4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Part 2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Most GPE at first peak, most KE at lowest dip; Ep = 500 × 9.8 × h; friction and air resistance dissipate energy, so each later hill must be lower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3">
            <a:hlinkClick r:id="rId2" tooltip="Back to Lesson 3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409</a:t>
            </a:fld>
            <a:endParaRPr lang="en-US"/>
          </a:p>
        </p:txBody>
      </p:sp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DO NOW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4: do now answers</a:t>
            </a:r>
            <a:endParaRPr lang="en-US" sz="4600" dirty="0"/>
          </a:p>
        </p:txBody>
      </p:sp>
      <p:graphicFrame>
        <p:nvGraphicFramePr>
          <p:cNvPr id="4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96696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Ee = ½ k e²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Spring constant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0.25 m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Degrees Celsius (°C)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Friction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4">
            <a:hlinkClick r:id="rId2" tooltip="Back to Lesson 4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410</a:t>
            </a:fld>
            <a:endParaRPr lang="en-US"/>
          </a:p>
        </p:txBody>
      </p:sp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WE DO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help: answer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much energy heats 0.5 kg of oil from 15 °C to 55 °C? (c = 2000 J/kg°C)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Find Δθ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Δθ = 40 °C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ΔE = m × c × Δθ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× 2000 × 40</a:t>
            </a:r>
            <a:endParaRPr lang="en-US" sz="30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ΔE = 40 000 J</a:t>
            </a:r>
            <a:endParaRPr lang="en-US" sz="3000" dirty="0"/>
          </a:p>
        </p:txBody>
      </p:sp>
      <p:sp>
        <p:nvSpPr>
          <p:cNvPr id="23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24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411</a:t>
            </a:fld>
            <a:endParaRPr lang="en-US"/>
          </a:p>
        </p:txBody>
      </p:sp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4: practice: ΔE = m c Δθ</a:t>
            </a:r>
            <a:endParaRPr lang="en-US" sz="4600" dirty="0"/>
          </a:p>
        </p:txBody>
      </p:sp>
      <p:graphicFrame>
        <p:nvGraphicFramePr>
          <p:cNvPr id="4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2 × 4200 × 10 = 84 000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3 × 450 × 20 = 27 000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0.5 × 4200 × 40 = 84 000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c = 12 000 ÷ (2 × 15) = 400 J/kg°C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m = 42 000 ÷ (4200 × 5) = 2 kg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4">
            <a:hlinkClick r:id="rId2" tooltip="Back to Lesson 4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412</a:t>
            </a:fld>
            <a:endParaRPr lang="en-US"/>
          </a:p>
        </p:txBody>
      </p:sp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4: practice: ΔE = m c Δθ</a:t>
            </a:r>
            <a:endParaRPr lang="en-US" sz="4600" dirty="0"/>
          </a:p>
        </p:txBody>
      </p:sp>
      <p:graphicFrame>
        <p:nvGraphicFramePr>
          <p:cNvPr id="4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Δθ = 9000 ÷ (1 × 900) = 10 °C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Exit ticket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Energy to raise 1 kg by 1 °C; 15 °C; insulation / oil in the thermometer hole / repeat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4">
            <a:hlinkClick r:id="rId2" tooltip="Back to Lesson 4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413</a:t>
            </a:fld>
            <a:endParaRPr lang="en-US"/>
          </a:p>
        </p:txBody>
      </p:sp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CURIOUS QUESTION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4: curious question</a:t>
            </a:r>
            <a:endParaRPr lang="en-US" sz="4600" dirty="0"/>
          </a:p>
        </p:txBody>
      </p:sp>
      <p:graphicFrame>
        <p:nvGraphicFramePr>
          <p:cNvPr id="4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Curious 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Why does the jam in a hot doughnut burn your mouth when the dough doesn't?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Jam is mostly water, so it has a high specific heat capacity. At the same temperature it stores more thermal energy than the dough, and transfers more to your mouth as it cools.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4">
            <a:hlinkClick r:id="rId2" tooltip="Back to Lesson 4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414</a:t>
            </a:fld>
            <a:endParaRPr lang="en-US"/>
          </a:p>
        </p:txBody>
      </p:sp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WORKING SCIENTIFICALLY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SHC of an aluminium block</a:t>
            </a:r>
            <a:endParaRPr lang="en-US" sz="4600" dirty="0"/>
          </a:p>
        </p:txBody>
      </p:sp>
      <p:graphicFrame>
        <p:nvGraphicFramePr>
          <p:cNvPr id="4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6309360"/>
              </a:tblGrid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Which reading is anomalous?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38.5 °C at 15 kJ – the pattern suggests about 36.5 °C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Use the 10 kJ row to find c (m = 1 kg).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 = 10 000 ÷ (1 × 11) ≈ 909 J/kg°C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Why is the class value of c often too high?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Energy heats the surroundings, so Δθ is too small; insulate the block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7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8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415</a:t>
            </a:fld>
            <a:endParaRPr lang="en-US"/>
          </a:p>
        </p:txBody>
      </p:sp>
    </p:spTree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HINGE QUESTION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Same energy to 1 kg water and 1 kg aluminium?</a:t>
            </a:r>
            <a:endParaRPr lang="en-US" sz="3000" dirty="0"/>
          </a:p>
        </p:txBody>
      </p:sp>
      <p:graphicFrame>
        <p:nvGraphicFramePr>
          <p:cNvPr id="4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tells you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  same temperature rise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same energy and mass always give the same Δθ – c differs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  can't tell: no time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time matters – Δθ depends only on energy, mass and c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  aluminium gets hotter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✓ Correct – Aluminium has a lower c, so less energy is needed per °C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  water gets hotter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a high c means it heats up faster – it means more slowly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9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416</a:t>
            </a:fld>
            <a:endParaRPr lang="en-US"/>
          </a:p>
        </p:txBody>
      </p:sp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FILL IN THE BLANKS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4: fill in the blanks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1106424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1.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c is the energy needed to heat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1 kg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…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2.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… by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1 °C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3.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Water's c is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4200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J/kg°C.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4.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High c → heats up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slowly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5.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ΔE is measured in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joules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6. 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Insulation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reduces energy lost in the practical.</a:t>
            </a:r>
            <a:endParaRPr lang="en-US" sz="3000" dirty="0"/>
          </a:p>
        </p:txBody>
      </p:sp>
      <p:sp>
        <p:nvSpPr>
          <p:cNvPr id="7" name="Button: Back to the task">
            <a:hlinkClick r:id="rId2" tooltip="Back to the task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417</a:t>
            </a:fld>
            <a:endParaRPr lang="en-US"/>
          </a:p>
        </p:txBody>
      </p:sp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EXAM-STYLE QUESTION · MARK SCHEME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4: exam mark scheme</a:t>
            </a:r>
            <a:endParaRPr lang="en-US" sz="4600" dirty="0"/>
          </a:p>
        </p:txBody>
      </p:sp>
      <p:graphicFrame>
        <p:nvGraphicFramePr>
          <p:cNvPr id="4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Mark scheme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(a)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E = 50 × 300 (1); E = 15 000 J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(b) [3]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Δθ = 15 °C (1); c = 15 000 ÷ (1.0 × 15) (1); c = 1000 J/kg°C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(c)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Energy is lost to the surroundings (1); so the temperature rise is smaller than it should be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(d) [1]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Insulate the block / put oil in the thermometer hole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4">
            <a:hlinkClick r:id="rId2" tooltip="Back to Lesson 4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4</a:t>
            </a:r>
            <a:endParaRPr lang="en-US" sz="1600" dirty="0"/>
          </a:p>
        </p:txBody>
      </p:sp>
      <p:sp>
        <p:nvSpPr>
          <p:cNvPr id="8" name="Button: Back to the question">
            <a:hlinkClick r:id="rId3" tooltip="Back to the question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question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418</a:t>
            </a:fld>
            <a:endParaRPr lang="en-US"/>
          </a:p>
        </p:txBody>
      </p:sp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4: quiz answers</a:t>
            </a:r>
            <a:endParaRPr lang="en-US" sz="4600" dirty="0"/>
          </a:p>
        </p:txBody>
      </p:sp>
      <p:graphicFrame>
        <p:nvGraphicFramePr>
          <p:cNvPr id="4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05840"/>
                <a:gridCol w="9235440"/>
              </a:tblGrid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Ans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ΔE = m × c × Δθ: mass × specific heat capacity × temperature change.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c is energy per kilogram per degree, so its unit is J/kg°C.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Δθ = final − starting temperature = 40 − 15 = 25 °C.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Water has a very high specific heat capacity of about 4200 J/kg°C.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c = 4200 J/kg°C means 4200 J raises 1 kg of water by 1 °C.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 high c means lots of energy is needed for each °C, so it heats up slowly.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Insulation reduces energy dissipated to the surroundings, so the results are more accurate.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ΔE = m × c × Δθ = 2 × 500 × 10 = 10 000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 joulemeter measures the energy transferred by the heater in joules.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 thermometer measures temperature in °C; we use it to find the temperature change.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4">
            <a:hlinkClick r:id="rId2" tooltip="Back to Lesson 4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419</a:t>
            </a:fld>
            <a:endParaRPr lang="en-US"/>
          </a:p>
        </p:txBody>
      </p:sp>
    </p:spTree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the thermal energy equation?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÷ t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ΔE = m × c × Δθ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m × g × h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½ × m × v²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ΔE = m × c × Δθ: mass × specific heat capacity × temperature change.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420</a:t>
            </a:fld>
            <a:endParaRPr lang="en-US"/>
          </a:p>
        </p:txBody>
      </p:sp>
    </p:spTree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What is the unit of specific heat capacity?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°C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J/kg°C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N/kg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 is energy per kilogram per degree, so its unit is J/kg°C.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421</a:t>
            </a:fld>
            <a:endParaRPr lang="en-US"/>
          </a:p>
        </p:txBody>
      </p:sp>
    </p:spTree>
  </p:cSld>
  <p:clrMapOvr>
    <a:masterClrMapping/>
  </p:clrMapOvr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From 15 °C to 40 °C, Δθ is…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°C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°C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 °C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°C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Δθ = final − starting temperature = 40 − 15 = 25 °C.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422</a:t>
            </a:fld>
            <a:endParaRPr lang="en-US"/>
          </a:p>
        </p:txBody>
      </p:sp>
    </p:spTree>
  </p:cSld>
  <p:clrMapOvr>
    <a:masterClrMapping/>
  </p:clrMapOvr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Water's c is about…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4200 J/kg°C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42 000 J/kg°C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J/kg°C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 J/kg°C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Water has a very high specific heat capacity of about 4200 J/kg°C.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423</a:t>
            </a:fld>
            <a:endParaRPr lang="en-US"/>
          </a:p>
        </p:txBody>
      </p:sp>
    </p:spTree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Heating 1 kg of water by 1 °C needs…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 J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4200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 = 4200 J/kg°C means 4200 J raises 1 kg of water by 1 °C.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424</a:t>
            </a:fld>
            <a:endParaRPr lang="en-US"/>
          </a:p>
        </p:txBody>
      </p:sp>
    </p:spTree>
  </p:cSld>
  <p:clrMapOvr>
    <a:masterClrMapping/>
  </p:clrMapOvr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high c means a material…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always hot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heats up quickly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heats up slowly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can't be heated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 high c means lots of energy is needed for each °C, so it heats up slowly.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425</a:t>
            </a:fld>
            <a:endParaRPr lang="en-US"/>
          </a:p>
        </p:txBody>
      </p:sp>
    </p:spTree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Why insulate the block?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look neat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cool it down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make it heavier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reduce energy lost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Insulation reduces energy dissipated to the surroundings, so the results are more accurate.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426</a:t>
            </a:fld>
            <a:endParaRPr lang="en-US"/>
          </a:p>
        </p:txBody>
      </p:sp>
    </p:spTree>
  </p:cSld>
  <p:clrMapOvr>
    <a:masterClrMapping/>
  </p:clrMapOvr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2 kg, c = 500, Δθ = 10 °C. ΔE?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 J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512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5000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ΔE = m × c × Δθ = 2 × 500 × 10 = 10 000 J.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427</a:t>
            </a:fld>
            <a:endParaRPr lang="en-US"/>
          </a:p>
        </p:txBody>
      </p:sp>
    </p:spTree>
  </p:cSld>
  <p:clrMapOvr>
    <a:masterClrMapping/>
  </p:clrMapOvr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What measures the energy supplied in the practical?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thermometer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joulemeter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ruler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 joulemeter measures the energy transferred by the heater in joules.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428</a:t>
            </a:fld>
            <a:endParaRPr lang="en-US"/>
          </a:p>
        </p:txBody>
      </p:sp>
    </p:spTree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The thermometer measures…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 thermometer measures temperature in °C; we use it to find the temperature change.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Back to lesson →">
            <a:hlinkClick r:id="rId3" tooltip="Back to less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less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429</a:t>
            </a:fld>
            <a:endParaRPr lang="en-US"/>
          </a:p>
        </p:txBody>
      </p:sp>
    </p:spTree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4: task answers</a:t>
            </a:r>
            <a:endParaRPr lang="en-US" sz="4600" dirty="0"/>
          </a:p>
        </p:txBody>
      </p:sp>
      <p:graphicFrame>
        <p:nvGraphicFramePr>
          <p:cNvPr id="4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J/kg°C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Water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ΔE = 1 × 4200 × 5 = 21 000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ΔE = 2 × 900 × 10 = 18 000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c = 9000 ÷ (1 × 10) = 900 J/kg°C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4">
            <a:hlinkClick r:id="rId2" tooltip="Back to Lesson 4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4</a:t>
            </a:r>
            <a:endParaRPr lang="en-US" sz="1600" dirty="0"/>
          </a:p>
        </p:txBody>
      </p:sp>
      <p:sp>
        <p:nvSpPr>
          <p:cNvPr id="8" name="Button: Back to the task">
            <a:hlinkClick r:id="rId3" tooltip="Back to the task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430</a:t>
            </a:fld>
            <a:endParaRPr lang="en-US"/>
          </a:p>
        </p:txBody>
      </p:sp>
    </p:spTree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4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4: task answers</a:t>
            </a:r>
            <a:endParaRPr lang="en-US" sz="4600" dirty="0"/>
          </a:p>
        </p:txBody>
      </p:sp>
      <p:graphicFrame>
        <p:nvGraphicFramePr>
          <p:cNvPr id="4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Energy is lost to the surroundings, so Δθ is smaller than it should be – c comes out too big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Blanks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1 kg, 1 °C, 4200, slowly, joules, insulation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4">
            <a:hlinkClick r:id="rId2" tooltip="Back to Lesson 4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431</a:t>
            </a:fld>
            <a:endParaRPr lang="en-US"/>
          </a:p>
        </p:txBody>
      </p:sp>
    </p:spTree>
  </p:cSld>
  <p:clrMapOvr>
    <a:masterClrMapping/>
  </p:clrMapOvr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DO NOW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5: do now answers</a:t>
            </a:r>
            <a:endParaRPr lang="en-US" sz="4600" dirty="0"/>
          </a:p>
        </p:txBody>
      </p:sp>
      <p:graphicFrame>
        <p:nvGraphicFramePr>
          <p:cNvPr id="4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96696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ΔE = m c Δθ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4200 J/kg°C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Joules (J)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120 s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In parallel with the component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5">
            <a:hlinkClick r:id="rId2" tooltip="Back to Lesson 5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432</a:t>
            </a:fld>
            <a:endParaRPr lang="en-US"/>
          </a:p>
        </p:txBody>
      </p:sp>
    </p:spTree>
  </p:cSld>
  <p:clrMapOvr>
    <a:masterClrMapping/>
  </p:clrMapOvr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WE DO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help: answer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hairdryer transfers 36 000 J in 30 s. Find its power.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÷ t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36 000 ÷ 30</a:t>
            </a:r>
            <a:endParaRPr lang="en-US" sz="30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 + unit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1200 W</a:t>
            </a:r>
            <a:endParaRPr lang="en-US" sz="3000" dirty="0"/>
          </a:p>
        </p:txBody>
      </p:sp>
      <p:sp>
        <p:nvSpPr>
          <p:cNvPr id="23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24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433</a:t>
            </a:fld>
            <a:endParaRPr lang="en-US"/>
          </a:p>
        </p:txBody>
      </p:sp>
    </p:spTree>
  </p:cSld>
  <p:clrMapOvr>
    <a:masterClrMapping/>
  </p:clrMapOvr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5: practice: P = E ÷ t and P = W ÷ t</a:t>
            </a:r>
            <a:endParaRPr lang="en-US" sz="4600" dirty="0"/>
          </a:p>
        </p:txBody>
      </p:sp>
      <p:graphicFrame>
        <p:nvGraphicFramePr>
          <p:cNvPr id="4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600 ÷ 10 = 60 W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12 000 ÷ 20 = 600 W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1500 × 120 = 180 000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t = 2000 ÷ 40 = 50 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 = 3 × 9.8 × 2 = 58.8 J; P = 58.8 ÷ 4 = 14.7 W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5">
            <a:hlinkClick r:id="rId2" tooltip="Back to Lesson 5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434</a:t>
            </a:fld>
            <a:endParaRPr lang="en-US"/>
          </a:p>
        </p:txBody>
      </p:sp>
    </p:spTree>
  </p:cSld>
  <p:clrMapOvr>
    <a:masterClrMapping/>
  </p:clrMapOvr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5: practice: P = E ÷ t and P = W ÷ t</a:t>
            </a:r>
            <a:endParaRPr lang="en-US" sz="4600" dirty="0"/>
          </a:p>
        </p:txBody>
      </p:sp>
      <p:graphicFrame>
        <p:nvGraphicFramePr>
          <p:cNvPr id="4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t = 300 000 ÷ 2000 = 150 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Exit ticket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The rate of energy transfer (energy per second); 20 W; joules (J)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5">
            <a:hlinkClick r:id="rId2" tooltip="Back to Lesson 5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435</a:t>
            </a:fld>
            <a:endParaRPr lang="en-US"/>
          </a:p>
        </p:txBody>
      </p:sp>
    </p:spTree>
  </p:cSld>
  <p:clrMapOvr>
    <a:masterClrMapping/>
  </p:clrMapOvr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CURIOUS QUESTION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5: curious question</a:t>
            </a:r>
            <a:endParaRPr lang="en-US" sz="4600" dirty="0"/>
          </a:p>
        </p:txBody>
      </p:sp>
      <p:graphicFrame>
        <p:nvGraphicFramePr>
          <p:cNvPr id="4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Curious 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A crane and a person both lift the same box onto a lorry. Who does more work?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They do the same work – the same energy goes into the box's GPE store. The crane is only more POWERFUL if it does it faster.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5">
            <a:hlinkClick r:id="rId2" tooltip="Back to Lesson 5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436</a:t>
            </a:fld>
            <a:endParaRPr lang="en-US"/>
          </a:p>
        </p:txBody>
      </p:sp>
    </p:spTree>
  </p:cSld>
  <p:clrMapOvr>
    <a:masterClrMapping/>
  </p:clrMapOvr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HINGE QUESTION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Same work: A takes 4 s, B takes 10 s. More power?</a:t>
            </a:r>
            <a:endParaRPr lang="en-US" sz="3000" dirty="0"/>
          </a:p>
        </p:txBody>
      </p:sp>
      <p:graphicFrame>
        <p:nvGraphicFramePr>
          <p:cNvPr id="4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tells you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  B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taking longer means more power – power is energy per second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  same power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the same work means the same power – ignores time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  can't tell: no mass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mass is needed – P = W ÷ t needs only work and time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  A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✓ Correct – Power = work ÷ time, so less time means more power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9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437</a:t>
            </a:fld>
            <a:endParaRPr lang="en-US"/>
          </a:p>
        </p:txBody>
      </p:sp>
    </p:spTree>
  </p:cSld>
  <p:clrMapOvr>
    <a:masterClrMapping/>
  </p:clrMapOvr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EXAM-STYLE QUESTION · MARK SCHEME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5: exam mark scheme</a:t>
            </a:r>
            <a:endParaRPr lang="en-US" sz="4600" dirty="0"/>
          </a:p>
        </p:txBody>
      </p:sp>
      <p:graphicFrame>
        <p:nvGraphicFramePr>
          <p:cNvPr id="43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Mark scheme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(a) [3]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W = Ep = m g h (1); W = 200 × 9.8 × 15 (1); W = 29 400 J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(b)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P = 29 400 ÷ 30 (1); P = 980 W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(c)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The second crane (1); it does the same work in less time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5">
            <a:hlinkClick r:id="rId2" tooltip="Back to Lesson 5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5</a:t>
            </a:r>
            <a:endParaRPr lang="en-US" sz="1600" dirty="0"/>
          </a:p>
        </p:txBody>
      </p:sp>
      <p:sp>
        <p:nvSpPr>
          <p:cNvPr id="8" name="Button: Back to the question">
            <a:hlinkClick r:id="rId3" tooltip="Back to the question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question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438</a:t>
            </a:fld>
            <a:endParaRPr lang="en-US"/>
          </a:p>
        </p:txBody>
      </p:sp>
    </p:spTree>
  </p:cSld>
  <p:clrMapOvr>
    <a:masterClrMapping/>
  </p:clrMapOvr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5: quiz answers</a:t>
            </a:r>
            <a:endParaRPr lang="en-US" sz="4600" dirty="0"/>
          </a:p>
        </p:txBody>
      </p:sp>
      <p:graphicFrame>
        <p:nvGraphicFramePr>
          <p:cNvPr id="44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05840"/>
                <a:gridCol w="9235440"/>
              </a:tblGrid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Ans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Power is measured in watts (W); joules measure energy.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Power is energy transferred per second, so P = E ÷ 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 power of 1 W means 1 joule of energy is transferred every second.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Power is energy per second: P = E ÷ t = 600 ÷ 30 = 20 W.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Rearrange P = E ÷ t to get E = P × t = 100 × 10 = 1000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Work done is energy transferred when a force moves an object (W = F × s).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P = E ÷ t, so dividing the same energy by a smaller time gives more power.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The prefix kilo means 1000, so 3 kW = 3 × 1000 = 3000 W.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Convert to seconds first: E = P × t = 500 × 60 = 30 000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P = E ÷ t = 100 ÷ 2 = 50 W, beating 10 W, 5 W and 10 W.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5">
            <a:hlinkClick r:id="rId2" tooltip="Back to Lesson 5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439</a:t>
            </a:fld>
            <a:endParaRPr lang="en-US"/>
          </a:p>
        </p:txBody>
      </p:sp>
    </p:spTree>
  </p:cSld>
  <p:clrMapOvr>
    <a:masterClrMapping/>
  </p:clrMapOvr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Power is measured in…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seconds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joules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watts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newtons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Power is measured in watts (W); joules measure energy.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440</a:t>
            </a:fld>
            <a:endParaRPr lang="en-US"/>
          </a:p>
        </p:txBody>
      </p:sp>
    </p:spTree>
  </p:cSld>
  <p:clrMapOvr>
    <a:masterClrMapping/>
  </p:clrMapOvr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the power equation?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× t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t ÷ 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+ t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÷ t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Power is energy transferred per second, so P = E ÷ t.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441</a:t>
            </a:fld>
            <a:endParaRPr lang="en-US"/>
          </a:p>
        </p:txBody>
      </p:sp>
    </p:spTree>
  </p:cSld>
  <p:clrMapOvr>
    <a:masterClrMapping/>
  </p:clrMapOvr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1 watt means…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 per second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 per kg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N per metre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kg per second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A power of 1 W means 1 joule of energy is transferred every second.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442</a:t>
            </a:fld>
            <a:endParaRPr lang="en-US"/>
          </a:p>
        </p:txBody>
      </p:sp>
    </p:spTree>
  </p:cSld>
  <p:clrMapOvr>
    <a:masterClrMapping/>
  </p:clrMapOvr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600 J in 30 s. Power?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570 W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W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630 W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18 000 W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Power is energy per second: P = E ÷ t = 600 ÷ 30 = 20 W.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443</a:t>
            </a:fld>
            <a:endParaRPr lang="en-US"/>
          </a:p>
        </p:txBody>
      </p:sp>
    </p:spTree>
  </p:cSld>
  <p:clrMapOvr>
    <a:masterClrMapping/>
  </p:clrMapOvr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100 W for 10 s. Energy?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 J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J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Rearrange P = E ÷ t to get E = P × t = 100 × 10 = 1000 J.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444</a:t>
            </a:fld>
            <a:endParaRPr lang="en-US"/>
          </a:p>
        </p:txBody>
      </p:sp>
    </p:spTree>
  </p:cSld>
  <p:clrMapOvr>
    <a:masterClrMapping/>
  </p:clrMapOvr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Work done is…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type of power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speed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mass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moved by a force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Work done is energy transferred when a force moves an object (W = F × s).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445</a:t>
            </a:fld>
            <a:endParaRPr lang="en-US"/>
          </a:p>
        </p:txBody>
      </p:sp>
    </p:spTree>
  </p:cSld>
  <p:clrMapOvr>
    <a:masterClrMapping/>
  </p:clrMapOvr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Same energy, less time means…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power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power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power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power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P = E ÷ t, so dividing the same energy by a smaller time gives more power.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446</a:t>
            </a:fld>
            <a:endParaRPr lang="en-US"/>
          </a:p>
        </p:txBody>
      </p:sp>
    </p:spTree>
  </p:cSld>
  <p:clrMapOvr>
    <a:masterClrMapping/>
  </p:clrMapOvr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3 kW in watts is…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W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3000 W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W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W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The prefix kilo means 1000, so 3 kW = 3 × 1000 = 3000 W.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447</a:t>
            </a:fld>
            <a:endParaRPr lang="en-US"/>
          </a:p>
        </p:txBody>
      </p:sp>
    </p:spTree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500 W motor runs for 1 minute. Energy?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J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3000 J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30 000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8.3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Convert to seconds first: E = P × t = 500 × 60 = 30 000 J.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448</a:t>
            </a:fld>
            <a:endParaRPr lang="en-US"/>
          </a:p>
        </p:txBody>
      </p:sp>
    </p:spTree>
  </p:cSld>
  <p:clrMapOvr>
    <a:masterClrMapping/>
  </p:clrMapOvr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the most powerful?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J in 10 s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J in 20 s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J in 10 s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J in 2 s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 = E ÷ t = 100 ÷ 2 = 50 W, beating 10 W, 5 W and 10 W.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Back to lesson →">
            <a:hlinkClick r:id="rId3" tooltip="Back to less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less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449</a:t>
            </a:fld>
            <a:endParaRPr lang="en-US"/>
          </a:p>
        </p:txBody>
      </p:sp>
    </p:spTree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5: task answers</a:t>
            </a:r>
            <a:endParaRPr lang="en-US" sz="4600" dirty="0"/>
          </a:p>
        </p:txBody>
      </p:sp>
      <p:graphicFrame>
        <p:nvGraphicFramePr>
          <p:cNvPr id="45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Watts (W)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100 W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P = 30 000 ÷ 60 = 500 W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P = 500 ÷ 25 = 20 W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 = P × t = 2000 × 180 = 360 000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5">
            <a:hlinkClick r:id="rId2" tooltip="Back to Lesson 5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5</a:t>
            </a:r>
            <a:endParaRPr lang="en-US" sz="1600" dirty="0"/>
          </a:p>
        </p:txBody>
      </p:sp>
      <p:sp>
        <p:nvSpPr>
          <p:cNvPr id="8" name="Button: Back to the task">
            <a:hlinkClick r:id="rId3" tooltip="Back to the task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450</a:t>
            </a:fld>
            <a:endParaRPr lang="en-US"/>
          </a:p>
        </p:txBody>
      </p:sp>
    </p:spTree>
  </p:cSld>
  <p:clrMapOvr>
    <a:masterClrMapping/>
  </p:clrMapOvr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5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5: task answers</a:t>
            </a:r>
            <a:endParaRPr lang="en-US" sz="4600" dirty="0"/>
          </a:p>
        </p:txBody>
      </p:sp>
      <p:graphicFrame>
        <p:nvGraphicFramePr>
          <p:cNvPr id="45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 = Ep = 60 × 9.8 × 3 = 1764 J; P = 1764 ÷ 4 = 441 W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5">
            <a:hlinkClick r:id="rId2" tooltip="Back to Lesson 5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451</a:t>
            </a:fld>
            <a:endParaRPr lang="en-US"/>
          </a:p>
        </p:txBody>
      </p:sp>
    </p:spTree>
  </p:cSld>
  <p:clrMapOvr>
    <a:masterClrMapping/>
  </p:clrMapOvr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3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3: answers</a:t>
            </a:r>
            <a:endParaRPr lang="en-US" sz="4600" dirty="0"/>
          </a:p>
        </p:txBody>
      </p:sp>
      <p:graphicFrame>
        <p:nvGraphicFramePr>
          <p:cNvPr id="45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Q1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4200 J/kg°C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Q2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Watts (W)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Q3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Temperature change (final − start)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Q4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0.5 × 4200 × 20 = 42 000 J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Q5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1200 ÷ 40 = 30 W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5">
            <a:hlinkClick r:id="rId2" tooltip="Back to Lesson 5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452</a:t>
            </a:fld>
            <a:endParaRPr lang="en-US"/>
          </a:p>
        </p:txBody>
      </p:sp>
    </p:spTree>
  </p:cSld>
  <p:clrMapOvr>
    <a:masterClrMapping/>
  </p:clrMapOvr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3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3: answers</a:t>
            </a:r>
            <a:endParaRPr lang="en-US" sz="4600" dirty="0"/>
          </a:p>
        </p:txBody>
      </p:sp>
      <p:graphicFrame>
        <p:nvGraphicFramePr>
          <p:cNvPr id="45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Q6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2000 × 300 = 600 000 J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Q7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c = 30 000 ÷ (2 × 7.5) = 2000 J/kg°C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Q8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150 s and 60 s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Part 2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E = P × t (t in s); ΔE = 1 × 4200 × (100 − start temp); E supplied &gt; ΔE as some energy heats the kettle and air; efficiency = ΔE ÷ E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5">
            <a:hlinkClick r:id="rId2" tooltip="Back to Lesson 5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453</a:t>
            </a:fld>
            <a:endParaRPr lang="en-US"/>
          </a:p>
        </p:txBody>
      </p:sp>
    </p:spTree>
  </p:cSld>
  <p:clrMapOvr>
    <a:masterClrMapping/>
  </p:clrMapOvr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DO NOW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6: do now answers</a:t>
            </a:r>
            <a:endParaRPr lang="en-US" sz="4600" dirty="0"/>
          </a:p>
        </p:txBody>
      </p:sp>
      <p:graphicFrame>
        <p:nvGraphicFramePr>
          <p:cNvPr id="45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96696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P = E ÷ t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½ × 100 × 0.2² = 2 J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20 W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They all go out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Gravity (weight)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6">
            <a:hlinkClick r:id="rId2" tooltip="Back to Lesson 6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454</a:t>
            </a:fld>
            <a:endParaRPr lang="en-US"/>
          </a:p>
        </p:txBody>
      </p:sp>
    </p:spTree>
  </p:cSld>
  <p:clrMapOvr>
    <a:masterClrMapping/>
  </p:clrMapOvr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CURIOUS QUESTION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6: curious question</a:t>
            </a:r>
            <a:endParaRPr lang="en-US" sz="4600" dirty="0"/>
          </a:p>
        </p:txBody>
      </p:sp>
      <p:graphicFrame>
        <p:nvGraphicFramePr>
          <p:cNvPr id="45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Curious 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Why do birds fluff up their feathers on a cold day?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Fluffed feathers trap more air. Air has a low thermal conductivity, so less heat escapes from the bird's body.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6">
            <a:hlinkClick r:id="rId2" tooltip="Back to Lesson 6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455</a:t>
            </a:fld>
            <a:endParaRPr lang="en-US"/>
          </a:p>
        </p:txBody>
      </p:sp>
    </p:spTree>
  </p:cSld>
  <p:clrMapOvr>
    <a:masterClrMapping/>
  </p:clrMapOvr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HINGE QUESTION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A lamp: 100 J in, 10 J light out. Wasted energy?</a:t>
            </a:r>
            <a:endParaRPr lang="en-US" sz="3000" dirty="0"/>
          </a:p>
        </p:txBody>
      </p:sp>
      <p:graphicFrame>
        <p:nvGraphicFramePr>
          <p:cNvPr id="45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tells you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  90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✓ Correct – Input = useful + wasted, so wasted = 100 − 10 = 90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  110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Adds instead of subtracting – input = useful + wasted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  10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Confuses the useful output with the wasted output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  0 J – it's conserved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conservation means none is wasted – wasted energy still exists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9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456</a:t>
            </a:fld>
            <a:endParaRPr lang="en-US"/>
          </a:p>
        </p:txBody>
      </p:sp>
    </p:spTree>
  </p:cSld>
  <p:clrMapOvr>
    <a:masterClrMapping/>
  </p:clrMapOvr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FILL IN THE BLANKS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6: fill in the blanks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1106424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1.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Wasted energy is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dissipated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into the surroundings.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2. 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Useful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energy goes where we want it.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3.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Parts rubbing together cause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friction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4. 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Lubrication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(oil) reduces friction.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5.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Loft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insulation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reduces heat loss.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6.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Low thermal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conductivity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→ less heat lost.</a:t>
            </a:r>
            <a:endParaRPr lang="en-US" sz="3000" dirty="0"/>
          </a:p>
        </p:txBody>
      </p:sp>
      <p:sp>
        <p:nvSpPr>
          <p:cNvPr id="7" name="Button: Back to the task">
            <a:hlinkClick r:id="rId2" tooltip="Back to the task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457</a:t>
            </a:fld>
            <a:endParaRPr lang="en-US"/>
          </a:p>
        </p:txBody>
      </p:sp>
    </p:spTree>
  </p:cSld>
  <p:clrMapOvr>
    <a:masterClrMapping/>
  </p:clrMapOvr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EXAM-STYLE QUESTION · MARK SCHEME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6: exam mark scheme</a:t>
            </a:r>
            <a:endParaRPr lang="en-US" sz="4600" dirty="0"/>
          </a:p>
        </p:txBody>
      </p:sp>
      <p:graphicFrame>
        <p:nvGraphicFramePr>
          <p:cNvPr id="45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Mark scheme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(a)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Any two: loft insulation, cavity wall insulation, double glazing, draught excluders (1 each)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(b)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Thicker walls → lower rate (1); lower thermal conductivity → lower rate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(c)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Reduces friction (1); so less energy is dissipated as heat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6">
            <a:hlinkClick r:id="rId2" tooltip="Back to Lesson 6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6</a:t>
            </a:r>
            <a:endParaRPr lang="en-US" sz="1600" dirty="0"/>
          </a:p>
        </p:txBody>
      </p:sp>
      <p:sp>
        <p:nvSpPr>
          <p:cNvPr id="8" name="Button: Back to the question">
            <a:hlinkClick r:id="rId3" tooltip="Back to the question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question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458</a:t>
            </a:fld>
            <a:endParaRPr lang="en-US"/>
          </a:p>
        </p:txBody>
      </p:sp>
    </p:spTree>
  </p:cSld>
  <p:clrMapOvr>
    <a:masterClrMapping/>
  </p:clrMapOvr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6: quiz answers</a:t>
            </a:r>
            <a:endParaRPr lang="en-US" sz="4600" dirty="0"/>
          </a:p>
        </p:txBody>
      </p:sp>
      <p:graphicFrame>
        <p:nvGraphicFramePr>
          <p:cNvPr id="46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05840"/>
                <a:gridCol w="9235440"/>
              </a:tblGrid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Ans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Wasted energy usually heats the surroundings, filling their thermal store.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Dissipated means spread out into the surroundings, so it is less useful; it isn't destroyed.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Oil lubricates moving parts, reducing friction so less energy is wasted as heat.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Low thermal conductivity means energy passes through slowly, so it is a good insulator.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Wasted = total in − useful out = 100 − 30 = 70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In a Sankey diagram the width of each arrow shows how much energy it carries.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Trapped air has very low thermal conductivity; metals like copper conduct well.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Thicker walls slow the rate of energy transfer, so less heat is lost from a house.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Energy is conserved, so total energy in = useful energy out + wasted energy out.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Fans cool the parts by carrying away wasted energy that was dissipated as heat.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6">
            <a:hlinkClick r:id="rId2" tooltip="Back to Lesson 6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459</a:t>
            </a:fld>
            <a:endParaRPr lang="en-US"/>
          </a:p>
        </p:txBody>
      </p:sp>
    </p:spTree>
  </p:cSld>
  <p:clrMapOvr>
    <a:masterClrMapping/>
  </p:clrMapOvr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Wasted energy usually ends up as…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sound only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energy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 in surroundings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Wasted energy usually heats the surroundings, filling their thermal store.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460</a:t>
            </a:fld>
            <a:endParaRPr lang="en-US"/>
          </a:p>
        </p:txBody>
      </p:sp>
    </p:spTree>
  </p:cSld>
  <p:clrMapOvr>
    <a:masterClrMapping/>
  </p:clrMapOvr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'Dissipated' means…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spread out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destroyed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created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stored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Dissipated means spread out into the surroundings, so it is less useful; it isn't destroyed.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461</a:t>
            </a:fld>
            <a:endParaRPr lang="en-US"/>
          </a:p>
        </p:txBody>
      </p:sp>
    </p:spTree>
  </p:cSld>
  <p:clrMapOvr>
    <a:masterClrMapping/>
  </p:clrMapOvr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How does oil reduce wasted energy?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adds heat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reduces friction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adds mass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makes noise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Oil lubricates moving parts, reducing friction so less energy is wasted as heat.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462</a:t>
            </a:fld>
            <a:endParaRPr lang="en-US"/>
          </a:p>
        </p:txBody>
      </p:sp>
    </p:spTree>
  </p:cSld>
  <p:clrMapOvr>
    <a:masterClrMapping/>
  </p:clrMapOvr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Low thermal conductivity means heat…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created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destroyed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passes slowly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passes easily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Low thermal conductivity means energy passes through slowly, so it is a good insulator.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463</a:t>
            </a:fld>
            <a:endParaRPr lang="en-US"/>
          </a:p>
        </p:txBody>
      </p:sp>
    </p:spTree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100 J in, 30 J useful. Wasted?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J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 J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Wasted = total in − useful out = 100 − 30 = 70 J.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464</a:t>
            </a:fld>
            <a:endParaRPr lang="en-US"/>
          </a:p>
        </p:txBody>
      </p:sp>
    </p:spTree>
  </p:cSld>
  <p:clrMapOvr>
    <a:masterClrMapping/>
  </p:clrMapOvr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In a Sankey diagram, arrow width shows…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amount of energy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In a Sankey diagram the width of each arrow shows how much energy it carries.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465</a:t>
            </a:fld>
            <a:endParaRPr lang="en-US"/>
          </a:p>
        </p:txBody>
      </p:sp>
    </p:spTree>
  </p:cSld>
  <p:clrMapOvr>
    <a:masterClrMapping/>
  </p:clrMapOvr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the best insulator?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aluminium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trapped air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steel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copper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Trapped air has very low thermal conductivity; metals like copper conduct well.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466</a:t>
            </a:fld>
            <a:endParaRPr lang="en-US"/>
          </a:p>
        </p:txBody>
      </p:sp>
    </p:spTree>
  </p:cSld>
  <p:clrMapOvr>
    <a:masterClrMapping/>
  </p:clrMapOvr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Thicker walls mean…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hotter outside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heat lost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heat lost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heat lost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Thicker walls slow the rate of energy transfer, so less heat is lost from a house.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467</a:t>
            </a:fld>
            <a:endParaRPr lang="en-US"/>
          </a:p>
        </p:txBody>
      </p:sp>
    </p:spTree>
  </p:cSld>
  <p:clrMapOvr>
    <a:masterClrMapping/>
  </p:clrMapOvr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Energy in = 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− wasted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only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wasted only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+ wasted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Energy is conserved, so total energy in = useful energy out + wasted energy out.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468</a:t>
            </a:fld>
            <a:endParaRPr lang="en-US"/>
          </a:p>
        </p:txBody>
      </p:sp>
    </p:spTree>
  </p:cSld>
  <p:clrMapOvr>
    <a:masterClrMapping/>
  </p:clrMapOvr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Why do laptops have fans?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cool them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make noise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charge them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make light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Fans cool the parts by carrying away wasted energy that was dissipated as heat.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Back to lesson →">
            <a:hlinkClick r:id="rId3" tooltip="Back to less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less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469</a:t>
            </a:fld>
            <a:endParaRPr lang="en-US"/>
          </a:p>
        </p:txBody>
      </p:sp>
    </p:spTree>
  </p:cSld>
  <p:clrMapOvr>
    <a:masterClrMapping/>
  </p:clrMapOvr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6: task answers</a:t>
            </a:r>
            <a:endParaRPr lang="en-US" sz="4600" dirty="0"/>
          </a:p>
        </p:txBody>
      </p:sp>
      <p:graphicFrame>
        <p:nvGraphicFramePr>
          <p:cNvPr id="47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Lubrication (oil or grease)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Loft insulation, cavity wall insulation or double glazing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100 − 15 = 85 J wasted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Less friction → less energy dissipated as heat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Input arrow 200 J splits: 50 J useful (thin), 150 J wasted (3 × wider, bending down)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6">
            <a:hlinkClick r:id="rId2" tooltip="Back to Lesson 6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6</a:t>
            </a:r>
            <a:endParaRPr lang="en-US" sz="1600" dirty="0"/>
          </a:p>
        </p:txBody>
      </p:sp>
      <p:sp>
        <p:nvSpPr>
          <p:cNvPr id="8" name="Button: Back to the task">
            <a:hlinkClick r:id="rId3" tooltip="Back to the task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470</a:t>
            </a:fld>
            <a:endParaRPr lang="en-US"/>
          </a:p>
        </p:txBody>
      </p:sp>
    </p:spTree>
  </p:cSld>
  <p:clrMapOvr>
    <a:masterClrMapping/>
  </p:clrMapOvr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6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6: task answers</a:t>
            </a:r>
            <a:endParaRPr lang="en-US" sz="4600" dirty="0"/>
          </a:p>
        </p:txBody>
      </p:sp>
      <p:graphicFrame>
        <p:nvGraphicFramePr>
          <p:cNvPr id="47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Heat has further to travel, so the rate of heat loss is lower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Blanks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dissipated, useful, friction, lubrication, insulation, conductivity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Exit ticket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Spread out into the surroundings (as heat); 160 J; loft insulation / cavity walls / double glazing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6">
            <a:hlinkClick r:id="rId2" tooltip="Back to Lesson 6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471</a:t>
            </a:fld>
            <a:endParaRPr lang="en-US"/>
          </a:p>
        </p:txBody>
      </p:sp>
    </p:spTree>
  </p:cSld>
  <p:clrMapOvr>
    <a:masterClrMapping/>
  </p:clrMapOvr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DO NOW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7: do now answers</a:t>
            </a:r>
            <a:endParaRPr lang="en-US" sz="4600" dirty="0"/>
          </a:p>
        </p:txBody>
      </p:sp>
      <p:graphicFrame>
        <p:nvGraphicFramePr>
          <p:cNvPr id="47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96696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Spread out into the surroundings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75 J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Lubrication (oil)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Breaks or completes the circuit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100 cm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7">
            <a:hlinkClick r:id="rId2" tooltip="Back to Lesson 7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472</a:t>
            </a:fld>
            <a:endParaRPr lang="en-US"/>
          </a:p>
        </p:txBody>
      </p:sp>
    </p:spTree>
  </p:cSld>
  <p:clrMapOvr>
    <a:masterClrMapping/>
  </p:clrMapOvr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WE DO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help: answer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TV is given 500 J and transfers 200 J usefully as light and sound. Find its efficiency.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Write the equation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÷ total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Put in the numbers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÷ 500</a:t>
            </a:r>
            <a:endParaRPr lang="en-US" sz="30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Answer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 = 40%</a:t>
            </a:r>
            <a:endParaRPr lang="en-US" sz="3000" dirty="0"/>
          </a:p>
        </p:txBody>
      </p:sp>
      <p:sp>
        <p:nvSpPr>
          <p:cNvPr id="23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24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473</a:t>
            </a:fld>
            <a:endParaRPr lang="en-US"/>
          </a:p>
        </p:txBody>
      </p:sp>
    </p:spTree>
  </p:cSld>
  <p:clrMapOvr>
    <a:masterClrMapping/>
  </p:clrMapOvr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WE DO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help: answer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400 W blender gives out 300 W of useful kinetic power. Find its efficiency.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useful ÷ total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÷ 400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As a decimal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0.75</a:t>
            </a:r>
            <a:endParaRPr lang="en-US" sz="30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As a percentage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</a:t>
            </a:r>
            <a:endParaRPr lang="en-US" sz="3000" dirty="0"/>
          </a:p>
        </p:txBody>
      </p:sp>
      <p:sp>
        <p:nvSpPr>
          <p:cNvPr id="23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24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474</a:t>
            </a:fld>
            <a:endParaRPr lang="en-US"/>
          </a:p>
        </p:txBody>
      </p:sp>
    </p:spTree>
  </p:cSld>
  <p:clrMapOvr>
    <a:masterClrMapping/>
  </p:clrMapOvr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7: practice: efficiency</a:t>
            </a:r>
            <a:endParaRPr lang="en-US" sz="4600" dirty="0"/>
          </a:p>
        </p:txBody>
      </p:sp>
      <p:graphicFrame>
        <p:nvGraphicFramePr>
          <p:cNvPr id="47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100 ÷ 400 = 0.25 = 25%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40 ÷ 50 = 0.8 = 80%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Useful = 350 J: 350 ÷ 1000 = 35%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0.3 × 2000 = 600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450 ÷ 0.9 = 500 W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7">
            <a:hlinkClick r:id="rId2" tooltip="Back to Lesson 7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475</a:t>
            </a:fld>
            <a:endParaRPr lang="en-US"/>
          </a:p>
        </p:txBody>
      </p:sp>
    </p:spTree>
  </p:cSld>
  <p:clrMapOvr>
    <a:masterClrMapping/>
  </p:clrMapOvr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7: practice: efficiency</a:t>
            </a:r>
            <a:endParaRPr lang="en-US" sz="4600" dirty="0"/>
          </a:p>
        </p:txBody>
      </p:sp>
      <p:graphicFrame>
        <p:nvGraphicFramePr>
          <p:cNvPr id="47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Input = 12 ÷ 0.2 = 60 J; wasted = 48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Exit ticket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Useful output ÷ total input; 20%; some energy is always dissipated (friction, heating)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7">
            <a:hlinkClick r:id="rId2" tooltip="Back to Lesson 7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476</a:t>
            </a:fld>
            <a:endParaRPr lang="en-US"/>
          </a:p>
        </p:txBody>
      </p:sp>
    </p:spTree>
  </p:cSld>
  <p:clrMapOvr>
    <a:masterClrMapping/>
  </p:clrMapOvr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CURIOUS QUESTION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7: curious question</a:t>
            </a:r>
            <a:endParaRPr lang="en-US" sz="4600" dirty="0"/>
          </a:p>
        </p:txBody>
      </p:sp>
      <p:graphicFrame>
        <p:nvGraphicFramePr>
          <p:cNvPr id="47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Curious 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A phone charger is 80% efficient. Where does the other 20% go?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It is dissipated – mostly heating the charger and the air around it. That's why chargers feel warm.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7">
            <a:hlinkClick r:id="rId2" tooltip="Back to Lesson 7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477</a:t>
            </a:fld>
            <a:endParaRPr lang="en-US"/>
          </a:p>
        </p:txBody>
      </p:sp>
    </p:spTree>
  </p:cSld>
  <p:clrMapOvr>
    <a:masterClrMapping/>
  </p:clrMapOvr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HINGE QUESTION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A motor: 40 J useful from 50 J input. Efficiency?</a:t>
            </a:r>
            <a:endParaRPr lang="en-US" sz="3000" dirty="0"/>
          </a:p>
        </p:txBody>
      </p:sp>
      <p:graphicFrame>
        <p:nvGraphicFramePr>
          <p:cNvPr id="47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tells you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  0.8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Gives efficiency a unit – it is a ratio with no unit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  80%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✓ Correct – Efficiency = useful ÷ total = 40 ÷ 50 = 0.8 = 80%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  125%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Divided total by useful – efficiency can never be over 100%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  10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Subtracted – that gives the wasted energy, not efficiency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9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478</a:t>
            </a:fld>
            <a:endParaRPr lang="en-US"/>
          </a:p>
        </p:txBody>
      </p:sp>
    </p:spTree>
  </p:cSld>
  <p:clrMapOvr>
    <a:masterClrMapping/>
  </p:clrMapOvr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EXAM-STYLE QUESTION · MARK SCHEME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7: exam mark scheme</a:t>
            </a:r>
            <a:endParaRPr lang="en-US" sz="4600" dirty="0"/>
          </a:p>
        </p:txBody>
      </p:sp>
      <p:graphicFrame>
        <p:nvGraphicFramePr>
          <p:cNvPr id="48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Mark scheme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(a) [1]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150 J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(b)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350 ÷ 500 (1); 0.7 or 70%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(c)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Input arrow of 500 J splits into 350 J useful and 150 J wasted (1); arrow widths drawn to scale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(d)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0.85 × 500 (1); 425 J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7">
            <a:hlinkClick r:id="rId2" tooltip="Back to Lesson 7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7</a:t>
            </a:r>
            <a:endParaRPr lang="en-US" sz="1600" dirty="0"/>
          </a:p>
        </p:txBody>
      </p:sp>
      <p:sp>
        <p:nvSpPr>
          <p:cNvPr id="8" name="Button: Back to the question">
            <a:hlinkClick r:id="rId3" tooltip="Back to the question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question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479</a:t>
            </a:fld>
            <a:endParaRPr lang="en-US"/>
          </a:p>
        </p:txBody>
      </p:sp>
    </p:spTree>
  </p:cSld>
  <p:clrMapOvr>
    <a:masterClrMapping/>
  </p:clrMapOvr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7: quiz answers</a:t>
            </a:r>
            <a:endParaRPr lang="en-US" sz="4600" dirty="0"/>
          </a:p>
        </p:txBody>
      </p:sp>
      <p:graphicFrame>
        <p:nvGraphicFramePr>
          <p:cNvPr id="48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05840"/>
                <a:gridCol w="9235440"/>
              </a:tblGrid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Ans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Efficiency = useful output energy ÷ total input energy (can also use power).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You can't get out more energy than you put in, so 100% is the limit; it is never reached.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Efficiency = useful ÷ total = 60 ÷ 100 = 0.6, which is 60%.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To turn a decimal into a percentage, multiply by 100: 0.35 × 100 = 35%.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LEDs turn most of their input into light; filament bulbs waste most as heat.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Efficiency = useful ÷ total = 10 ÷ 50 = 0.2, which is 20%.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Some energy is always dissipated, mostly as heat, so useful output is less than input.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Useful = efficiency × total input = 0.25 × 400 = 100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It is energy ÷ energy, so the units cancel and efficiency has no unit.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Lubrication reduces friction, so less energy is dissipated as heat and more is useful.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7">
            <a:hlinkClick r:id="rId2" tooltip="Back to Lesson 7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480</a:t>
            </a:fld>
            <a:endParaRPr lang="en-US"/>
          </a:p>
        </p:txBody>
      </p:sp>
    </p:spTree>
  </p:cSld>
  <p:clrMapOvr>
    <a:masterClrMapping/>
  </p:clrMapOvr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Efficiency = ?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÷ total in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in ÷ useful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× total in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in − useful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Efficiency = useful output energy ÷ total input energy (can also use power).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481</a:t>
            </a:fld>
            <a:endParaRPr lang="en-US"/>
          </a:p>
        </p:txBody>
      </p:sp>
    </p:spTree>
  </p:cSld>
  <p:clrMapOvr>
    <a:masterClrMapping/>
  </p:clrMapOvr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What is the highest possible efficiency?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200%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1000%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You can't get out more energy than you put in, so 100% is the limit; it is never reached.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482</a:t>
            </a:fld>
            <a:endParaRPr lang="en-US"/>
          </a:p>
        </p:txBody>
      </p:sp>
    </p:spTree>
  </p:cSld>
  <p:clrMapOvr>
    <a:masterClrMapping/>
  </p:clrMapOvr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100 J in, 60 J useful. Efficiency?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6%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160%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Efficiency = useful ÷ total = 60 ÷ 100 = 0.6, which is 60%.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483</a:t>
            </a:fld>
            <a:endParaRPr lang="en-US"/>
          </a:p>
        </p:txBody>
      </p:sp>
    </p:spTree>
  </p:cSld>
  <p:clrMapOvr>
    <a:masterClrMapping/>
  </p:clrMapOvr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0.35 as a percentage is…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350%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3.5%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0.35%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35%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To turn a decimal into a percentage, multiply by 100: 0.35 × 100 = 35%.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484</a:t>
            </a:fld>
            <a:endParaRPr lang="en-US"/>
          </a:p>
        </p:txBody>
      </p:sp>
    </p:spTree>
  </p:cSld>
  <p:clrMapOvr>
    <a:masterClrMapping/>
  </p:clrMapOvr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the most efficient?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LED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filament bulb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petrol car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fire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LEDs turn most of their input into light; filament bulbs waste most as heat.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485</a:t>
            </a:fld>
            <a:endParaRPr lang="en-US"/>
          </a:p>
        </p:txBody>
      </p:sp>
    </p:spTree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50 W in, 10 W useful. Efficiency?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(50%)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 (20%)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(500%)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 (40%)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Efficiency = useful ÷ total = 10 ÷ 50 = 0.2, which is 20%.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486</a:t>
            </a:fld>
            <a:endParaRPr lang="en-US"/>
          </a:p>
        </p:txBody>
      </p:sp>
    </p:spTree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Why can't efficiency be 100%?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is created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is destroyed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is dissipated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devices are small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Some energy is always dissipated, mostly as heat, so useful output is less than input.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487</a:t>
            </a:fld>
            <a:endParaRPr lang="en-US"/>
          </a:p>
        </p:txBody>
      </p:sp>
    </p:spTree>
  </p:cSld>
  <p:clrMapOvr>
    <a:masterClrMapping/>
  </p:clrMapOvr>
</p:sld>
</file>

<file path=ppt/slides/slide4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An engine is 25% efficient and gets 400 J. Useful?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J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1600 J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Useful = efficiency × total input = 0.25 × 400 = 100 J.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488</a:t>
            </a:fld>
            <a:endParaRPr lang="en-US"/>
          </a:p>
        </p:txBody>
      </p:sp>
    </p:spTree>
  </p:cSld>
  <p:clrMapOvr>
    <a:masterClrMapping/>
  </p:clrMapOvr>
</p:sld>
</file>

<file path=ppt/slides/slide4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Efficiency has no…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decimal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It is energy ÷ energy, so the units cancel and efficiency has no unit.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489</a:t>
            </a:fld>
            <a:endParaRPr lang="en-US"/>
          </a:p>
        </p:txBody>
      </p:sp>
    </p:spTree>
  </p:cSld>
  <p:clrMapOvr>
    <a:masterClrMapping/>
  </p:clrMapOvr>
</p:sld>
</file>

<file path=ppt/slides/slide4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To make a machine more efficient you could…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it noisy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lubricate it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friction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 it up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Lubrication reduces friction, so less energy is dissipated as heat and more is useful.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Back to lesson →">
            <a:hlinkClick r:id="rId3" tooltip="Back to less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less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490</a:t>
            </a:fld>
            <a:endParaRPr lang="en-US"/>
          </a:p>
        </p:txBody>
      </p:sp>
    </p:spTree>
  </p:cSld>
  <p:clrMapOvr>
    <a:masterClrMapping/>
  </p:clrMapOvr>
</p:sld>
</file>

<file path=ppt/slides/slide4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7: task answers</a:t>
            </a:r>
            <a:endParaRPr lang="en-US" sz="4600" dirty="0"/>
          </a:p>
        </p:txBody>
      </p:sp>
      <p:graphicFrame>
        <p:nvGraphicFramePr>
          <p:cNvPr id="49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100% (or 1)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An LED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50 ÷ 200 = 0.25 = 25%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400 ÷ 500 = 0.8 = 80%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0.4 × 1000 = 400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7">
            <a:hlinkClick r:id="rId2" tooltip="Back to Lesson 7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7</a:t>
            </a:r>
            <a:endParaRPr lang="en-US" sz="1600" dirty="0"/>
          </a:p>
        </p:txBody>
      </p:sp>
      <p:sp>
        <p:nvSpPr>
          <p:cNvPr id="8" name="Button: Back to the task">
            <a:hlinkClick r:id="rId3" tooltip="Back to the task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491</a:t>
            </a:fld>
            <a:endParaRPr lang="en-US"/>
          </a:p>
        </p:txBody>
      </p:sp>
    </p:spTree>
  </p:cSld>
  <p:clrMapOvr>
    <a:masterClrMapping/>
  </p:clrMapOvr>
</p:sld>
</file>

<file path=ppt/slides/slide4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7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7: task answers</a:t>
            </a:r>
            <a:endParaRPr lang="en-US" sz="4600" dirty="0"/>
          </a:p>
        </p:txBody>
      </p:sp>
      <p:graphicFrame>
        <p:nvGraphicFramePr>
          <p:cNvPr id="49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Friction and resistance always dissipate some energy as heat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7">
            <a:hlinkClick r:id="rId2" tooltip="Back to Lesson 7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492</a:t>
            </a:fld>
            <a:endParaRPr lang="en-US"/>
          </a:p>
        </p:txBody>
      </p:sp>
    </p:spTree>
  </p:cSld>
  <p:clrMapOvr>
    <a:masterClrMapping/>
  </p:clrMapOvr>
</p:sld>
</file>

<file path=ppt/slides/slide4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4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4: answers</a:t>
            </a:r>
            <a:endParaRPr lang="en-US" sz="4600" dirty="0"/>
          </a:p>
        </p:txBody>
      </p:sp>
      <p:graphicFrame>
        <p:nvGraphicFramePr>
          <p:cNvPr id="49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Q1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Spread out into the surroundings, usually as heat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Q2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Loft insulation, cavity walls, double glazing, draught excluders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Q3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100% (1) – never reached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Q4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125 ÷ 500 = 25%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Q5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6 ÷ 60 = 10%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7">
            <a:hlinkClick r:id="rId2" tooltip="Back to Lesson 7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493</a:t>
            </a:fld>
            <a:endParaRPr lang="en-US"/>
          </a:p>
        </p:txBody>
      </p:sp>
    </p:spTree>
  </p:cSld>
  <p:clrMapOvr>
    <a:masterClrMapping/>
  </p:clrMapOvr>
</p:sld>
</file>

<file path=ppt/slides/slide4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4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4: answers</a:t>
            </a:r>
            <a:endParaRPr lang="en-US" sz="4600" dirty="0"/>
          </a:p>
        </p:txBody>
      </p:sp>
      <p:graphicFrame>
        <p:nvGraphicFramePr>
          <p:cNvPr id="49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Q6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100 J arrow splits: 30 J useful, 70 J wasted (wider)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Q7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Input = 900 ÷ 0.3 = 3000 J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Q8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Less friction → less energy dissipated → more of the input is useful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7">
            <a:hlinkClick r:id="rId2" tooltip="Back to Lesson 7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494</a:t>
            </a:fld>
            <a:endParaRPr lang="en-US"/>
          </a:p>
        </p:txBody>
      </p:sp>
    </p:spTree>
  </p:cSld>
  <p:clrMapOvr>
    <a:masterClrMapping/>
  </p:clrMapOvr>
</p:sld>
</file>

<file path=ppt/slides/slide4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4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4: answers</a:t>
            </a:r>
            <a:endParaRPr lang="en-US" sz="4600" dirty="0"/>
          </a:p>
        </p:txBody>
      </p:sp>
      <p:graphicFrame>
        <p:nvGraphicFramePr>
          <p:cNvPr id="49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Part 2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Tips: loft/cavity insulation, LEDs, switching off, draught excluders; physics: low thermal conductivity, less dissipation; calc e.g. 12 W in, 9 W light = 75%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7">
            <a:hlinkClick r:id="rId2" tooltip="Back to Lesson 7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495</a:t>
            </a:fld>
            <a:endParaRPr lang="en-US"/>
          </a:p>
        </p:txBody>
      </p:sp>
    </p:spTree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DO NOW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8: do now answers</a:t>
            </a:r>
            <a:endParaRPr lang="en-US" sz="4600" dirty="0"/>
          </a:p>
        </p:txBody>
      </p:sp>
      <p:graphicFrame>
        <p:nvGraphicFramePr>
          <p:cNvPr id="49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96696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Useful output ÷ total input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Coal, oil or gas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70%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Time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Kilogram (kg)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8">
            <a:hlinkClick r:id="rId2" tooltip="Back to Lesson 8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496</a:t>
            </a:fld>
            <a:endParaRPr lang="en-US"/>
          </a:p>
        </p:txBody>
      </p:sp>
    </p:spTree>
  </p:cSld>
  <p:clrMapOvr>
    <a:masterClrMapping/>
  </p:clrMapOvr>
</p:sld>
</file>

<file path=ppt/slides/slide4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CURIOUS QUESTION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8: curious question</a:t>
            </a:r>
            <a:endParaRPr lang="en-US" sz="4600" dirty="0"/>
          </a:p>
        </p:txBody>
      </p:sp>
      <p:graphicFrame>
        <p:nvGraphicFramePr>
          <p:cNvPr id="49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Curious 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Wind is free – so why don't we get ALL our electricity from wind?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Wind isn't reliable – on calm days turbines make little electricity, and it's hard to store huge amounts. So we need other sources and storage as back-up.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8">
            <a:hlinkClick r:id="rId2" tooltip="Back to Lesson 8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497</a:t>
            </a:fld>
            <a:endParaRPr lang="en-US"/>
          </a:p>
        </p:txBody>
      </p:sp>
    </p:spTree>
  </p:cSld>
  <p:clrMapOvr>
    <a:masterClrMapping/>
  </p:clrMapOvr>
</p:sld>
</file>

<file path=ppt/slides/slide4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HINGE QUESTION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Which of these is a renewable energy resource?</a:t>
            </a:r>
            <a:endParaRPr lang="en-US" sz="3000" dirty="0"/>
          </a:p>
        </p:txBody>
      </p:sp>
      <p:graphicFrame>
        <p:nvGraphicFramePr>
          <p:cNvPr id="49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tells you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  natural gas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'natural' means renewable – gas is a fossil fuel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  coal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coal reforms quickly – it takes millions of years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  biofuel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✓ Correct – Biofuel crops can be regrown as fast as they are used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  nuclear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low-carbon means renewable – uranium fuel will run out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9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498</a:t>
            </a:fld>
            <a:endParaRPr lang="en-US"/>
          </a:p>
        </p:txBody>
      </p:sp>
    </p:spTree>
  </p:cSld>
  <p:clrMapOvr>
    <a:masterClrMapping/>
  </p:clrMapOvr>
</p:sld>
</file>

<file path=ppt/slides/slide4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EXAM-STYLE QUESTION · MARK SCHEME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8: exam mark scheme</a:t>
            </a:r>
            <a:endParaRPr lang="en-US" sz="4600" dirty="0"/>
          </a:p>
        </p:txBody>
      </p:sp>
      <p:graphicFrame>
        <p:nvGraphicFramePr>
          <p:cNvPr id="50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Mark scheme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(a)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Any two: wind, solar, hydroelectric, tidal, wave, geothermal, biofuel (1 each)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(b)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Advantage: reliable / quick to start (1). Disadvantage: releases CO₂ / will run out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(c) [4]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Wind: renewable, no CO₂ when running, free fuel (1); but unreliable on calm days, needs back-up or storage (1). Gas: reliable, meets changing demand (1). Judgement with a reason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8">
            <a:hlinkClick r:id="rId2" tooltip="Back to Lesson 8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8</a:t>
            </a:r>
            <a:endParaRPr lang="en-US" sz="1600" dirty="0"/>
          </a:p>
        </p:txBody>
      </p:sp>
      <p:sp>
        <p:nvSpPr>
          <p:cNvPr id="8" name="Button: Back to the question">
            <a:hlinkClick r:id="rId3" tooltip="Back to the question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question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499</a:t>
            </a:fld>
            <a:endParaRPr lang="en-US"/>
          </a:p>
        </p:txBody>
      </p:sp>
    </p:spTree>
  </p:cSld>
  <p:clrMapOvr>
    <a:masterClrMapping/>
  </p:clrMapOvr>
</p:sld>
</file>

<file path=ppt/slides/slide5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8: quiz answers</a:t>
            </a:r>
            <a:endParaRPr lang="en-US" sz="4600" dirty="0"/>
          </a:p>
        </p:txBody>
      </p:sp>
      <p:graphicFrame>
        <p:nvGraphicFramePr>
          <p:cNvPr id="50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05840"/>
                <a:gridCol w="9235440"/>
              </a:tblGrid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Ans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Wind is renewable because it is replenished naturally and won't run out.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Coal formed from ancient plants over millions of years, so it is a fossil fuel.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Renewable means it is replenished as fast as we use it, so it won't run out.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Burning fossil fuels releases carbon dioxide, a greenhouse gas linked to climate change.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Solar panels need sunlight, so they produce no electricity at night and less when cloudy.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Nuclear power makes almost no CO₂, but its radioactive waste must be stored for ages.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Tidal barrages use the rise and fall of the sea, driven by the Moon's gravity.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Coal use fell sharply as the UK switched to gas and renewables; its last plant shut in 2024.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Gas is reliable as it can be burned at any time; wind, sun and waves depend on the weather.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Biofuels are made from plants or animal waste, so they are renewable.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8">
            <a:hlinkClick r:id="rId2" tooltip="Back to Lesson 8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500</a:t>
            </a:fld>
            <a:endParaRPr lang="en-US"/>
          </a:p>
        </p:txBody>
      </p:sp>
    </p:spTree>
  </p:cSld>
  <p:clrMapOvr>
    <a:masterClrMapping/>
  </p:clrMapOvr>
</p:sld>
</file>

<file path=ppt/slides/slide5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resource is renewable?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oil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Wind is renewable because it is replenished naturally and won't run out.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501</a:t>
            </a:fld>
            <a:endParaRPr lang="en-US"/>
          </a:p>
        </p:txBody>
      </p:sp>
    </p:spTree>
  </p:cSld>
  <p:clrMapOvr>
    <a:masterClrMapping/>
  </p:clrMapOvr>
</p:sld>
</file>

<file path=ppt/slides/slide5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a fossil fuel?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tidal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Coal formed from ancient plants over millions of years, so it is a fossil fuel.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502</a:t>
            </a:fld>
            <a:endParaRPr lang="en-US"/>
          </a:p>
        </p:txBody>
      </p:sp>
    </p:spTree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'Renewable' means…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will run out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free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nuclear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won't run out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Renewable means it is replenished as fast as we use it, so it won't run out.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503</a:t>
            </a:fld>
            <a:endParaRPr lang="en-US"/>
          </a:p>
        </p:txBody>
      </p:sp>
    </p:spTree>
  </p:cSld>
  <p:clrMapOvr>
    <a:masterClrMapping/>
  </p:clrMapOvr>
</p:sld>
</file>

<file path=ppt/slides/slide5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Burning fossil fuels releases…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 dioxide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nitrogen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oxygen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Burning fossil fuels releases carbon dioxide, a greenhouse gas linked to climate change.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504</a:t>
            </a:fld>
            <a:endParaRPr lang="en-US"/>
          </a:p>
        </p:txBody>
      </p:sp>
    </p:spTree>
  </p:cSld>
  <p:clrMapOvr>
    <a:masterClrMapping/>
  </p:clrMapOvr>
</p:sld>
</file>

<file path=ppt/slides/slide5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The main problem with solar power?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radioactive waste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power at night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makes CO₂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run out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Solar panels need sunlight, so they produce no electricity at night and less when cloudy.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505</a:t>
            </a:fld>
            <a:endParaRPr lang="en-US"/>
          </a:p>
        </p:txBody>
      </p:sp>
    </p:spTree>
  </p:cSld>
  <p:clrMapOvr>
    <a:masterClrMapping/>
  </p:clrMapOvr>
</p:sld>
</file>

<file path=ppt/slides/slide5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Nuclear power produces…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fossil fuels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lots of CO₂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radioactive waste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at all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Nuclear power makes almost no CO₂, but its radioactive waste must be stored for ages.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506</a:t>
            </a:fld>
            <a:endParaRPr lang="en-US"/>
          </a:p>
        </p:txBody>
      </p:sp>
    </p:spTree>
  </p:cSld>
  <p:clrMapOvr>
    <a:masterClrMapping/>
  </p:clrMapOvr>
</p:sld>
</file>

<file path=ppt/slides/slide5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uses the rise and fall of the sea?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geothermal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tidal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Tidal barrages use the rise and fall of the sea, driven by the Moon's gravity.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507</a:t>
            </a:fld>
            <a:endParaRPr lang="en-US"/>
          </a:p>
        </p:txBody>
      </p:sp>
    </p:spTree>
  </p:cSld>
  <p:clrMapOvr>
    <a:masterClrMapping/>
  </p:clrMapOvr>
</p:sld>
</file>

<file path=ppt/slides/slide5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Since 2010, UK coal use has…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fallen sharply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stayed the same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doubled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risen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Coal use fell sharply as the UK switched to gas and renewables; its last plant shut in 2024.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508</a:t>
            </a:fld>
            <a:endParaRPr lang="en-US"/>
          </a:p>
        </p:txBody>
      </p:sp>
    </p:spTree>
  </p:cSld>
  <p:clrMapOvr>
    <a:masterClrMapping/>
  </p:clrMapOvr>
</p:sld>
</file>

<file path=ppt/slides/slide5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the most reliable?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waves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Gas is reliable as it can be burned at any time; wind, sun and waves depend on the weather.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509</a:t>
            </a:fld>
            <a:endParaRPr lang="en-US"/>
          </a:p>
        </p:txBody>
      </p:sp>
    </p:spTree>
  </p:cSld>
  <p:clrMapOvr>
    <a:masterClrMapping/>
  </p:clrMapOvr>
</p:sld>
</file>

<file path=ppt/slides/slide5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Biofuels are made from…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sand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uranium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plants or waste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 water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Biofuels are made from plants or animal waste, so they are renewable.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Back to lesson →">
            <a:hlinkClick r:id="rId3" tooltip="Back to less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less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510</a:t>
            </a:fld>
            <a:endParaRPr lang="en-US"/>
          </a:p>
        </p:txBody>
      </p:sp>
    </p:spTree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8: task answers</a:t>
            </a:r>
            <a:endParaRPr lang="en-US" sz="4600" dirty="0"/>
          </a:p>
        </p:txBody>
      </p:sp>
      <p:graphicFrame>
        <p:nvGraphicFramePr>
          <p:cNvPr id="5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Renewable: wind, solar, tidal, hydro, wave, geothermal, biofuel. Non-renewable: coal, oil, gas, nuclear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It will not run out – it is replenished naturally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Advantage: no CO₂, free fuel. Disadvantage: no power at night or when cloudy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Its fuel (uranium) will run out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8">
            <a:hlinkClick r:id="rId2" tooltip="Back to Lesson 8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8</a:t>
            </a:r>
            <a:endParaRPr lang="en-US" sz="1600" dirty="0"/>
          </a:p>
        </p:txBody>
      </p:sp>
      <p:sp>
        <p:nvSpPr>
          <p:cNvPr id="8" name="Button: Back to the task">
            <a:hlinkClick r:id="rId3" tooltip="Back to the task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511</a:t>
            </a:fld>
            <a:endParaRPr lang="en-US"/>
          </a:p>
        </p:txBody>
      </p:sp>
    </p:spTree>
  </p:cSld>
  <p:clrMapOvr>
    <a:masterClrMapping/>
  </p:clrMapOvr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8: task answers</a:t>
            </a:r>
            <a:endParaRPr lang="en-US" sz="4600" dirty="0"/>
          </a:p>
        </p:txBody>
      </p:sp>
      <p:graphicFrame>
        <p:nvGraphicFramePr>
          <p:cNvPr id="5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Gas: reliable, starts quickly, but releases CO₂ and will run out. Wind: no CO₂, won't run out, but unreliable on calm days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8">
            <a:hlinkClick r:id="rId2" tooltip="Back to Lesson 8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512</a:t>
            </a:fld>
            <a:endParaRPr lang="en-US"/>
          </a:p>
        </p:txBody>
      </p:sp>
    </p:spTree>
  </p:cSld>
  <p:clrMapOvr>
    <a:masterClrMapping/>
  </p:clrMapOvr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8: review answers</a:t>
            </a:r>
            <a:endParaRPr lang="en-US" sz="4600" dirty="0"/>
          </a:p>
        </p:txBody>
      </p:sp>
      <p:graphicFrame>
        <p:nvGraphicFramePr>
          <p:cNvPr id="5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e.g. kinetic, thermal, chemical, gravitational potential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½ × 2 × 3² = 9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1 × 9.8 × 5 = 49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½ × 100 × 0.3² = 4.5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2 × 4200 × 10 = 84 000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8">
            <a:hlinkClick r:id="rId2" tooltip="Back to Lesson 8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513</a:t>
            </a:fld>
            <a:endParaRPr lang="en-US"/>
          </a:p>
        </p:txBody>
      </p:sp>
    </p:spTree>
  </p:cSld>
  <p:clrMapOvr>
    <a:masterClrMapping/>
  </p:clrMapOvr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8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8: review answers</a:t>
            </a:r>
            <a:endParaRPr lang="en-US" sz="4600" dirty="0"/>
          </a:p>
        </p:txBody>
      </p:sp>
      <p:graphicFrame>
        <p:nvGraphicFramePr>
          <p:cNvPr id="5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600 ÷ 20 = 30 W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900 ÷ 30 = 30 W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150 ÷ 200 = 75%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8">
            <a:hlinkClick r:id="rId2" tooltip="Back to Lesson 8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514</a:t>
            </a:fld>
            <a:endParaRPr lang="en-US"/>
          </a:p>
        </p:txBody>
      </p:sp>
    </p:spTree>
  </p:cSld>
  <p:clrMapOvr>
    <a:masterClrMapping/>
  </p:clrMapOvr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5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5: answers</a:t>
            </a:r>
            <a:endParaRPr lang="en-US" sz="4600" dirty="0"/>
          </a:p>
        </p:txBody>
      </p:sp>
      <p:graphicFrame>
        <p:nvGraphicFramePr>
          <p:cNvPr id="5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Q1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Ek = ½mv² · Ep = mgh · Ee = ½ke² · ΔE = mcΔθ · P = E ÷ t · P = W ÷ t · efficiency = useful ÷ total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Q2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e.g. wind, solar, tidal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Q3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e.g. coal, gas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Q4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½ × 1 × 6² = 18 J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Q5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½ × 300 × 0.2² = 6 J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8">
            <a:hlinkClick r:id="rId2" tooltip="Back to Lesson 8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515</a:t>
            </a:fld>
            <a:endParaRPr lang="en-US"/>
          </a:p>
        </p:txBody>
      </p:sp>
    </p:spTree>
  </p:cSld>
  <p:clrMapOvr>
    <a:masterClrMapping/>
  </p:clrMapOvr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5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5: answers</a:t>
            </a:r>
            <a:endParaRPr lang="en-US" sz="4600" dirty="0"/>
          </a:p>
        </p:txBody>
      </p:sp>
      <p:graphicFrame>
        <p:nvGraphicFramePr>
          <p:cNvPr id="5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Q6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2 × 4200 × 15 = 126 000 J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Q7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300 ÷ 400 = 75%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Q8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Measure mass; heater and thermometer in block; insulate; record start temp; heat; record energy (joulemeter) and final temp; c = ΔE ÷ (m × Δθ)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8">
            <a:hlinkClick r:id="rId2" tooltip="Back to Lesson 8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516</a:t>
            </a:fld>
            <a:endParaRPr lang="en-US"/>
          </a:p>
        </p:txBody>
      </p:sp>
    </p:spTree>
  </p:cSld>
  <p:clrMapOvr>
    <a:masterClrMapping/>
  </p:clrMapOvr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5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5: answers</a:t>
            </a:r>
            <a:endParaRPr lang="en-US" sz="4600" dirty="0"/>
          </a:p>
        </p:txBody>
      </p:sp>
      <p:graphicFrame>
        <p:nvGraphicFramePr>
          <p:cNvPr id="5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Q9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Wind: renewable, no CO₂, unreliable. Nuclear: reliable, no CO₂ when running, but radioactive waste and non-renewable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Part 2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Branches for stores, KE/GPE/elastic, SHC, power, efficiency, resources; all 7 equations with units (J, W, J/kg°C); RP1 and RP2 methods; real examples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8">
            <a:hlinkClick r:id="rId2" tooltip="Back to Lesson 8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517</a:t>
            </a:fld>
            <a:endParaRPr lang="en-US"/>
          </a:p>
        </p:txBody>
      </p:sp>
    </p:spTree>
  </p:cSld>
  <p:clrMapOvr>
    <a:masterClrMapping/>
  </p:clrMapOvr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DO NOW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9: do now answers</a:t>
            </a:r>
            <a:endParaRPr lang="en-US" sz="4600" dirty="0"/>
          </a:p>
        </p:txBody>
      </p:sp>
      <p:graphicFrame>
        <p:nvGraphicFramePr>
          <p:cNvPr id="5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96696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It won't run out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Coal, oil, gas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Useful output ÷ total input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Conduction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Solid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9">
            <a:hlinkClick r:id="rId2" tooltip="Back to Lesson 9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518</a:t>
            </a:fld>
            <a:endParaRPr lang="en-US"/>
          </a:p>
        </p:txBody>
      </p:sp>
    </p:spTree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CURIOUS QUESTION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9: curious question</a:t>
            </a:r>
            <a:endParaRPr lang="en-US" sz="4600" dirty="0"/>
          </a:p>
        </p:txBody>
      </p:sp>
      <p:graphicFrame>
        <p:nvGraphicFramePr>
          <p:cNvPr id="5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Curious 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Why does a metal bench feel colder than a wooden one on the same frosty morning?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Both are the same temperature, but metal has a high thermal conductivity. It takes heat from your body faster, so it FEELS colder.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9">
            <a:hlinkClick r:id="rId2" tooltip="Back to Lesson 9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519</a:t>
            </a:fld>
            <a:endParaRPr lang="en-US"/>
          </a:p>
        </p:txBody>
      </p:sp>
    </p:spTree>
  </p:cSld>
  <p:clrMapOvr>
    <a:masterClrMapping/>
  </p:clrMapOvr>
</p:sld>
</file>

<file path=ppt/slides/slide5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WORKING SCIENTIFICALLY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Comparing insulating materials</a:t>
            </a:r>
            <a:endParaRPr lang="en-US" sz="4600" dirty="0"/>
          </a:p>
        </p:txBody>
      </p:sp>
      <p:graphicFrame>
        <p:nvGraphicFramePr>
          <p:cNvPr id="5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6309360"/>
              </a:tblGrid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Which result is anomalous?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22 °C for cotton wool (drop 2) – far from 12 and 13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Calculate the mean for cotton wool.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Ignore 22: (12 + 13) ÷ 2 = 12.5 °C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Which material is the best insulator? Why?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Cotton wool – smallest temperature drop, so the slowest heat loss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7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8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520</a:t>
            </a:fld>
            <a:endParaRPr lang="en-US"/>
          </a:p>
        </p:txBody>
      </p:sp>
    </p:spTree>
  </p:cSld>
  <p:clrMapOvr>
    <a:masterClrMapping/>
  </p:clrMapOvr>
</p:sld>
</file>

<file path=ppt/slides/slide5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HINGE QUESTION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Which gives the smallest temperature drop?</a:t>
            </a:r>
            <a:endParaRPr lang="en-US" sz="3000" dirty="0"/>
          </a:p>
        </p:txBody>
      </p:sp>
      <p:graphicFrame>
        <p:nvGraphicFramePr>
          <p:cNvPr id="5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tells you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  copper sheet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solid metal insulates – metals have a high thermal conductivity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  thin paper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Ignores thickness – thicker layers reduce heat loss more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  no insulation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open air insulates – moving air carries heat by convection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  cotton wool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✓ Correct – Cotton wool traps air, which has a very low thermal conductivity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9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521</a:t>
            </a:fld>
            <a:endParaRPr lang="en-US"/>
          </a:p>
        </p:txBody>
      </p:sp>
    </p:spTree>
  </p:cSld>
  <p:clrMapOvr>
    <a:masterClrMapping/>
  </p:clrMapOvr>
</p:sld>
</file>

<file path=ppt/slides/slide5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FILL IN THE BLANKS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9: fill in the blanks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1106424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1.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Thermal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conductivity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is how fast heat passes through.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2. 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Metals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are good thermal conductors.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3.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Trapped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air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is a good insulator.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4.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The material is the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independent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variable.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5.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Temperature is the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dependent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variable.</a:t>
            </a:r>
            <a:endParaRPr lang="en-US" sz="3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3000" b="1" dirty="0">
                <a:solidFill>
                  <a:schemeClr val="tx2"/>
                </a:solidFill>
              </a:rPr>
              <a:t>6.  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The volume of water is a </a:t>
            </a:r>
            <a:pPr indent="0" marL="0">
              <a:spcAft>
                <a:spcPts val="1000"/>
              </a:spcAft>
              <a:buNone/>
            </a:pPr>
            <a:r>
              <a:rPr lang="en-US" sz="3000" b="1" u="sng" dirty="0">
                <a:solidFill>
                  <a:srgbClr val="2F855A"/>
                </a:solidFill>
              </a:rPr>
              <a:t>control</a:t>
            </a:r>
            <a:pPr indent="0" marL="0">
              <a:spcAft>
                <a:spcPts val="1000"/>
              </a:spcAft>
              <a:buNone/>
            </a:pPr>
            <a:r>
              <a:rPr lang="en-US" sz="3000" dirty="0">
                <a:solidFill>
                  <a:schemeClr val="tx1"/>
                </a:solidFill>
              </a:rPr>
              <a:t> variable.</a:t>
            </a:r>
            <a:endParaRPr lang="en-US" sz="3000" dirty="0"/>
          </a:p>
        </p:txBody>
      </p:sp>
      <p:sp>
        <p:nvSpPr>
          <p:cNvPr id="7" name="Button: Back to the task">
            <a:hlinkClick r:id="rId2" tooltip="Back to the task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522</a:t>
            </a:fld>
            <a:endParaRPr lang="en-US"/>
          </a:p>
        </p:txBody>
      </p:sp>
    </p:spTree>
  </p:cSld>
  <p:clrMapOvr>
    <a:masterClrMapping/>
  </p:clrMapOvr>
</p:sld>
</file>

<file path=ppt/slides/slide5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EXAM-STYLE QUESTION · MARK SCHEME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9: exam mark scheme</a:t>
            </a:r>
            <a:endParaRPr lang="en-US" sz="4600" dirty="0"/>
          </a:p>
        </p:txBody>
      </p:sp>
      <p:graphicFrame>
        <p:nvGraphicFramePr>
          <p:cNvPr id="5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Mark scheme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(a) [1]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The type of insulating material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(b)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Any two: volume of water, start temperature, time, thickness of insulation, using a lid (1 each)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(c)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Wool (1); smallest temperature drop (12 °C)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(d)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Air has a low thermal conductivity / particles far apart (1); trapped, so it can't move and carry heat by convection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9">
            <a:hlinkClick r:id="rId2" tooltip="Back to Lesson 9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9</a:t>
            </a:r>
            <a:endParaRPr lang="en-US" sz="1600" dirty="0"/>
          </a:p>
        </p:txBody>
      </p:sp>
      <p:sp>
        <p:nvSpPr>
          <p:cNvPr id="8" name="Button: Back to the question">
            <a:hlinkClick r:id="rId3" tooltip="Back to the question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question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523</a:t>
            </a:fld>
            <a:endParaRPr lang="en-US"/>
          </a:p>
        </p:txBody>
      </p:sp>
    </p:spTree>
  </p:cSld>
  <p:clrMapOvr>
    <a:masterClrMapping/>
  </p:clrMapOvr>
</p:sld>
</file>

<file path=ppt/slides/slide5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9: quiz answers</a:t>
            </a:r>
            <a:endParaRPr lang="en-US" sz="4600" dirty="0"/>
          </a:p>
        </p:txBody>
      </p:sp>
      <p:graphicFrame>
        <p:nvGraphicFramePr>
          <p:cNvPr id="5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05840"/>
                <a:gridCol w="9235440"/>
              </a:tblGrid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Ans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Wool traps pockets of air, which has a very low thermal conductivity; metals conduct well.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Thermal conductivity tells you how quickly energy is transferred through a material by heating.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The independent variable is the one we change: here, the insulating material.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The dependent variable is the one we measure: here, the temperature of the water.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 lid stops energy being transferred from the top of the beaker by heating the air.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The smallest temperature drop means the least energy was lost, so 9 °C is the best insulator.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Metals have high thermal conductivity, so energy passes through them quickly.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Air particles are far apart, so they rarely collide and pass energy on only slowly.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Starting temperature is a control variable; keeping it the same makes it a fair test.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Metal conducts energy away from your hand faster, even though both are the same temperature.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9">
            <a:hlinkClick r:id="rId2" tooltip="Back to Lesson 9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524</a:t>
            </a:fld>
            <a:endParaRPr lang="en-US"/>
          </a:p>
        </p:txBody>
      </p:sp>
    </p:spTree>
  </p:cSld>
  <p:clrMapOvr>
    <a:masterClrMapping/>
  </p:clrMapOvr>
</p:sld>
</file>

<file path=ppt/slides/slide5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the best thermal insulator?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aluminium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copper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wool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iron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Wool traps pockets of air, which has a very low thermal conductivity; metals conduct well.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525</a:t>
            </a:fld>
            <a:endParaRPr lang="en-US"/>
          </a:p>
        </p:txBody>
      </p:sp>
    </p:spTree>
  </p:cSld>
  <p:clrMapOvr>
    <a:masterClrMapping/>
  </p:clrMapOvr>
</p:sld>
</file>

<file path=ppt/slides/slide5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Thermal conductivity tells you…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heavy it is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 colour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 c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fast heat passes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Thermal conductivity tells you how quickly energy is transferred through a material by heating.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526</a:t>
            </a:fld>
            <a:endParaRPr lang="en-US"/>
          </a:p>
        </p:txBody>
      </p:sp>
    </p:spTree>
  </p:cSld>
  <p:clrMapOvr>
    <a:masterClrMapping/>
  </p:clrMapOvr>
</p:sld>
</file>

<file path=ppt/slides/slide5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In the practical, the independent variable is…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material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volume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The independent variable is the one we change: here, the insulating material.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527</a:t>
            </a:fld>
            <a:endParaRPr lang="en-US"/>
          </a:p>
        </p:txBody>
      </p:sp>
    </p:spTree>
  </p:cSld>
  <p:clrMapOvr>
    <a:masterClrMapping/>
  </p:clrMapOvr>
</p:sld>
</file>

<file path=ppt/slides/slide5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The dependent variable is…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material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beaker size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lid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The dependent variable is the one we measure: here, the temperature of the water.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528</a:t>
            </a:fld>
            <a:endParaRPr lang="en-US"/>
          </a:p>
        </p:txBody>
      </p:sp>
    </p:spTree>
  </p:cSld>
  <p:clrMapOvr>
    <a:masterClrMapping/>
  </p:clrMapOvr>
</p:sld>
</file>

<file path=ppt/slides/slide5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Why use a lid?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it clean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it heavier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heat loss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mass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 lid stops energy being transferred from the top of the beaker by heating the air.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529</a:t>
            </a:fld>
            <a:endParaRPr lang="en-US"/>
          </a:p>
        </p:txBody>
      </p:sp>
    </p:spTree>
  </p:cSld>
  <p:clrMapOvr>
    <a:masterClrMapping/>
  </p:clrMapOvr>
</p:sld>
</file>

<file path=ppt/slides/slide5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temperature drop shows the best insulator?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°C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°C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°C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°C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The smallest temperature drop means the least energy was lost, so 9 °C is the best insulator.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530</a:t>
            </a:fld>
            <a:endParaRPr lang="en-US"/>
          </a:p>
        </p:txBody>
      </p:sp>
    </p:spTree>
  </p:cSld>
  <p:clrMapOvr>
    <a:masterClrMapping/>
  </p:clrMapOvr>
</p:sld>
</file>

<file path=ppt/slides/slide5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Metals have…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conductivity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conductivity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particles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conductivity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Metals have high thermal conductivity, so energy passes through them quickly.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531</a:t>
            </a:fld>
            <a:endParaRPr lang="en-US"/>
          </a:p>
        </p:txBody>
      </p:sp>
    </p:spTree>
  </p:cSld>
  <p:clrMapOvr>
    <a:masterClrMapping/>
  </p:clrMapOvr>
</p:sld>
</file>

<file path=ppt/slides/slide5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Why does trapped air insulate well?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hot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particles far apart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particles close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heavy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Air particles are far apart, so they rarely collide and pass energy on only slowly.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532</a:t>
            </a:fld>
            <a:endParaRPr lang="en-US"/>
          </a:p>
        </p:txBody>
      </p:sp>
    </p:spTree>
  </p:cSld>
  <p:clrMapOvr>
    <a:masterClrMapping/>
  </p:clrMapOvr>
</p:sld>
</file>

<file path=ppt/slides/slide5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Why must the start temperature be the same?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faster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cheaper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 test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looks better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Starting temperature is a control variable; keeping it the same makes it a fair test.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533</a:t>
            </a:fld>
            <a:endParaRPr lang="en-US"/>
          </a:p>
        </p:txBody>
      </p:sp>
    </p:spTree>
  </p:cSld>
  <p:clrMapOvr>
    <a:masterClrMapping/>
  </p:clrMapOvr>
</p:sld>
</file>

<file path=ppt/slides/slide5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metal bench feels colder than wood because…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wet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heavier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colder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conducts faster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Metal conducts energy away from your hand faster, even though both are the same temperature.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Back to lesson →">
            <a:hlinkClick r:id="rId3" tooltip="Back to less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less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534</a:t>
            </a:fld>
            <a:endParaRPr lang="en-US"/>
          </a:p>
        </p:txBody>
      </p:sp>
    </p:spTree>
  </p:cSld>
  <p:clrMapOvr>
    <a:masterClrMapping/>
  </p:clrMapOvr>
</p:sld>
</file>

<file path=ppt/slides/slide5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9: task answers</a:t>
            </a:r>
            <a:endParaRPr lang="en-US" sz="4600" dirty="0"/>
          </a:p>
        </p:txBody>
      </p:sp>
      <p:graphicFrame>
        <p:nvGraphicFramePr>
          <p:cNvPr id="5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Wool, foam, cotton wool, trapped air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Copper or any metal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Independent: the material. Dependent: temperature (drop)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Fair test – more water would cool more slowly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Wool – a smaller temperature drop means less heat lost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9">
            <a:hlinkClick r:id="rId2" tooltip="Back to Lesson 9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9</a:t>
            </a:r>
            <a:endParaRPr lang="en-US" sz="1600" dirty="0"/>
          </a:p>
        </p:txBody>
      </p:sp>
      <p:sp>
        <p:nvSpPr>
          <p:cNvPr id="8" name="Button: Back to the task">
            <a:hlinkClick r:id="rId3" tooltip="Back to the task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535</a:t>
            </a:fld>
            <a:endParaRPr lang="en-US"/>
          </a:p>
        </p:txBody>
      </p:sp>
    </p:spTree>
  </p:cSld>
  <p:clrMapOvr>
    <a:masterClrMapping/>
  </p:clrMapOvr>
</p:sld>
</file>

<file path=ppt/slides/slide5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9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9: task answers</a:t>
            </a:r>
            <a:endParaRPr lang="en-US" sz="4600" dirty="0"/>
          </a:p>
        </p:txBody>
      </p:sp>
      <p:graphicFrame>
        <p:nvGraphicFramePr>
          <p:cNvPr id="5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Particles far apart, so heat passes slowly; trapped so it can't move and carry heat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Blanks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conductivity, metals, air, independent, dependent, control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Exit ticket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Wool / foam / air; the type of material; it conducts heat away from your hand faster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9">
            <a:hlinkClick r:id="rId2" tooltip="Back to Lesson 9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536</a:t>
            </a:fld>
            <a:endParaRPr lang="en-US"/>
          </a:p>
        </p:txBody>
      </p:sp>
    </p:spTree>
  </p:cSld>
  <p:clrMapOvr>
    <a:masterClrMapping/>
  </p:clrMapOvr>
</p:sld>
</file>

<file path=ppt/slides/slide5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DO NOW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10: do now answers</a:t>
            </a:r>
            <a:endParaRPr lang="en-US" sz="4600" dirty="0"/>
          </a:p>
        </p:txBody>
      </p:sp>
      <p:graphicFrame>
        <p:nvGraphicFramePr>
          <p:cNvPr id="5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96696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e.g. wind, solar, tidal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Carbon dioxide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Unreliable – no power on calm days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Amps (A)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Stays still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0">
            <a:hlinkClick r:id="rId2" tooltip="Back to Lesson 10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537</a:t>
            </a:fld>
            <a:endParaRPr lang="en-US"/>
          </a:p>
        </p:txBody>
      </p:sp>
    </p:spTree>
  </p:cSld>
  <p:clrMapOvr>
    <a:masterClrMapping/>
  </p:clrMapOvr>
</p:sld>
</file>

<file path=ppt/slides/slide5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CURIOUS QUESTION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10: curious question</a:t>
            </a:r>
            <a:endParaRPr lang="en-US" sz="4600" dirty="0"/>
          </a:p>
        </p:txBody>
      </p:sp>
      <p:graphicFrame>
        <p:nvGraphicFramePr>
          <p:cNvPr id="53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Curious 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How can pumping water UP a mountain help store electricity?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Spare electricity pumps water uphill, storing energy as GPE. When demand is high, the water flows down through turbines, turning GPE back into electricity.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0">
            <a:hlinkClick r:id="rId2" tooltip="Back to Lesson 10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538</a:t>
            </a:fld>
            <a:endParaRPr lang="en-US"/>
          </a:p>
        </p:txBody>
      </p:sp>
    </p:spTree>
  </p:cSld>
  <p:clrMapOvr>
    <a:masterClrMapping/>
  </p:clrMapOvr>
</p:sld>
</file>

<file path=ppt/slides/slide5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HINGE QUESTION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Why keep gas power stations alongside wind?</a:t>
            </a:r>
            <a:endParaRPr lang="en-US" sz="3000" dirty="0"/>
          </a:p>
        </p:txBody>
      </p:sp>
      <p:graphicFrame>
        <p:nvGraphicFramePr>
          <p:cNvPr id="54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tells you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  they start up quickly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✓ Correct – Gas gives quick, reliable back-up when wind or solar output drops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  they release no CO₂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gas is clean – burning gas releases carbon dioxide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  gas is renewable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gas is renewable – it is a fossil fuel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  gas never runs out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fossil fuels are unlimited – gas reserves will run out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9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539</a:t>
            </a:fld>
            <a:endParaRPr lang="en-US"/>
          </a:p>
        </p:txBody>
      </p:sp>
    </p:spTree>
  </p:cSld>
  <p:clrMapOvr>
    <a:masterClrMapping/>
  </p:clrMapOvr>
</p:sld>
</file>

<file path=ppt/slides/slide5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EXAM-STYLE QUESTION · MARK SCHEME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10: exam mark scheme</a:t>
            </a:r>
            <a:endParaRPr lang="en-US" sz="4600" dirty="0"/>
          </a:p>
        </p:txBody>
      </p:sp>
      <p:graphicFrame>
        <p:nvGraphicFramePr>
          <p:cNvPr id="5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Mark scheme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(a)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Wind turbines only generate when it is windy / output depends on the weather (1); gas can be burned whenever it is needed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(b)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Demand changes during the day (1); renewables depend on the weather, so back-up is needed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(c)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Spare electricity pumps water uphill, storing GPE (1); water released through turbines when demand is high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0">
            <a:hlinkClick r:id="rId2" tooltip="Back to Lesson 10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10</a:t>
            </a:r>
            <a:endParaRPr lang="en-US" sz="1600" dirty="0"/>
          </a:p>
        </p:txBody>
      </p:sp>
      <p:sp>
        <p:nvSpPr>
          <p:cNvPr id="8" name="Button: Back to the question">
            <a:hlinkClick r:id="rId3" tooltip="Back to the question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question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540</a:t>
            </a:fld>
            <a:endParaRPr lang="en-US"/>
          </a:p>
        </p:txBody>
      </p:sp>
    </p:spTree>
  </p:cSld>
  <p:clrMapOvr>
    <a:masterClrMapping/>
  </p:clrMapOvr>
</p:sld>
</file>

<file path=ppt/slides/slide5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10: quiz answers</a:t>
            </a:r>
            <a:endParaRPr lang="en-US" sz="4600" dirty="0"/>
          </a:p>
        </p:txBody>
      </p:sp>
      <p:graphicFrame>
        <p:nvGraphicFramePr>
          <p:cNvPr id="5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05840"/>
                <a:gridCol w="9235440"/>
              </a:tblGrid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Ans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Burning coal boils water, and high-pressure steam spins the turbine.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 generator turns kinetic energy from the turbine into energy transferred electrically.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Solar cells transfer energy from light directly to an electrical current, with no turbine.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Gas power stations can start up in minutes; coal and nuclear take hours or days.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Water is pumped uphill to a high reservoir, storing energy in its gravitational store.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Demand changes through the day and renewables depend on the weather, so we need a mix.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The boiler makes steam, the steam spins the turbine, then the turbine turns the generator.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Wind spins the turbine directly, so no fuel is burned and no boiler or steam is needed.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Nuclear power stations use uranium (or plutonium) as fuel, splitting atoms to release energy.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Gas is a fossil fuel, so burning it releases CO₂; wind, solar and tidal don't burn anything.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0">
            <a:hlinkClick r:id="rId2" tooltip="Back to Lesson 10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541</a:t>
            </a:fld>
            <a:endParaRPr lang="en-US"/>
          </a:p>
        </p:txBody>
      </p:sp>
    </p:spTree>
  </p:cSld>
  <p:clrMapOvr>
    <a:masterClrMapping/>
  </p:clrMapOvr>
</p:sld>
</file>

<file path=ppt/slides/slide5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What spins the turbine in a coal power station?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steam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Burning coal boils water, and high-pressure steam spins the turbine.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542</a:t>
            </a:fld>
            <a:endParaRPr lang="en-US"/>
          </a:p>
        </p:txBody>
      </p:sp>
    </p:spTree>
  </p:cSld>
  <p:clrMapOvr>
    <a:masterClrMapping/>
  </p:clrMapOvr>
</p:sld>
</file>

<file path=ppt/slides/slide5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generator turns kinetic energy into…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electrical energy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 energy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 energy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elastic energy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 generator turns kinetic energy from the turbine into energy transferred electrically.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543</a:t>
            </a:fld>
            <a:endParaRPr lang="en-US"/>
          </a:p>
        </p:txBody>
      </p:sp>
    </p:spTree>
  </p:cSld>
  <p:clrMapOvr>
    <a:masterClrMapping/>
  </p:clrMapOvr>
</p:sld>
</file>

<file path=ppt/slides/slide5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makes electricity directly from light?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 turbine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 panel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dam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boiler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Solar cells transfer energy from light directly to an electrical current, with no turbine.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544</a:t>
            </a:fld>
            <a:endParaRPr lang="en-US"/>
          </a:p>
        </p:txBody>
      </p:sp>
    </p:spTree>
  </p:cSld>
  <p:clrMapOvr>
    <a:masterClrMapping/>
  </p:clrMapOvr>
</p:sld>
</file>

<file path=ppt/slides/slide5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can start up the fastest?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tidal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Gas power stations can start up in minutes; coal and nuclear take hours or days.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545</a:t>
            </a:fld>
            <a:endParaRPr lang="en-US"/>
          </a:p>
        </p:txBody>
      </p:sp>
    </p:spTree>
  </p:cSld>
  <p:clrMapOvr>
    <a:masterClrMapping/>
  </p:clrMapOvr>
</p:sld>
</file>

<file path=ppt/slides/slide5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Pumped storage stores energy as…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kinetic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chemical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Water is pumped uphill to a high reservoir, storing energy in its gravitational store.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546</a:t>
            </a:fld>
            <a:endParaRPr lang="en-US"/>
          </a:p>
        </p:txBody>
      </p:sp>
    </p:spTree>
  </p:cSld>
  <p:clrMapOvr>
    <a:masterClrMapping/>
  </p:clrMapOvr>
</p:sld>
</file>

<file path=ppt/slides/slide5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Why do we need an energy mix?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 changes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cheaper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it's quieter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reason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Demand changes through the day and renewables depend on the weather, so we need a mix.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547</a:t>
            </a:fld>
            <a:endParaRPr lang="en-US"/>
          </a:p>
        </p:txBody>
      </p:sp>
    </p:spTree>
  </p:cSld>
  <p:clrMapOvr>
    <a:masterClrMapping/>
  </p:clrMapOvr>
</p:sld>
</file>

<file path=ppt/slides/slide5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The order in a power station is…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turbine, boiler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boiler, turbine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generator, boiler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generator, turbine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The boiler makes steam, the steam spins the turbine, then the turbine turns the generator.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548</a:t>
            </a:fld>
            <a:endParaRPr lang="en-US"/>
          </a:p>
        </p:txBody>
      </p:sp>
    </p:spTree>
  </p:cSld>
  <p:clrMapOvr>
    <a:masterClrMapping/>
  </p:clrMapOvr>
</p:sld>
</file>

<file path=ppt/slides/slide5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doesn't need a boiler?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Wind spins the turbine directly, so no fuel is burned and no boiler or steam is needed.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549</a:t>
            </a:fld>
            <a:endParaRPr lang="en-US"/>
          </a:p>
        </p:txBody>
      </p:sp>
    </p:spTree>
  </p:cSld>
  <p:clrMapOvr>
    <a:masterClrMapping/>
  </p:clrMapOvr>
</p:sld>
</file>

<file path=ppt/slides/slide5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Nuclear power stations use…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wood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uranium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Nuclear power stations use uranium (or plutonium) as fuel, splitting atoms to release energy.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550</a:t>
            </a:fld>
            <a:endParaRPr lang="en-US"/>
          </a:p>
        </p:txBody>
      </p:sp>
    </p:spTree>
  </p:cSld>
  <p:clrMapOvr>
    <a:masterClrMapping/>
  </p:clrMapOvr>
</p:sld>
</file>

<file path=ppt/slides/slide5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releases CO₂ when generating?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tidal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Gas is a fossil fuel, so burning it releases CO₂; wind, solar and tidal don't burn anything.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Back to lesson →">
            <a:hlinkClick r:id="rId3" tooltip="Back to less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less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551</a:t>
            </a:fld>
            <a:endParaRPr lang="en-US"/>
          </a:p>
        </p:txBody>
      </p:sp>
    </p:spTree>
  </p:cSld>
  <p:clrMapOvr>
    <a:masterClrMapping/>
  </p:clrMapOvr>
</p:sld>
</file>

<file path=ppt/slides/slide5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10: task answers</a:t>
            </a:r>
            <a:endParaRPr lang="en-US" sz="4600" dirty="0"/>
          </a:p>
        </p:txBody>
      </p:sp>
      <p:graphicFrame>
        <p:nvGraphicFramePr>
          <p:cNvPr id="55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Boiler → steam → turbine → generator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Wind, hydroelectric, tidal, wave (and solar panels)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Burn gas → heat water → steam → spins turbine → turns generator → electricity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Demand changes; renewables depend on the weather; not relying on one source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0">
            <a:hlinkClick r:id="rId2" tooltip="Back to Lesson 10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10</a:t>
            </a:r>
            <a:endParaRPr lang="en-US" sz="1600" dirty="0"/>
          </a:p>
        </p:txBody>
      </p:sp>
      <p:sp>
        <p:nvSpPr>
          <p:cNvPr id="8" name="Button: Back to the task">
            <a:hlinkClick r:id="rId3" tooltip="Back to the task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552</a:t>
            </a:fld>
            <a:endParaRPr lang="en-US"/>
          </a:p>
        </p:txBody>
      </p:sp>
    </p:spTree>
  </p:cSld>
  <p:clrMapOvr>
    <a:masterClrMapping/>
  </p:clrMapOvr>
</p:sld>
</file>

<file path=ppt/slides/slide5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10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10: task answers</a:t>
            </a:r>
            <a:endParaRPr lang="en-US" sz="4600" dirty="0"/>
          </a:p>
        </p:txBody>
      </p:sp>
      <p:graphicFrame>
        <p:nvGraphicFramePr>
          <p:cNvPr id="55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Tidal: predictable, no CO₂, but expensive, few sites, affects habitats. Gas: reliable, quick to start, but CO₂ and will run out. Then a judgement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Exit ticket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Boiler, turbine, generator; demand changes and renewables depend on the weather; as GPE of water pumped uphill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0">
            <a:hlinkClick r:id="rId2" tooltip="Back to Lesson 10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553</a:t>
            </a:fld>
            <a:endParaRPr lang="en-US"/>
          </a:p>
        </p:txBody>
      </p:sp>
    </p:spTree>
  </p:cSld>
  <p:clrMapOvr>
    <a:masterClrMapping/>
  </p:clrMapOvr>
</p:sld>
</file>

<file path=ppt/slides/slide5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6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6: answers</a:t>
            </a:r>
            <a:endParaRPr lang="en-US" sz="4600" dirty="0"/>
          </a:p>
        </p:txBody>
      </p:sp>
      <p:graphicFrame>
        <p:nvGraphicFramePr>
          <p:cNvPr id="55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Q1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e.g. wool, foam, trapped air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Q2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Boiler → turbine → generator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Q3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No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Q4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Particles far apart and trapped, so heat passes through very slowly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Q5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Burn gas → heat water → steam → turbine → generator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0">
            <a:hlinkClick r:id="rId2" tooltip="Back to Lesson 10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554</a:t>
            </a:fld>
            <a:endParaRPr lang="en-US"/>
          </a:p>
        </p:txBody>
      </p:sp>
    </p:spTree>
  </p:cSld>
  <p:clrMapOvr>
    <a:masterClrMapping/>
  </p:clrMapOvr>
</p:sld>
</file>

<file path=ppt/slides/slide5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6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6: answers</a:t>
            </a:r>
            <a:endParaRPr lang="en-US" sz="4600" dirty="0"/>
          </a:p>
        </p:txBody>
      </p:sp>
      <p:graphicFrame>
        <p:nvGraphicFramePr>
          <p:cNvPr id="55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Q6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Demand changes; renewables depend on the weather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Q7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Windy island – lots of power, no CO₂; but unreliable and needs back-up or storage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Q8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Spare electricity pumps water uphill (GPE); released through turbines when demand is high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0">
            <a:hlinkClick r:id="rId2" tooltip="Back to Lesson 10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555</a:t>
            </a:fld>
            <a:endParaRPr lang="en-US"/>
          </a:p>
        </p:txBody>
      </p:sp>
    </p:spTree>
  </p:cSld>
  <p:clrMapOvr>
    <a:masterClrMapping/>
  </p:clrMapOvr>
</p:sld>
</file>

<file path=ppt/slides/slide5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HOMEWORK 6 · ANSWERS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Homework 6: answers</a:t>
            </a:r>
            <a:endParaRPr lang="en-US" sz="4600" dirty="0"/>
          </a:p>
        </p:txBody>
      </p:sp>
      <p:graphicFrame>
        <p:nvGraphicFramePr>
          <p:cNvPr id="55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Part 2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400" dirty="0">
                          <a:solidFill>
                            <a:schemeClr val="accent3"/>
                          </a:solidFill>
                        </a:rPr>
                        <a:t>4+ resources, e.g. offshore wind, solar, nuclear, gas back-up; pro and con each (CO₂, cost, reliability); storage or gas for calm, dark days; justified mix</a:t>
                      </a:r>
                      <a:endParaRPr lang="en-US" sz="24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0">
            <a:hlinkClick r:id="rId2" tooltip="Back to Lesson 10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556</a:t>
            </a:fld>
            <a:endParaRPr lang="en-US"/>
          </a:p>
        </p:txBody>
      </p:sp>
    </p:spTree>
  </p:cSld>
  <p:clrMapOvr>
    <a:masterClrMapping/>
  </p:clrMapOvr>
</p:sld>
</file>

<file path=ppt/slides/slide5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DO NOW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11: do now answers</a:t>
            </a:r>
            <a:endParaRPr lang="en-US" sz="4600" dirty="0"/>
          </a:p>
        </p:txBody>
      </p:sp>
      <p:graphicFrame>
        <p:nvGraphicFramePr>
          <p:cNvPr id="55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96696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Ek = ½ m v²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Ep = m g h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0.5 kg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5 m/s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Volts (V)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1">
            <a:hlinkClick r:id="rId2" tooltip="Back to Lesson 1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557</a:t>
            </a:fld>
            <a:endParaRPr lang="en-US"/>
          </a:p>
        </p:txBody>
      </p:sp>
    </p:spTree>
  </p:cSld>
  <p:clrMapOvr>
    <a:masterClrMapping/>
  </p:clrMapOvr>
</p:sld>
</file>

<file path=ppt/slides/slide5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WE DO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Your turn, with help: answer</a:t>
            </a:r>
            <a:endParaRPr lang="en-US" sz="46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737360"/>
            <a:ext cx="11064240" cy="11430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3736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200 g apple falls from 2.5 m. Find its speed when it lands.</a:t>
            </a:r>
            <a:endParaRPr lang="en-US" sz="3000" dirty="0"/>
          </a:p>
        </p:txBody>
      </p:sp>
      <p:sp>
        <p:nvSpPr>
          <p:cNvPr id="7" name="Step 1"/>
          <p:cNvSpPr/>
          <p:nvPr/>
        </p:nvSpPr>
        <p:spPr>
          <a:xfrm>
            <a:off x="54864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8" name="Step number"/>
          <p:cNvSpPr/>
          <p:nvPr/>
        </p:nvSpPr>
        <p:spPr>
          <a:xfrm>
            <a:off x="77724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1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Convert grams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= 0.2 kg</a:t>
            </a:r>
            <a:endParaRPr lang="en-US" sz="3000" dirty="0"/>
          </a:p>
        </p:txBody>
      </p:sp>
      <p:sp>
        <p:nvSpPr>
          <p:cNvPr id="12" name="Step 2"/>
          <p:cNvSpPr/>
          <p:nvPr/>
        </p:nvSpPr>
        <p:spPr>
          <a:xfrm>
            <a:off x="429768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3" name="Step number"/>
          <p:cNvSpPr/>
          <p:nvPr/>
        </p:nvSpPr>
        <p:spPr>
          <a:xfrm>
            <a:off x="452628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2628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2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534924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GPE lost = KE gained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v² = 49</a:t>
            </a:r>
            <a:endParaRPr lang="en-US" sz="3000" dirty="0"/>
          </a:p>
        </p:txBody>
      </p:sp>
      <p:sp>
        <p:nvSpPr>
          <p:cNvPr id="17" name="Step 3"/>
          <p:cNvSpPr/>
          <p:nvPr/>
        </p:nvSpPr>
        <p:spPr>
          <a:xfrm>
            <a:off x="8046720" y="3108960"/>
            <a:ext cx="3474720" cy="2377440"/>
          </a:xfrm>
          <a:prstGeom prst="roundRect">
            <a:avLst>
              <a:gd name="adj" fmla="val 4615"/>
            </a:avLst>
          </a:prstGeom>
          <a:solidFill>
            <a:srgbClr val="E6F4EA"/>
          </a:solidFill>
          <a:ln w="12700">
            <a:solidFill>
              <a:srgbClr val="C9D3E3"/>
            </a:solidFill>
            <a:prstDash val="solid"/>
          </a:ln>
        </p:spPr>
      </p:sp>
      <p:sp>
        <p:nvSpPr>
          <p:cNvPr id="18" name="Step number"/>
          <p:cNvSpPr/>
          <p:nvPr/>
        </p:nvSpPr>
        <p:spPr>
          <a:xfrm>
            <a:off x="8275320" y="3337560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75320" y="3337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3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098280" y="32461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Square root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0" y="4297680"/>
            <a:ext cx="3154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85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= 7 m/s</a:t>
            </a:r>
            <a:endParaRPr lang="en-US" sz="3000" dirty="0"/>
          </a:p>
        </p:txBody>
      </p:sp>
      <p:sp>
        <p:nvSpPr>
          <p:cNvPr id="23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24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558</a:t>
            </a:fld>
            <a:endParaRPr lang="en-US"/>
          </a:p>
        </p:txBody>
      </p:sp>
    </p:spTree>
  </p:cSld>
  <p:clrMapOvr>
    <a:masterClrMapping/>
  </p:clrMapOvr>
</p:sld>
</file>

<file path=ppt/slides/slide5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CURIOUS QUESTION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11: curious question</a:t>
            </a:r>
            <a:endParaRPr lang="en-US" sz="4600" dirty="0"/>
          </a:p>
        </p:txBody>
      </p:sp>
      <p:graphicFrame>
        <p:nvGraphicFramePr>
          <p:cNvPr id="56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Curious 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Could a sprinter's kinetic energy heat a cup of tea?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A 70 kg sprinter at 10 m/s has 3500 J. Heating 0.25 kg of water by 60 °C needs 0.25 × 4200 × 60 = 63 000 J – about 18 times more! Heating water takes a LOT of energy.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1">
            <a:hlinkClick r:id="rId2" tooltip="Back to Lesson 1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559</a:t>
            </a:fld>
            <a:endParaRPr lang="en-US"/>
          </a:p>
        </p:txBody>
      </p:sp>
    </p:spTree>
  </p:cSld>
  <p:clrMapOvr>
    <a:masterClrMapping/>
  </p:clrMapOvr>
</p:sld>
</file>

<file path=ppt/slides/slide5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HINGE QUESTION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Ep of 250 g lifted 4 m? (g = 9.8 N/kg)</a:t>
            </a:r>
            <a:endParaRPr lang="en-US" sz="3000" dirty="0"/>
          </a:p>
        </p:txBody>
      </p:sp>
      <p:graphicFrame>
        <p:nvGraphicFramePr>
          <p:cNvPr id="56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tells you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  4.9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Added a ½ – that's only in Ek and Ee, not Ep = mgh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  9.8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✓ Correct – Ep = mgh = 0.25 × 9.8 × 4 = 9.8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  9800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Didn't convert grams to kilograms (÷ 1000)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  1 J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Left out g – Ep = m × g × h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9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560</a:t>
            </a:fld>
            <a:endParaRPr lang="en-US"/>
          </a:p>
        </p:txBody>
      </p:sp>
    </p:spTree>
  </p:cSld>
  <p:clrMapOvr>
    <a:masterClrMapping/>
  </p:clrMapOvr>
</p:sld>
</file>

<file path=ppt/slides/slide5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EXAM-STYLE QUESTION · MARK SCHEME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11: exam mark scheme</a:t>
            </a:r>
            <a:endParaRPr lang="en-US" sz="4600" dirty="0"/>
          </a:p>
        </p:txBody>
      </p:sp>
      <p:graphicFrame>
        <p:nvGraphicFramePr>
          <p:cNvPr id="56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Mark scheme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(a) [3]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Δθ = 85 °C (1); ΔE = 0.8 × 4200 × 85 (1); ΔE = 285 600 J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(b) [2]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t = 285 600 ÷ 2400 (1); t = 119 s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(c) [3]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Energy supplied = 2400 × 140 = 336 000 J (1); 285 600 ÷ 336 000 (1); 0.85 or 85% (1)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1">
            <a:hlinkClick r:id="rId2" tooltip="Back to Lesson 1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11</a:t>
            </a:r>
            <a:endParaRPr lang="en-US" sz="1600" dirty="0"/>
          </a:p>
        </p:txBody>
      </p:sp>
      <p:sp>
        <p:nvSpPr>
          <p:cNvPr id="8" name="Button: Back to the question">
            <a:hlinkClick r:id="rId3" tooltip="Back to the question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question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561</a:t>
            </a:fld>
            <a:endParaRPr lang="en-US"/>
          </a:p>
        </p:txBody>
      </p:sp>
    </p:spTree>
  </p:cSld>
  <p:clrMapOvr>
    <a:masterClrMapping/>
  </p:clrMapOvr>
</p:sld>
</file>

<file path=ppt/slides/slide5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11: quiz answers</a:t>
            </a:r>
            <a:endParaRPr lang="en-US" sz="4600" dirty="0"/>
          </a:p>
        </p:txBody>
      </p:sp>
      <p:graphicFrame>
        <p:nvGraphicFramePr>
          <p:cNvPr id="56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05840"/>
                <a:gridCol w="9235440"/>
              </a:tblGrid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Ans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There are 1000 g in a kilogram, so 500 ÷ 1000 = 0.5 kg.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Convert first: e = 0.1 m, so Ee = ½ × 200 × 0.1² = 1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The prefix kilo means 1000, so 4 kJ = 4 × 1000 = 4000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Ek = ½ × m × v² = ½ × 2 × 4² = ½ × 2 × 16 = 16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From Ek = ½mv²: v² = 2Ek ÷ m, then square root both sides, so v = √(2Ek ÷ m).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Convert first: 2 kW = 2000 W, 1 min = 60 s, so E = 2000 × 60 = 120 000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AQA gives ΔE = m c Δθ (and Ee = ½ k e²); you must remember Ek, Ep and P = E ÷ 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GPE lost = KE gained, so Ek = m × g × h = 1 × 9.8 × 10 = 98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Efficiency = useful ÷ total = 240 ÷ 300 = 0.8, which is 80%.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Convert first: 200 g = 0.2 kg, so ΔE = 0.2 × 4200 × 10 = 8400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1">
            <a:hlinkClick r:id="rId2" tooltip="Back to Lesson 1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562</a:t>
            </a:fld>
            <a:endParaRPr lang="en-US"/>
          </a:p>
        </p:txBody>
      </p:sp>
    </p:spTree>
  </p:cSld>
  <p:clrMapOvr>
    <a:masterClrMapping/>
  </p:clrMapOvr>
</p:sld>
</file>

<file path=ppt/slides/slide5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500 g in kg is…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kg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kg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0.05 kg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kg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There are 1000 g in a kilogram, so 500 ÷ 1000 = 0.5 kg.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563</a:t>
            </a:fld>
            <a:endParaRPr lang="en-US"/>
          </a:p>
        </p:txBody>
      </p:sp>
    </p:spTree>
  </p:cSld>
  <p:clrMapOvr>
    <a:masterClrMapping/>
  </p:clrMapOvr>
</p:sld>
</file>

<file path=ppt/slides/slide5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k = 200 N/m, stretched 10 cm. Ee?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Convert first: e = 0.1 m, so Ee = ½ × 200 × 0.1² = 1 J.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564</a:t>
            </a:fld>
            <a:endParaRPr lang="en-US"/>
          </a:p>
        </p:txBody>
      </p:sp>
    </p:spTree>
  </p:cSld>
  <p:clrMapOvr>
    <a:masterClrMapping/>
  </p:clrMapOvr>
</p:sld>
</file>

<file path=ppt/slides/slide5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4 kJ in J is…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J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 J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4000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0.004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The prefix kilo means 1000, so 4 kJ = 4 × 1000 = 4000 J.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565</a:t>
            </a:fld>
            <a:endParaRPr lang="en-US"/>
          </a:p>
        </p:txBody>
      </p:sp>
    </p:spTree>
  </p:cSld>
  <p:clrMapOvr>
    <a:masterClrMapping/>
  </p:clrMapOvr>
</p:sld>
</file>

<file path=ppt/slides/slide5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Ek for 2 kg at 4 m/s?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J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J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Ek = ½ × m × v² = ½ × 2 × 4² = ½ × 2 × 16 = 16 J.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566</a:t>
            </a:fld>
            <a:endParaRPr lang="en-US"/>
          </a:p>
        </p:txBody>
      </p:sp>
    </p:spTree>
  </p:cSld>
  <p:clrMapOvr>
    <a:masterClrMapping/>
  </p:clrMapOvr>
</p:sld>
</file>

<file path=ppt/slides/slide5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To find v from Ek and m, v = 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√(2Ek ÷ m)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2Ek × m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÷ m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√(Ek × m)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From Ek = ½mv²: v² = 2Ek ÷ m, then square root both sides, so v = √(2Ek ÷ m).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567</a:t>
            </a:fld>
            <a:endParaRPr lang="en-US"/>
          </a:p>
        </p:txBody>
      </p:sp>
    </p:spTree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A 2 kW heater runs for 1 minute. Energy?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J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120 000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Convert first: 2 kW = 2000 W, 1 min = 60 s, so E = 2000 × 60 = 120 000 J.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568</a:t>
            </a:fld>
            <a:endParaRPr lang="en-US"/>
          </a:p>
        </p:txBody>
      </p:sp>
    </p:spTree>
  </p:cSld>
  <p:clrMapOvr>
    <a:masterClrMapping/>
  </p:clrMapOvr>
</p:sld>
</file>

<file path=ppt/slides/slide5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equation is on the exam sheet?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 = E ÷ t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 = ½ m v²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ΔE = m c Δθ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 = m g h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AQA gives ΔE = m c Δθ (and Ee = ½ k e²); you must remember Ek, Ep and P = E ÷ 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569</a:t>
            </a:fld>
            <a:endParaRPr lang="en-US"/>
          </a:p>
        </p:txBody>
      </p:sp>
    </p:spTree>
  </p:cSld>
  <p:clrMapOvr>
    <a:masterClrMapping/>
  </p:clrMapOvr>
</p:sld>
</file>

<file path=ppt/slides/slide5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1 kg falls 10 m (no air resistance). KE gained?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J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980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 J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GPE lost = KE gained, so Ek = m × g × h = 1 × 9.8 × 10 = 98 J.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570</a:t>
            </a:fld>
            <a:endParaRPr lang="en-US"/>
          </a:p>
        </p:txBody>
      </p:sp>
    </p:spTree>
  </p:cSld>
  <p:clrMapOvr>
    <a:masterClrMapping/>
  </p:clrMapOvr>
</p:sld>
</file>

<file path=ppt/slides/slide5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300 J in, 240 J useful. Efficiency?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24%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125%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Efficiency = useful ÷ total = 240 ÷ 300 = 0.8, which is 80%.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571</a:t>
            </a:fld>
            <a:endParaRPr lang="en-US"/>
          </a:p>
        </p:txBody>
      </p:sp>
    </p:spTree>
  </p:cSld>
  <p:clrMapOvr>
    <a:masterClrMapping/>
  </p:clrMapOvr>
</p:sld>
</file>

<file path=ppt/slides/slide5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200 g heated by 10 °C, c = 4200. ΔE?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840 J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8400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8 400 000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Convert first: 200 g = 0.2 kg, so ΔE = 0.2 × 4200 × 10 = 8400 J.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Back to lesson →">
            <a:hlinkClick r:id="rId3" tooltip="Back to less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less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572</a:t>
            </a:fld>
            <a:endParaRPr lang="en-US"/>
          </a:p>
        </p:txBody>
      </p:sp>
    </p:spTree>
  </p:cSld>
  <p:clrMapOvr>
    <a:masterClrMapping/>
  </p:clrMapOvr>
</p:sld>
</file>

<file path=ppt/slides/slide5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11: task answers</a:t>
            </a:r>
            <a:endParaRPr lang="en-US" sz="4600" dirty="0"/>
          </a:p>
        </p:txBody>
      </p:sp>
      <p:graphicFrame>
        <p:nvGraphicFramePr>
          <p:cNvPr id="57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0.25 kg · 0.3 m · 3000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Ek = ½ × 0.2 × 5² = 2.5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Ee = ½ × 80 × 0.05² = 0.1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Ep = 2 × 9.8 × 20 = 392 J = ½ × 2 × v², v² = 392, v ≈ 19.8 m/s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ΔE = 1 × 4200 × 80 = 336 000 J; t = 336 000 ÷ 1500 = 224 s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1">
            <a:hlinkClick r:id="rId2" tooltip="Back to Lesson 1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11</a:t>
            </a:r>
            <a:endParaRPr lang="en-US" sz="1600" dirty="0"/>
          </a:p>
        </p:txBody>
      </p:sp>
      <p:sp>
        <p:nvSpPr>
          <p:cNvPr id="8" name="Button: Back to the task">
            <a:hlinkClick r:id="rId3" tooltip="Back to the task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573</a:t>
            </a:fld>
            <a:endParaRPr lang="en-US"/>
          </a:p>
        </p:txBody>
      </p:sp>
    </p:spTree>
  </p:cSld>
  <p:clrMapOvr>
    <a:masterClrMapping/>
  </p:clrMapOvr>
</p:sld>
</file>

<file path=ppt/slides/slide5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11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11: task answers</a:t>
            </a:r>
            <a:endParaRPr lang="en-US" sz="4600" dirty="0"/>
          </a:p>
        </p:txBody>
      </p:sp>
      <p:graphicFrame>
        <p:nvGraphicFramePr>
          <p:cNvPr id="57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Real life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sprinter ½ × 70 × 10² = 3500 J; kettle 2 × 4200 × 80 = 672 000 J; climber 50 × 9.8 × 20 = 9800 J; catapult ½ × 500 × 0.2² = 10 J.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Exit ticket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0.75 kg; 9; Ee = ½ k e² and ΔE = m c Δθ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1">
            <a:hlinkClick r:id="rId2" tooltip="Back to Lesson 11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574</a:t>
            </a:fld>
            <a:endParaRPr lang="en-US"/>
          </a:p>
        </p:txBody>
      </p:sp>
    </p:spTree>
  </p:cSld>
  <p:clrMapOvr>
    <a:masterClrMapping/>
  </p:clrMapOvr>
</p:sld>
</file>

<file path=ppt/slides/slide5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DO NOW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12: do now answers</a:t>
            </a:r>
            <a:endParaRPr lang="en-US" sz="4600" dirty="0"/>
          </a:p>
        </p:txBody>
      </p:sp>
      <p:graphicFrame>
        <p:nvGraphicFramePr>
          <p:cNvPr id="57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996696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e.g. kinetic, thermal, chemical, gravitational potential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Ek = ½ m v²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J/kg°C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Gravity and magnetism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800" dirty="0">
                          <a:solidFill>
                            <a:schemeClr val="accent3"/>
                          </a:solidFill>
                        </a:rPr>
                        <a:t>Light</a:t>
                      </a:r>
                      <a:endParaRPr lang="en-US" sz="28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2">
            <a:hlinkClick r:id="rId2" tooltip="Back to Lesson 1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575</a:t>
            </a:fld>
            <a:endParaRPr lang="en-US"/>
          </a:p>
        </p:txBody>
      </p:sp>
    </p:spTree>
  </p:cSld>
  <p:clrMapOvr>
    <a:masterClrMapping/>
  </p:clrMapOvr>
</p:sld>
</file>

<file path=ppt/slides/slide5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CURIOUS QUESTION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12: curious question</a:t>
            </a:r>
            <a:endParaRPr lang="en-US" sz="4600" dirty="0"/>
          </a:p>
        </p:txBody>
      </p:sp>
      <p:graphicFrame>
        <p:nvGraphicFramePr>
          <p:cNvPr id="57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Curious 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If you could design the perfect power station, what would it be like – and why?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Any well-explained idea: e.g. renewable (no CO₂, won't run out), with storage for reliability, high efficiency (little wasted energy), and safe.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2">
            <a:hlinkClick r:id="rId2" tooltip="Back to Lesson 1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576</a:t>
            </a:fld>
            <a:endParaRPr lang="en-US"/>
          </a:p>
        </p:txBody>
      </p:sp>
    </p:spTree>
  </p:cSld>
  <p:clrMapOvr>
    <a:masterClrMapping/>
  </p:clrMapOvr>
</p:sld>
</file>

<file path=ppt/slides/slide5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HINGE QUESTION ·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The total energy in a closed system…</a:t>
            </a:r>
            <a:endParaRPr lang="en-US" sz="3000" dirty="0"/>
          </a:p>
        </p:txBody>
      </p:sp>
      <p:graphicFrame>
        <p:nvGraphicFramePr>
          <p:cNvPr id="57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7744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tells you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A  increases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energy is created when it changes store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  falls to zero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energy is eventually used up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C  stays the same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✓ Correct – Energy can't be created or destroyed – only transferred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D  decreases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Thinks dissipated energy is lost – it still exists in thermal stores</a:t>
                      </a:r>
                      <a:endParaRPr lang="en-US" sz="20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Button: Back">
            <a:hlinkClick r:id="rId2" tooltip="Back" action="ppaction://hlinksldjump"/>
          </p:cNvPr>
          <p:cNvSpPr/>
          <p:nvPr/>
        </p:nvSpPr>
        <p:spPr>
          <a:xfrm>
            <a:off x="1554480" y="6419088"/>
            <a:ext cx="14630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</a:t>
            </a:r>
            <a:endParaRPr lang="en-US" sz="1600" dirty="0"/>
          </a:p>
        </p:txBody>
      </p:sp>
      <p:sp>
        <p:nvSpPr>
          <p:cNvPr id="9" name="Button: Carry on →">
            <a:hlinkClick r:id="rId3" tooltip="Carry on →" action="ppaction://hlinksldjump"/>
          </p:cNvPr>
          <p:cNvSpPr/>
          <p:nvPr/>
        </p:nvSpPr>
        <p:spPr>
          <a:xfrm>
            <a:off x="3200400" y="6419088"/>
            <a:ext cx="20116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Carry 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Carry 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577</a:t>
            </a:fld>
            <a:endParaRPr lang="en-US"/>
          </a:p>
        </p:txBody>
      </p:sp>
    </p:spTree>
  </p:cSld>
  <p:clrMapOvr>
    <a:masterClrMapping/>
  </p:clrMapOvr>
</p:sld>
</file>

<file path=ppt/slides/slide5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EXAM-STYLE QUESTION · MARK SCHEME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12: exam mark scheme</a:t>
            </a:r>
            <a:endParaRPr lang="en-US" sz="4600" dirty="0"/>
          </a:p>
        </p:txBody>
      </p:sp>
      <p:graphicFrame>
        <p:nvGraphicFramePr>
          <p:cNvPr id="57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Part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Mark scheme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[6 marks]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Level 3 (5–6): clear, logical method with calculation. Points: measure the mass of the block; insert heater and thermometer; insulate the block; record start temperature; heat for a set time; record energy (joulemeter, or E = V × I × t) and final temperature; Δθ = final − start; c = ΔE ÷ (m × Δθ); repeat / oil in thermometer hole for accuracy. Level 2 (3–4): method mostly clear. Level 1 (1–2): some relevant points.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2">
            <a:hlinkClick r:id="rId2" tooltip="Back to Lesson 1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12</a:t>
            </a:r>
            <a:endParaRPr lang="en-US" sz="1600" dirty="0"/>
          </a:p>
        </p:txBody>
      </p:sp>
      <p:sp>
        <p:nvSpPr>
          <p:cNvPr id="8" name="Button: Back to the question">
            <a:hlinkClick r:id="rId3" tooltip="Back to the question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question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578</a:t>
            </a:fld>
            <a:endParaRPr lang="en-US"/>
          </a:p>
        </p:txBody>
      </p:sp>
    </p:spTree>
  </p:cSld>
  <p:clrMapOvr>
    <a:masterClrMapping/>
  </p:clrMapOvr>
</p:sld>
</file>

<file path=ppt/slides/slide5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12: quiz answers</a:t>
            </a:r>
            <a:endParaRPr lang="en-US" sz="4600" dirty="0"/>
          </a:p>
        </p:txBody>
      </p:sp>
      <p:graphicFrame>
        <p:nvGraphicFramePr>
          <p:cNvPr id="58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1005840"/>
                <a:gridCol w="9235440"/>
              </a:tblGrid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Q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Ans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</a:rPr>
                        <a:t>Why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Ee = ½ × k × e² = ½ × 50 × 0.2² = ½ × 50 × 0.04 = 1 J.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Ep = m × g × h = 1 × 9.8 × 2 = 19.6 J of energy in its gravitational store.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Power is measured in watts (W), where 1 W is 1 joule per second.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Water's specific heat capacity is about 4200 J/kg°C, which is unusually high.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Tides are driven by the Moon and won't run out; gas, coal and oil are fossil fuels.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Efficiency = useful ÷ total = 80 ÷ 200 = 0.4, which is 40%.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D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In Ek = ½mv² the speed is squared, so doubling v gives 2² = 4 times the kinetic energy.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A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Lubrication reduces friction between moving parts, so less energy is wasted as heat.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B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Trapped air has very low thermal conductivity; copper and steel conduct heat well.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40316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accent3"/>
                          </a:solidFill>
                        </a:rPr>
                        <a:t>C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Convert first: 2 min = 120 s, so P = E ÷ t = 2400 ÷ 120 = 20 W.</a:t>
                      </a:r>
                      <a:endParaRPr lang="en-US" sz="22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2">
            <a:hlinkClick r:id="rId2" tooltip="Back to Lesson 1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579</a:t>
            </a:fld>
            <a:endParaRPr lang="en-US"/>
          </a:p>
        </p:txBody>
      </p:sp>
    </p:spTree>
  </p:cSld>
  <p:clrMapOvr>
    <a:masterClrMapping/>
  </p:clrMapOvr>
</p:sld>
</file>

<file path=ppt/slides/slide5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k = 50 N/m, e = 0.2 m. Ee?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J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J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0.5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Ee = ½ × k × e² = ½ × 50 × 0.2² = ½ × 50 × 0.04 = 1 J.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580</a:t>
            </a:fld>
            <a:endParaRPr lang="en-US"/>
          </a:p>
        </p:txBody>
      </p:sp>
    </p:spTree>
  </p:cSld>
  <p:clrMapOvr>
    <a:masterClrMapping/>
  </p:clrMapOvr>
</p:sld>
</file>

<file path=ppt/slides/slide5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2: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GPE of 1 kg lifted 2 m?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4.9 J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J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19.6 J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9.8 J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Ep = m × g × h = 1 × 9.8 × 2 = 19.6 J of energy in its gravitational store.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581</a:t>
            </a:fld>
            <a:endParaRPr lang="en-US"/>
          </a:p>
        </p:txBody>
      </p:sp>
    </p:spTree>
  </p:cSld>
  <p:clrMapOvr>
    <a:masterClrMapping/>
  </p:clrMapOvr>
</p:sld>
</file>

<file path=ppt/slides/slide5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3: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What is the unit of power?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joules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newtons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kilograms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watts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Power is measured in watts (W), where 1 W is 1 joule per second.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582</a:t>
            </a:fld>
            <a:endParaRPr lang="en-US"/>
          </a:p>
        </p:txBody>
      </p:sp>
    </p:spTree>
  </p:cSld>
  <p:clrMapOvr>
    <a:masterClrMapping/>
  </p:clrMapOvr>
</p:sld>
</file>

<file path=ppt/slides/slide5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4: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Water's c is…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4200 J/kg°C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42 000 J/kg°C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420 J/kg°C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J/kg°C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Water's specific heat capacity is about 4200 J/kg°C, which is unusually high.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583</a:t>
            </a:fld>
            <a:endParaRPr lang="en-US"/>
          </a:p>
        </p:txBody>
      </p:sp>
    </p:spTree>
  </p:cSld>
  <p:clrMapOvr>
    <a:masterClrMapping/>
  </p:clrMapOvr>
</p:sld>
</file>

<file path=ppt/slides/slide5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5: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renewable?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oil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tidal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Tides are driven by the Moon and won't run out; gas, coal and oil are fossil fuels.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584</a:t>
            </a:fld>
            <a:endParaRPr lang="en-US"/>
          </a:p>
        </p:txBody>
      </p:sp>
    </p:spTree>
  </p:cSld>
  <p:clrMapOvr>
    <a:masterClrMapping/>
  </p:clrMapOvr>
</p:sld>
</file>

<file path=ppt/slides/slide5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6: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200 J in, 80 J useful. Efficiency?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120%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Efficiency = useful ÷ total = 80 ÷ 200 = 0.4, which is 40%.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585</a:t>
            </a:fld>
            <a:endParaRPr lang="en-US"/>
          </a:p>
        </p:txBody>
      </p:sp>
    </p:spTree>
  </p:cSld>
  <p:clrMapOvr>
    <a:masterClrMapping/>
  </p:clrMapOvr>
</p:sld>
</file>

<file path=ppt/slides/slide5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7: the answer is D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Doubling the speed makes KE…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double</a:t>
            </a:r>
            <a:endParaRPr lang="en-US" sz="3000" dirty="0"/>
          </a:p>
        </p:txBody>
      </p:sp>
      <p:sp>
        <p:nvSpPr>
          <p:cNvPr id="18" name="Correct 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bigger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In Ek = ½mv² the speed is squared, so doubling v gives 2² = 4 times the kinetic energy.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586</a:t>
            </a:fld>
            <a:endParaRPr lang="en-US"/>
          </a:p>
        </p:txBody>
      </p:sp>
    </p:spTree>
  </p:cSld>
  <p:clrMapOvr>
    <a:masterClrMapping/>
  </p:clrMapOvr>
</p:sld>
</file>

<file path=ppt/slides/slide5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8: the answer is A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Lubrication reduces…</a:t>
            </a:r>
            <a:endParaRPr lang="en-US" sz="3400" dirty="0"/>
          </a:p>
        </p:txBody>
      </p:sp>
      <p:sp>
        <p:nvSpPr>
          <p:cNvPr id="6" name="Correct 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friction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mass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Lubrication reduces friction between moving parts, so less energy is wasted as heat.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587</a:t>
            </a:fld>
            <a:endParaRPr lang="en-US"/>
          </a:p>
        </p:txBody>
      </p:sp>
    </p:spTree>
  </p:cSld>
  <p:clrMapOvr>
    <a:masterClrMapping/>
  </p:clrMapOvr>
</p:sld>
</file>

<file path=ppt/slides/slide5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9: the answer is B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Which is the best insulator?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steel</a:t>
            </a:r>
            <a:endParaRPr lang="en-US" sz="3000" dirty="0"/>
          </a:p>
        </p:txBody>
      </p:sp>
      <p:sp>
        <p:nvSpPr>
          <p:cNvPr id="10" name="Correct 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trapped air</a:t>
            </a:r>
            <a:endParaRPr lang="en-US" sz="3000" dirty="0"/>
          </a:p>
        </p:txBody>
      </p:sp>
      <p:sp>
        <p:nvSpPr>
          <p:cNvPr id="14" name="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C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glass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copper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Trapped air has very low thermal conductivity; copper and steel conduct heat well.</a:t>
            </a:r>
            <a:endParaRPr lang="en-US" sz="22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Next question →">
            <a:hlinkClick r:id="rId3" tooltip="Next questi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Next questi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question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588</a:t>
            </a:fld>
            <a:endParaRPr lang="en-US"/>
          </a:p>
        </p:txBody>
      </p:sp>
    </p:spTree>
  </p:cSld>
  <p:clrMapOvr>
    <a:masterClrMapping/>
  </p:clrMapOvr>
</p:sld>
</file>

<file path=ppt/slides/slide5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QUIZ ANSWER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Question 10: the answer is C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</a:rPr>
              <a:t>2400 J in 2 minutes. Power?</a:t>
            </a:r>
            <a:endParaRPr lang="en-US" sz="3400" dirty="0"/>
          </a:p>
        </p:txBody>
      </p:sp>
      <p:sp>
        <p:nvSpPr>
          <p:cNvPr id="6" name="Option"/>
          <p:cNvSpPr/>
          <p:nvPr/>
        </p:nvSpPr>
        <p:spPr>
          <a:xfrm>
            <a:off x="548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7" name="Letter"/>
          <p:cNvSpPr/>
          <p:nvPr/>
        </p:nvSpPr>
        <p:spPr>
          <a:xfrm>
            <a:off x="777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W</a:t>
            </a:r>
            <a:endParaRPr lang="en-US" sz="3000" dirty="0"/>
          </a:p>
        </p:txBody>
      </p:sp>
      <p:sp>
        <p:nvSpPr>
          <p:cNvPr id="10" name="Option"/>
          <p:cNvSpPr/>
          <p:nvPr/>
        </p:nvSpPr>
        <p:spPr>
          <a:xfrm>
            <a:off x="6263640" y="269748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1" name="Letter"/>
          <p:cNvSpPr/>
          <p:nvPr/>
        </p:nvSpPr>
        <p:spPr>
          <a:xfrm>
            <a:off x="6492240" y="288036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92240" y="28803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B</a:t>
            </a:r>
            <a:endParaRPr lang="en-US" sz="36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9748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1200 W</a:t>
            </a:r>
            <a:endParaRPr lang="en-US" sz="3000" dirty="0"/>
          </a:p>
        </p:txBody>
      </p:sp>
      <p:sp>
        <p:nvSpPr>
          <p:cNvPr id="14" name="Correct option"/>
          <p:cNvSpPr/>
          <p:nvPr/>
        </p:nvSpPr>
        <p:spPr>
          <a:xfrm>
            <a:off x="548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C6F6D5"/>
          </a:solidFill>
          <a:ln w="50800">
            <a:solidFill>
              <a:srgbClr val="2F855A"/>
            </a:solidFill>
            <a:prstDash val="solid"/>
          </a:ln>
        </p:spPr>
      </p:sp>
      <p:sp>
        <p:nvSpPr>
          <p:cNvPr id="15" name="Letter"/>
          <p:cNvSpPr/>
          <p:nvPr/>
        </p:nvSpPr>
        <p:spPr>
          <a:xfrm>
            <a:off x="777240" y="4206240"/>
            <a:ext cx="822960" cy="822960"/>
          </a:xfrm>
          <a:prstGeom prst="ellipse">
            <a:avLst/>
          </a:prstGeom>
          <a:solidFill>
            <a:srgbClr val="2F855A"/>
          </a:solidFill>
          <a:ln w="12700">
            <a:solidFill>
              <a:srgbClr val="2F855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✓</a:t>
            </a:r>
            <a:endParaRPr lang="en-US" sz="36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W</a:t>
            </a:r>
            <a:endParaRPr lang="en-US" sz="3000" dirty="0"/>
          </a:p>
        </p:txBody>
      </p:sp>
      <p:sp>
        <p:nvSpPr>
          <p:cNvPr id="18" name="Option"/>
          <p:cNvSpPr/>
          <p:nvPr/>
        </p:nvSpPr>
        <p:spPr>
          <a:xfrm>
            <a:off x="6263640" y="4023360"/>
            <a:ext cx="5394960" cy="1188720"/>
          </a:xfrm>
          <a:prstGeom prst="roundRect">
            <a:avLst>
              <a:gd name="adj" fmla="val 11538"/>
            </a:avLst>
          </a:prstGeom>
          <a:solidFill>
            <a:srgbClr val="F1F3F6"/>
          </a:solidFill>
          <a:ln w="12700">
            <a:solidFill>
              <a:srgbClr val="D5DAE1"/>
            </a:solidFill>
            <a:prstDash val="solid"/>
          </a:ln>
        </p:spPr>
      </p:sp>
      <p:sp>
        <p:nvSpPr>
          <p:cNvPr id="19" name="Letter"/>
          <p:cNvSpPr/>
          <p:nvPr/>
        </p:nvSpPr>
        <p:spPr>
          <a:xfrm>
            <a:off x="6492240" y="4206240"/>
            <a:ext cx="822960" cy="822960"/>
          </a:xfrm>
          <a:prstGeom prst="ellipse">
            <a:avLst/>
          </a:prstGeom>
          <a:solidFill>
            <a:srgbClr val="A0A8B5"/>
          </a:solidFill>
          <a:ln w="12700">
            <a:solidFill>
              <a:srgbClr val="A0A8B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2062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D</a:t>
            </a:r>
            <a:endParaRPr lang="en-US" sz="3600" dirty="0"/>
          </a:p>
        </p:txBody>
      </p:sp>
      <p:sp>
        <p:nvSpPr>
          <p:cNvPr id="21" name="Text 19"/>
          <p:cNvSpPr txBox="1"/>
          <p:nvPr/>
        </p:nvSpPr>
        <p:spPr>
          <a:xfrm>
            <a:off x="7543800" y="402336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8A93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4800 W</a:t>
            </a:r>
            <a:endParaRPr lang="en-US" sz="3000" dirty="0"/>
          </a:p>
        </p:txBody>
      </p:sp>
      <p:sp>
        <p:nvSpPr>
          <p:cNvPr id="22" name="Why"/>
          <p:cNvSpPr/>
          <p:nvPr/>
        </p:nvSpPr>
        <p:spPr>
          <a:xfrm>
            <a:off x="548640" y="5376672"/>
            <a:ext cx="11064240" cy="91440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 w="9525">
            <a:solidFill>
              <a:schemeClr val="bg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537667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3"/>
                </a:solidFill>
              </a:rPr>
              <a:t>Why: </a:t>
            </a:r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Convert first: 2 min = 120 s, so P = E ÷ t = 2400 ÷ 120 = 20 W.</a:t>
            </a:r>
            <a:endParaRPr lang="en-US" sz="2600" dirty="0"/>
          </a:p>
        </p:txBody>
      </p:sp>
      <p:sp>
        <p:nvSpPr>
          <p:cNvPr id="25" name="Button: Back to question">
            <a:hlinkClick r:id="rId2" tooltip="Back to question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ques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question</a:t>
            </a:r>
            <a:endParaRPr lang="en-US" sz="1600" dirty="0"/>
          </a:p>
        </p:txBody>
      </p:sp>
      <p:sp>
        <p:nvSpPr>
          <p:cNvPr id="26" name="Button: Back to lesson →">
            <a:hlinkClick r:id="rId3" tooltip="Back to lesson →" action="ppaction://hlinksldjump"/>
          </p:cNvPr>
          <p:cNvSpPr/>
          <p:nvPr/>
        </p:nvSpPr>
        <p:spPr>
          <a:xfrm>
            <a:off x="4114800" y="6419088"/>
            <a:ext cx="256032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lesson →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589</a:t>
            </a:fld>
            <a:endParaRPr lang="en-US"/>
          </a:p>
        </p:txBody>
      </p:sp>
    </p:spTree>
  </p:cSld>
  <p:clrMapOvr>
    <a:masterClrMapping/>
  </p:clrMapOvr>
</p:sld>
</file>

<file path=ppt/slides/slide5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12: task answers</a:t>
            </a:r>
            <a:endParaRPr lang="en-US" sz="4600" dirty="0"/>
          </a:p>
        </p:txBody>
      </p:sp>
      <p:graphicFrame>
        <p:nvGraphicFramePr>
          <p:cNvPr id="59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Bronze 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Metal block with heater and thermometer in holes, insulation round it, heater connected to a joulemeter and power supply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Silver 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Measure mass; insert heater and thermometer; insulate; record start temperature; heat for 10 min; record energy and final temperature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2">
            <a:hlinkClick r:id="rId2" tooltip="Back to Lesson 1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12</a:t>
            </a:r>
            <a:endParaRPr lang="en-US" sz="1600" dirty="0"/>
          </a:p>
        </p:txBody>
      </p:sp>
      <p:sp>
        <p:nvSpPr>
          <p:cNvPr id="8" name="Button: Back to the task">
            <a:hlinkClick r:id="rId3" tooltip="Back to the task" action="ppaction://hlinksldjump"/>
          </p:cNvPr>
          <p:cNvSpPr/>
          <p:nvPr/>
        </p:nvSpPr>
        <p:spPr>
          <a:xfrm>
            <a:off x="4114800" y="6419088"/>
            <a:ext cx="274320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Back to the tas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the task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590</a:t>
            </a:fld>
            <a:endParaRPr lang="en-US"/>
          </a:p>
        </p:txBody>
      </p:sp>
    </p:spTree>
  </p:cSld>
  <p:clrMapOvr>
    <a:masterClrMapping/>
  </p:clrMapOvr>
</p:sld>
</file>

<file path=ppt/slides/slide5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12: task answers</a:t>
            </a:r>
            <a:endParaRPr lang="en-US" sz="4600" dirty="0"/>
          </a:p>
        </p:txBody>
      </p:sp>
      <p:graphicFrame>
        <p:nvGraphicFramePr>
          <p:cNvPr id="59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Gold 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As Silver, then c = ΔE ÷ (m × Δθ). Insulate and add oil for good contact to reduce error; repeat for reliability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2">
            <a:hlinkClick r:id="rId2" tooltip="Back to Lesson 1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591</a:t>
            </a:fld>
            <a:endParaRPr lang="en-US"/>
          </a:p>
        </p:txBody>
      </p:sp>
    </p:spTree>
  </p:cSld>
  <p:clrMapOvr>
    <a:masterClrMapping/>
  </p:clrMapOvr>
</p:sld>
</file>

<file path=ppt/slides/slide5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12: review answers</a:t>
            </a:r>
            <a:endParaRPr lang="en-US" sz="4600" dirty="0"/>
          </a:p>
        </p:txBody>
      </p:sp>
      <p:graphicFrame>
        <p:nvGraphicFramePr>
          <p:cNvPr id="59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½ × 3 × 2² = 6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2 × 9.8 × 3 = 58.8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½ × 100 × 0.2² = 2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1 × 4200 × 5 = 21 000 J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900 ÷ 30 = 30 W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2">
            <a:hlinkClick r:id="rId2" tooltip="Back to Lesson 1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592</a:t>
            </a:fld>
            <a:endParaRPr lang="en-US"/>
          </a:p>
        </p:txBody>
      </p:sp>
    </p:spTree>
  </p:cSld>
  <p:clrMapOvr>
    <a:masterClrMapping/>
  </p:clrMapOvr>
</p:sld>
</file>

<file path=ppt/slides/slide5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tton: Menu">
            <a:hlinkClick r:id="rId1" tooltip="Menu" action="ppaction://hlinksldjump"/>
          </p:cNvPr>
          <p:cNvSpPr/>
          <p:nvPr/>
        </p:nvSpPr>
        <p:spPr>
          <a:xfrm>
            <a:off x="274320" y="6419088"/>
            <a:ext cx="109728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1" action="ppaction://hlinksldjump" tooltip="Menu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Menu</a:t>
            </a:r>
            <a:endParaRPr lang="en-US" sz="16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256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chemeClr val="accent3"/>
                </a:solidFill>
              </a:rPr>
              <a:t>LESSON 12 · ANSWERS · GREEN PEN</a:t>
            </a:r>
            <a:endParaRPr lang="en-US" sz="2200" dirty="0"/>
          </a:p>
        </p:txBody>
      </p:sp>
      <p:sp>
        <p:nvSpPr>
          <p:cNvPr id="4" name="Text 0"/>
          <p:cNvSpPr/>
          <p:nvPr>
            <p:ph idx="101" type="title" hasCustomPrompt="1"/>
          </p:nvPr>
        </p:nvSpPr>
        <p:spPr>
          <a:xfrm>
            <a:off x="548640" y="658368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600" b="1" dirty="0">
                <a:solidFill>
                  <a:schemeClr val="tx1"/>
                </a:solidFill>
              </a:rPr>
              <a:t>Lesson 12: review answers</a:t>
            </a:r>
            <a:endParaRPr lang="en-US" sz="4600" dirty="0"/>
          </a:p>
        </p:txBody>
      </p:sp>
      <p:graphicFrame>
        <p:nvGraphicFramePr>
          <p:cNvPr id="59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686800"/>
              </a:tblGrid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bg1"/>
                          </a:solidFill>
                        </a:rPr>
                        <a:t>Answer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100 ÷ 400 = 25%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e.g. wind (renewable), coal (non-renewable)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600" dirty="0">
                          <a:solidFill>
                            <a:schemeClr val="accent3"/>
                          </a:solidFill>
                        </a:rPr>
                        <a:t>Reduces friction, so less energy is wasted</a:t>
                      </a:r>
                      <a:endParaRPr lang="en-US" sz="2600" dirty="0"/>
                    </a:p>
                  </a:txBody>
                  <a:tcPr marL="137160" marR="137160" marT="27432" marB="27432" anchor="ctr">
                    <a:lnL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sp>
        <p:nvSpPr>
          <p:cNvPr id="6" name="Button: Back to Lesson 12">
            <a:hlinkClick r:id="rId2" tooltip="Back to Lesson 12" action="ppaction://hlinksldjump"/>
          </p:cNvPr>
          <p:cNvSpPr/>
          <p:nvPr/>
        </p:nvSpPr>
        <p:spPr>
          <a:xfrm>
            <a:off x="1554480" y="6419088"/>
            <a:ext cx="2377440" cy="347472"/>
          </a:xfrm>
          <a:prstGeom prst="roundRect">
            <a:avLst>
              <a:gd name="adj" fmla="val 21053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2" action="ppaction://hlinksldjump" tooltip="Back to Lesson 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Back to Lesson 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593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CSE Electricity">
  <a:themeElements>
    <a:clrScheme name="GCSE Electricity">
      <a:dk1>
        <a:srgbClr val="14213D"/>
      </a:dk1>
      <a:lt1>
        <a:srgbClr val="FFFFFF"/>
      </a:lt1>
      <a:dk2>
        <a:srgbClr val="3B4A63"/>
      </a:dk2>
      <a:lt2>
        <a:srgbClr val="FFF1D6"/>
      </a:lt2>
      <a:accent1>
        <a:srgbClr val="F28C28"/>
      </a:accent1>
      <a:accent2>
        <a:srgbClr val="2B6CB0"/>
      </a:accent2>
      <a:accent3>
        <a:srgbClr val="9C4A00"/>
      </a:accent3>
      <a:accent4>
        <a:srgbClr val="22335A"/>
      </a:accent4>
      <a:accent5>
        <a:srgbClr val="F6AD55"/>
      </a:accent5>
      <a:accent6>
        <a:srgbClr val="E6EEF8"/>
      </a:accent6>
      <a:hlink>
        <a:srgbClr val="2B6CB0"/>
      </a:hlink>
      <a:folHlink>
        <a:srgbClr val="6B46C1"/>
      </a:folHlink>
    </a:clrScheme>
    <a:fontScheme name="GCSE Electricity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593</Slides>
  <Notes>593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593</vt:i4>
      </vt:variant>
    </vt:vector>
  </HeadingPairs>
  <TitlesOfParts>
    <vt:vector size="59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  <vt:lpstr>Slide 420</vt:lpstr>
      <vt:lpstr>Slide 421</vt:lpstr>
      <vt:lpstr>Slide 422</vt:lpstr>
      <vt:lpstr>Slide 423</vt:lpstr>
      <vt:lpstr>Slide 424</vt:lpstr>
      <vt:lpstr>Slide 425</vt:lpstr>
      <vt:lpstr>Slide 426</vt:lpstr>
      <vt:lpstr>Slide 427</vt:lpstr>
      <vt:lpstr>Slide 428</vt:lpstr>
      <vt:lpstr>Slide 429</vt:lpstr>
      <vt:lpstr>Slide 430</vt:lpstr>
      <vt:lpstr>Slide 431</vt:lpstr>
      <vt:lpstr>Slide 432</vt:lpstr>
      <vt:lpstr>Slide 433</vt:lpstr>
      <vt:lpstr>Slide 434</vt:lpstr>
      <vt:lpstr>Slide 435</vt:lpstr>
      <vt:lpstr>Slide 436</vt:lpstr>
      <vt:lpstr>Slide 437</vt:lpstr>
      <vt:lpstr>Slide 438</vt:lpstr>
      <vt:lpstr>Slide 439</vt:lpstr>
      <vt:lpstr>Slide 440</vt:lpstr>
      <vt:lpstr>Slide 441</vt:lpstr>
      <vt:lpstr>Slide 442</vt:lpstr>
      <vt:lpstr>Slide 443</vt:lpstr>
      <vt:lpstr>Slide 444</vt:lpstr>
      <vt:lpstr>Slide 445</vt:lpstr>
      <vt:lpstr>Slide 446</vt:lpstr>
      <vt:lpstr>Slide 447</vt:lpstr>
      <vt:lpstr>Slide 448</vt:lpstr>
      <vt:lpstr>Slide 449</vt:lpstr>
      <vt:lpstr>Slide 450</vt:lpstr>
      <vt:lpstr>Slide 451</vt:lpstr>
      <vt:lpstr>Slide 452</vt:lpstr>
      <vt:lpstr>Slide 453</vt:lpstr>
      <vt:lpstr>Slide 454</vt:lpstr>
      <vt:lpstr>Slide 455</vt:lpstr>
      <vt:lpstr>Slide 456</vt:lpstr>
      <vt:lpstr>Slide 457</vt:lpstr>
      <vt:lpstr>Slide 458</vt:lpstr>
      <vt:lpstr>Slide 459</vt:lpstr>
      <vt:lpstr>Slide 460</vt:lpstr>
      <vt:lpstr>Slide 461</vt:lpstr>
      <vt:lpstr>Slide 462</vt:lpstr>
      <vt:lpstr>Slide 463</vt:lpstr>
      <vt:lpstr>Slide 464</vt:lpstr>
      <vt:lpstr>Slide 465</vt:lpstr>
      <vt:lpstr>Slide 466</vt:lpstr>
      <vt:lpstr>Slide 467</vt:lpstr>
      <vt:lpstr>Slide 468</vt:lpstr>
      <vt:lpstr>Slide 469</vt:lpstr>
      <vt:lpstr>Slide 470</vt:lpstr>
      <vt:lpstr>Slide 471</vt:lpstr>
      <vt:lpstr>Slide 472</vt:lpstr>
      <vt:lpstr>Slide 473</vt:lpstr>
      <vt:lpstr>Slide 474</vt:lpstr>
      <vt:lpstr>Slide 475</vt:lpstr>
      <vt:lpstr>Slide 476</vt:lpstr>
      <vt:lpstr>Slide 477</vt:lpstr>
      <vt:lpstr>Slide 478</vt:lpstr>
      <vt:lpstr>Slide 479</vt:lpstr>
      <vt:lpstr>Slide 480</vt:lpstr>
      <vt:lpstr>Slide 481</vt:lpstr>
      <vt:lpstr>Slide 482</vt:lpstr>
      <vt:lpstr>Slide 483</vt:lpstr>
      <vt:lpstr>Slide 484</vt:lpstr>
      <vt:lpstr>Slide 485</vt:lpstr>
      <vt:lpstr>Slide 486</vt:lpstr>
      <vt:lpstr>Slide 487</vt:lpstr>
      <vt:lpstr>Slide 488</vt:lpstr>
      <vt:lpstr>Slide 489</vt:lpstr>
      <vt:lpstr>Slide 490</vt:lpstr>
      <vt:lpstr>Slide 491</vt:lpstr>
      <vt:lpstr>Slide 492</vt:lpstr>
      <vt:lpstr>Slide 493</vt:lpstr>
      <vt:lpstr>Slide 494</vt:lpstr>
      <vt:lpstr>Slide 495</vt:lpstr>
      <vt:lpstr>Slide 496</vt:lpstr>
      <vt:lpstr>Slide 497</vt:lpstr>
      <vt:lpstr>Slide 498</vt:lpstr>
      <vt:lpstr>Slide 499</vt:lpstr>
      <vt:lpstr>Slide 500</vt:lpstr>
      <vt:lpstr>Slide 501</vt:lpstr>
      <vt:lpstr>Slide 502</vt:lpstr>
      <vt:lpstr>Slide 503</vt:lpstr>
      <vt:lpstr>Slide 504</vt:lpstr>
      <vt:lpstr>Slide 505</vt:lpstr>
      <vt:lpstr>Slide 506</vt:lpstr>
      <vt:lpstr>Slide 507</vt:lpstr>
      <vt:lpstr>Slide 508</vt:lpstr>
      <vt:lpstr>Slide 509</vt:lpstr>
      <vt:lpstr>Slide 510</vt:lpstr>
      <vt:lpstr>Slide 511</vt:lpstr>
      <vt:lpstr>Slide 512</vt:lpstr>
      <vt:lpstr>Slide 513</vt:lpstr>
      <vt:lpstr>Slide 514</vt:lpstr>
      <vt:lpstr>Slide 515</vt:lpstr>
      <vt:lpstr>Slide 516</vt:lpstr>
      <vt:lpstr>Slide 517</vt:lpstr>
      <vt:lpstr>Slide 518</vt:lpstr>
      <vt:lpstr>Slide 519</vt:lpstr>
      <vt:lpstr>Slide 520</vt:lpstr>
      <vt:lpstr>Slide 521</vt:lpstr>
      <vt:lpstr>Slide 522</vt:lpstr>
      <vt:lpstr>Slide 523</vt:lpstr>
      <vt:lpstr>Slide 524</vt:lpstr>
      <vt:lpstr>Slide 525</vt:lpstr>
      <vt:lpstr>Slide 526</vt:lpstr>
      <vt:lpstr>Slide 527</vt:lpstr>
      <vt:lpstr>Slide 528</vt:lpstr>
      <vt:lpstr>Slide 529</vt:lpstr>
      <vt:lpstr>Slide 530</vt:lpstr>
      <vt:lpstr>Slide 531</vt:lpstr>
      <vt:lpstr>Slide 532</vt:lpstr>
      <vt:lpstr>Slide 533</vt:lpstr>
      <vt:lpstr>Slide 534</vt:lpstr>
      <vt:lpstr>Slide 535</vt:lpstr>
      <vt:lpstr>Slide 536</vt:lpstr>
      <vt:lpstr>Slide 537</vt:lpstr>
      <vt:lpstr>Slide 538</vt:lpstr>
      <vt:lpstr>Slide 539</vt:lpstr>
      <vt:lpstr>Slide 540</vt:lpstr>
      <vt:lpstr>Slide 541</vt:lpstr>
      <vt:lpstr>Slide 542</vt:lpstr>
      <vt:lpstr>Slide 543</vt:lpstr>
      <vt:lpstr>Slide 544</vt:lpstr>
      <vt:lpstr>Slide 545</vt:lpstr>
      <vt:lpstr>Slide 546</vt:lpstr>
      <vt:lpstr>Slide 547</vt:lpstr>
      <vt:lpstr>Slide 548</vt:lpstr>
      <vt:lpstr>Slide 549</vt:lpstr>
      <vt:lpstr>Slide 550</vt:lpstr>
      <vt:lpstr>Slide 551</vt:lpstr>
      <vt:lpstr>Slide 552</vt:lpstr>
      <vt:lpstr>Slide 553</vt:lpstr>
      <vt:lpstr>Slide 554</vt:lpstr>
      <vt:lpstr>Slide 555</vt:lpstr>
      <vt:lpstr>Slide 556</vt:lpstr>
      <vt:lpstr>Slide 557</vt:lpstr>
      <vt:lpstr>Slide 558</vt:lpstr>
      <vt:lpstr>Slide 559</vt:lpstr>
      <vt:lpstr>Slide 560</vt:lpstr>
      <vt:lpstr>Slide 561</vt:lpstr>
      <vt:lpstr>Slide 562</vt:lpstr>
      <vt:lpstr>Slide 563</vt:lpstr>
      <vt:lpstr>Slide 564</vt:lpstr>
      <vt:lpstr>Slide 565</vt:lpstr>
      <vt:lpstr>Slide 566</vt:lpstr>
      <vt:lpstr>Slide 567</vt:lpstr>
      <vt:lpstr>Slide 568</vt:lpstr>
      <vt:lpstr>Slide 569</vt:lpstr>
      <vt:lpstr>Slide 570</vt:lpstr>
      <vt:lpstr>Slide 571</vt:lpstr>
      <vt:lpstr>Slide 572</vt:lpstr>
      <vt:lpstr>Slide 573</vt:lpstr>
      <vt:lpstr>Slide 574</vt:lpstr>
      <vt:lpstr>Slide 575</vt:lpstr>
      <vt:lpstr>Slide 576</vt:lpstr>
      <vt:lpstr>Slide 577</vt:lpstr>
      <vt:lpstr>Slide 578</vt:lpstr>
      <vt:lpstr>Slide 579</vt:lpstr>
      <vt:lpstr>Slide 580</vt:lpstr>
      <vt:lpstr>Slide 581</vt:lpstr>
      <vt:lpstr>Slide 582</vt:lpstr>
      <vt:lpstr>Slide 583</vt:lpstr>
      <vt:lpstr>Slide 584</vt:lpstr>
      <vt:lpstr>Slide 585</vt:lpstr>
      <vt:lpstr>Slide 586</vt:lpstr>
      <vt:lpstr>Slide 587</vt:lpstr>
      <vt:lpstr>Slide 588</vt:lpstr>
      <vt:lpstr>Slide 589</vt:lpstr>
      <vt:lpstr>Slide 590</vt:lpstr>
      <vt:lpstr>Slide 591</vt:lpstr>
      <vt:lpstr>Slide 592</vt:lpstr>
      <vt:lpstr>Slide 593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AQA GCSE Energy – 12 lessons</dc:title>
  <dc:subject>PptxGenJS Presentation</dc:subject>
  <dc:creator>PptxGenJS</dc:creator>
  <cp:lastModifiedBy>PptxGenJS</cp:lastModifiedBy>
  <cp:revision>1</cp:revision>
  <dcterms:created xsi:type="dcterms:W3CDTF">2026-10-09T20:01:50Z</dcterms:created>
  <dcterms:modified xsi:type="dcterms:W3CDTF">2026-10-09T20:01:50Z</dcterms:modified>
</cp:coreProperties>
</file>