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ame" id="{68c5447a-d97d-b4b0-af3d-0bd5eab323cd}">
          <p14:sldIdLst>
            <p14:sldId id="256"/>
            <p14:sldId id="257"/>
            <p14:sldId id="258"/>
            <p14:sldId id="259"/>
            <p14:sldId id="260"/>
            <p14:sldId id="261"/>
            <p14:sldId id="262"/>
            <p14:sldId id="263"/>
            <p14:sldId id="264"/>
          </p14:sldIdLst>
        </p14:section>
        <p14:section name="Teacher answers" id="{24cee60b-01c5-03a6-c012-eec71f51c366}">
          <p14:sldIdLst>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 Scientifically Pointless: a whole-class quiz on AQA GCSE Physics working scientifically skills. Run it in Slide Show mode. Each round's answers and tile numbers are in the speaker notes for that round, and on the last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team scores on the board. Each team gives one answer per round (or ask two teams in turn). Accept sensible variations: they are listed in each round's speaker notes. Scores are estimates, not survey data. You could survey your own class beforehand and edit the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1: Name an SI base unit.
Tile 1: Ampere (21) – also accept: amp, A
Tile 2: Candela (0) – also accept: cd
Tile 3: Kelvin (6) – also accept: K
Tile 4: Kilogram (58) – also accept: kg
Tile 5: Metre (62) – also accept: m
Tile 6: Mole (3) – also accept: mol
Tile 7: Second (49) – also accept: 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2: Name a prefix used with units in GCSE Physics.
Tile 1: Centi (c) (24)
Tile 2: Giga (G) (16)
Tile 3: Kilo (k) (72)
Tile 4: Mega (M) (35)
Tile 5: Micro (µ) (13)
Tile 6: Milli (m) (48)
Tile 7: Nano (n) (8)
Tile 8: Tera (T) (0)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3: Name a type of variable.
Tile 1: Categoric (5) – also accept: categorical
Tile 2: Continuous (3)
Tile 3: Control (46) – also accept: controlled
Tile 4: Dependent (57)
Tile 5: Independent (69)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4: Name a type of error in measurements.
Tile 1: Parallax error (11) – also accept: reading from an angle
Tile 2: Random error (42)
Tile 3: Systematic error (29)
Tile 4: Zero error (18)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5: Name a type of chart or graph used to present data.
Tile 1: Bar chart (54) – also accept: bar graph
Tile 2: Histogram (6)
Tile 3: Line graph (61) – also accept: line of best fit
Tile 4: Pie chart (27)
Tile 5: Scatter graph (19) – also accept: scatter diagram, scatter plot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6: Name an AQA word describing how good results are.
Tile 1: Accurate (62) – also accept: accuracy
Tile 2: Precise (45) – also accept: precision
Tile 3: Repeatable (25)
Tile 4: Reproducible (13)
Tile 5: Valid (8) – also accept: validity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Discussion: which answers did nobody think of (like the candela or tera)? Make sure every student can define each type of variable and the difference between random and systematic errors.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Tile numbers and estimated scores for every round. Yellow = pointless (0).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 Target="slide2.xml"/><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 Target="slide4.xml"/><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 Target="slide5.xml"/><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 Target="slide6.xml"/><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 Target="slide7.xml"/><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 Target="slide8.xml"/><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 Target="slide9.xml"/><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rack 0"/>
          <p:cNvSpPr/>
          <p:nvPr/>
        </p:nvSpPr>
        <p:spPr>
          <a:xfrm>
            <a:off x="7498080" y="1097280"/>
            <a:ext cx="640080" cy="4206240"/>
          </a:xfrm>
          <a:prstGeom prst="roundRect">
            <a:avLst>
              <a:gd name="adj" fmla="val 14286"/>
            </a:avLst>
          </a:prstGeom>
          <a:solidFill>
            <a:schemeClr val="accent4"/>
          </a:solidFill>
          <a:ln w="12700">
            <a:solidFill>
              <a:schemeClr val="accent5"/>
            </a:solidFill>
            <a:prstDash val="solid"/>
          </a:ln>
        </p:spPr>
      </p:sp>
      <p:sp>
        <p:nvSpPr>
          <p:cNvPr id="3" name="fill 0"/>
          <p:cNvSpPr/>
          <p:nvPr/>
        </p:nvSpPr>
        <p:spPr>
          <a:xfrm>
            <a:off x="7498080" y="1097280"/>
            <a:ext cx="640080" cy="4206240"/>
          </a:xfrm>
          <a:prstGeom prst="roundRect">
            <a:avLst>
              <a:gd name="adj" fmla="val 14286"/>
            </a:avLst>
          </a:prstGeom>
          <a:solidFill>
            <a:schemeClr val="accent1"/>
          </a:solidFill>
          <a:ln w="12700">
            <a:solidFill>
              <a:schemeClr val="accent1"/>
            </a:solidFill>
            <a:prstDash val="solid"/>
          </a:ln>
        </p:spPr>
      </p:sp>
      <p:sp>
        <p:nvSpPr>
          <p:cNvPr id="4" name="track 1"/>
          <p:cNvSpPr/>
          <p:nvPr/>
        </p:nvSpPr>
        <p:spPr>
          <a:xfrm>
            <a:off x="8366760" y="1097280"/>
            <a:ext cx="640080" cy="4206240"/>
          </a:xfrm>
          <a:prstGeom prst="roundRect">
            <a:avLst>
              <a:gd name="adj" fmla="val 14286"/>
            </a:avLst>
          </a:prstGeom>
          <a:solidFill>
            <a:schemeClr val="accent4"/>
          </a:solidFill>
          <a:ln w="12700">
            <a:solidFill>
              <a:schemeClr val="accent5"/>
            </a:solidFill>
            <a:prstDash val="solid"/>
          </a:ln>
        </p:spPr>
      </p:sp>
      <p:sp>
        <p:nvSpPr>
          <p:cNvPr id="5" name="fill 1"/>
          <p:cNvSpPr/>
          <p:nvPr/>
        </p:nvSpPr>
        <p:spPr>
          <a:xfrm>
            <a:off x="8366760" y="2011680"/>
            <a:ext cx="640080" cy="3291840"/>
          </a:xfrm>
          <a:prstGeom prst="roundRect">
            <a:avLst>
              <a:gd name="adj" fmla="val 14286"/>
            </a:avLst>
          </a:prstGeom>
          <a:solidFill>
            <a:schemeClr val="accent1"/>
          </a:solidFill>
          <a:ln w="12700">
            <a:solidFill>
              <a:schemeClr val="accent1"/>
            </a:solidFill>
            <a:prstDash val="solid"/>
          </a:ln>
        </p:spPr>
      </p:sp>
      <p:sp>
        <p:nvSpPr>
          <p:cNvPr id="6" name="track 2"/>
          <p:cNvSpPr/>
          <p:nvPr/>
        </p:nvSpPr>
        <p:spPr>
          <a:xfrm>
            <a:off x="9235440" y="1097280"/>
            <a:ext cx="640080" cy="4206240"/>
          </a:xfrm>
          <a:prstGeom prst="roundRect">
            <a:avLst>
              <a:gd name="adj" fmla="val 14286"/>
            </a:avLst>
          </a:prstGeom>
          <a:solidFill>
            <a:schemeClr val="accent4"/>
          </a:solidFill>
          <a:ln w="12700">
            <a:solidFill>
              <a:schemeClr val="accent5"/>
            </a:solidFill>
            <a:prstDash val="solid"/>
          </a:ln>
        </p:spPr>
      </p:sp>
      <p:sp>
        <p:nvSpPr>
          <p:cNvPr id="7" name="fill 2"/>
          <p:cNvSpPr/>
          <p:nvPr/>
        </p:nvSpPr>
        <p:spPr>
          <a:xfrm>
            <a:off x="9235440" y="3108960"/>
            <a:ext cx="640080" cy="2194560"/>
          </a:xfrm>
          <a:prstGeom prst="roundRect">
            <a:avLst>
              <a:gd name="adj" fmla="val 14286"/>
            </a:avLst>
          </a:prstGeom>
          <a:solidFill>
            <a:schemeClr val="accent1"/>
          </a:solidFill>
          <a:ln w="12700">
            <a:solidFill>
              <a:schemeClr val="accent1"/>
            </a:solidFill>
            <a:prstDash val="solid"/>
          </a:ln>
        </p:spPr>
      </p:sp>
      <p:sp>
        <p:nvSpPr>
          <p:cNvPr id="8" name="track 3"/>
          <p:cNvSpPr/>
          <p:nvPr/>
        </p:nvSpPr>
        <p:spPr>
          <a:xfrm>
            <a:off x="10104120" y="1097280"/>
            <a:ext cx="640080" cy="4206240"/>
          </a:xfrm>
          <a:prstGeom prst="roundRect">
            <a:avLst>
              <a:gd name="adj" fmla="val 14286"/>
            </a:avLst>
          </a:prstGeom>
          <a:solidFill>
            <a:schemeClr val="accent4"/>
          </a:solidFill>
          <a:ln w="12700">
            <a:solidFill>
              <a:schemeClr val="accent5"/>
            </a:solidFill>
            <a:prstDash val="solid"/>
          </a:ln>
        </p:spPr>
      </p:sp>
      <p:sp>
        <p:nvSpPr>
          <p:cNvPr id="9" name="fill 3"/>
          <p:cNvSpPr/>
          <p:nvPr/>
        </p:nvSpPr>
        <p:spPr>
          <a:xfrm>
            <a:off x="10104120" y="4114800"/>
            <a:ext cx="640080" cy="1188720"/>
          </a:xfrm>
          <a:prstGeom prst="roundRect">
            <a:avLst>
              <a:gd name="adj" fmla="val 14286"/>
            </a:avLst>
          </a:prstGeom>
          <a:solidFill>
            <a:schemeClr val="accent1"/>
          </a:solidFill>
          <a:ln w="12700">
            <a:solidFill>
              <a:schemeClr val="accent1"/>
            </a:solidFill>
            <a:prstDash val="solid"/>
          </a:ln>
        </p:spPr>
      </p:sp>
      <p:sp>
        <p:nvSpPr>
          <p:cNvPr id="10" name="track 4"/>
          <p:cNvSpPr/>
          <p:nvPr/>
        </p:nvSpPr>
        <p:spPr>
          <a:xfrm>
            <a:off x="10972800" y="1097280"/>
            <a:ext cx="640080" cy="4206240"/>
          </a:xfrm>
          <a:prstGeom prst="roundRect">
            <a:avLst>
              <a:gd name="adj" fmla="val 14286"/>
            </a:avLst>
          </a:prstGeom>
          <a:solidFill>
            <a:schemeClr val="accent4"/>
          </a:solidFill>
          <a:ln w="12700">
            <a:solidFill>
              <a:schemeClr val="accent5"/>
            </a:solidFill>
            <a:prstDash val="solid"/>
          </a:ln>
        </p:spPr>
      </p:sp>
      <p:sp>
        <p:nvSpPr>
          <p:cNvPr id="11" name="fill 4"/>
          <p:cNvSpPr/>
          <p:nvPr/>
        </p:nvSpPr>
        <p:spPr>
          <a:xfrm>
            <a:off x="10972800" y="4983480"/>
            <a:ext cx="640080" cy="320040"/>
          </a:xfrm>
          <a:prstGeom prst="roundRect">
            <a:avLst>
              <a:gd name="adj" fmla="val 28571"/>
            </a:avLst>
          </a:prstGeom>
          <a:solidFill>
            <a:schemeClr val="accent3"/>
          </a:solidFill>
          <a:ln w="12700">
            <a:solidFill>
              <a:schemeClr val="accent3"/>
            </a:solidFill>
            <a:prstDash val="solid"/>
          </a:ln>
        </p:spPr>
      </p:sp>
      <p:sp>
        <p:nvSpPr>
          <p:cNvPr id="12" name="Text 10"/>
          <p:cNvSpPr txBox="1"/>
          <p:nvPr/>
        </p:nvSpPr>
        <p:spPr>
          <a:xfrm>
            <a:off x="10972800" y="5394960"/>
            <a:ext cx="640080" cy="457200"/>
          </a:xfrm>
          <a:prstGeom prst="rect">
            <a:avLst/>
          </a:prstGeom>
          <a:noFill/>
          <a:ln/>
        </p:spPr>
        <p:txBody>
          <a:bodyPr wrap="square" lIns="0" tIns="0" rIns="0" bIns="0" rtlCol="0" anchor="t"/>
          <a:lstStyle/>
          <a:p>
            <a:pPr algn="ctr" indent="0" marL="0">
              <a:buNone/>
            </a:pPr>
            <a:r>
              <a:rPr lang="en-US" sz="2400" b="1" dirty="0">
                <a:solidFill>
                  <a:schemeClr val="accent3"/>
                </a:solidFill>
              </a:rPr>
              <a:t>0</a:t>
            </a:r>
            <a:endParaRPr lang="en-US" sz="2400" dirty="0"/>
          </a:p>
        </p:txBody>
      </p:sp>
      <p:sp>
        <p:nvSpPr>
          <p:cNvPr id="13" name="Text 11"/>
          <p:cNvSpPr txBox="1"/>
          <p:nvPr/>
        </p:nvSpPr>
        <p:spPr>
          <a:xfrm>
            <a:off x="640080" y="1234440"/>
            <a:ext cx="6400800" cy="365760"/>
          </a:xfrm>
          <a:prstGeom prst="rect">
            <a:avLst/>
          </a:prstGeom>
          <a:noFill/>
          <a:ln/>
        </p:spPr>
        <p:txBody>
          <a:bodyPr wrap="square" lIns="0" tIns="0" rIns="0" bIns="0" rtlCol="0" anchor="t"/>
          <a:lstStyle/>
          <a:p>
            <a:pPr indent="0" marL="0">
              <a:buNone/>
            </a:pPr>
            <a:r>
              <a:rPr lang="en-US" sz="1600" b="1" spc="300" kern="0" dirty="0">
                <a:solidFill>
                  <a:schemeClr val="accent1"/>
                </a:solidFill>
              </a:rPr>
              <a:t>AQA GCSE PHYSICS · SKILLS</a:t>
            </a:r>
            <a:endParaRPr lang="en-US" sz="1600" dirty="0"/>
          </a:p>
        </p:txBody>
      </p:sp>
      <p:sp>
        <p:nvSpPr>
          <p:cNvPr id="14" name="Text 12"/>
          <p:cNvSpPr txBox="1"/>
          <p:nvPr/>
        </p:nvSpPr>
        <p:spPr>
          <a:xfrm>
            <a:off x="640080" y="1691640"/>
            <a:ext cx="6400800" cy="777240"/>
          </a:xfrm>
          <a:prstGeom prst="rect">
            <a:avLst/>
          </a:prstGeom>
          <a:noFill/>
          <a:ln/>
        </p:spPr>
        <p:txBody>
          <a:bodyPr wrap="square" lIns="0" tIns="0" rIns="0" bIns="0" rtlCol="0" anchor="t"/>
          <a:lstStyle/>
          <a:p>
            <a:pPr indent="0" marL="0">
              <a:buNone/>
            </a:pPr>
            <a:r>
              <a:rPr lang="en-US" sz="5200" b="1" dirty="0">
                <a:solidFill>
                  <a:schemeClr val="bg1"/>
                </a:solidFill>
                <a:latin typeface="Arial" pitchFamily="34" charset="0"/>
                <a:ea typeface="Arial" pitchFamily="34" charset="-122"/>
                <a:cs typeface="Arial" pitchFamily="34" charset="-120"/>
              </a:rPr>
              <a:t>Working</a:t>
            </a:r>
            <a:endParaRPr lang="en-US" sz="5200" dirty="0"/>
          </a:p>
        </p:txBody>
      </p:sp>
      <p:sp>
        <p:nvSpPr>
          <p:cNvPr id="15" name="Text 13"/>
          <p:cNvSpPr txBox="1"/>
          <p:nvPr/>
        </p:nvSpPr>
        <p:spPr>
          <a:xfrm>
            <a:off x="640080" y="2468880"/>
            <a:ext cx="6400800" cy="777240"/>
          </a:xfrm>
          <a:prstGeom prst="rect">
            <a:avLst/>
          </a:prstGeom>
          <a:noFill/>
          <a:ln/>
        </p:spPr>
        <p:txBody>
          <a:bodyPr wrap="square" lIns="0" tIns="0" rIns="0" bIns="0" rtlCol="0" anchor="t"/>
          <a:lstStyle/>
          <a:p>
            <a:pPr indent="0" marL="0">
              <a:buNone/>
            </a:pPr>
            <a:r>
              <a:rPr lang="en-US" sz="5200" b="1" dirty="0">
                <a:solidFill>
                  <a:schemeClr val="bg1"/>
                </a:solidFill>
                <a:latin typeface="Arial" pitchFamily="34" charset="0"/>
                <a:ea typeface="Arial" pitchFamily="34" charset="-122"/>
                <a:cs typeface="Arial" pitchFamily="34" charset="-120"/>
              </a:rPr>
              <a:t>Scientifically</a:t>
            </a:r>
            <a:endParaRPr lang="en-US" sz="5200" dirty="0"/>
          </a:p>
        </p:txBody>
      </p:sp>
      <p:sp>
        <p:nvSpPr>
          <p:cNvPr id="16" name="Text 14"/>
          <p:cNvSpPr txBox="1"/>
          <p:nvPr/>
        </p:nvSpPr>
        <p:spPr>
          <a:xfrm>
            <a:off x="640080" y="3246120"/>
            <a:ext cx="6400800" cy="777240"/>
          </a:xfrm>
          <a:prstGeom prst="rect">
            <a:avLst/>
          </a:prstGeom>
          <a:noFill/>
          <a:ln/>
        </p:spPr>
        <p:txBody>
          <a:bodyPr wrap="square" lIns="0" tIns="0" rIns="0" bIns="0" rtlCol="0" anchor="t"/>
          <a:lstStyle/>
          <a:p>
            <a:pPr indent="0" marL="0">
              <a:buNone/>
            </a:pPr>
            <a:r>
              <a:rPr lang="en-US" sz="5200" b="1" dirty="0">
                <a:solidFill>
                  <a:schemeClr val="accent2"/>
                </a:solidFill>
                <a:latin typeface="Arial" pitchFamily="34" charset="0"/>
                <a:ea typeface="Arial" pitchFamily="34" charset="-122"/>
                <a:cs typeface="Arial" pitchFamily="34" charset="-120"/>
              </a:rPr>
              <a:t>Pointless</a:t>
            </a:r>
            <a:endParaRPr lang="en-US" sz="5200" dirty="0"/>
          </a:p>
        </p:txBody>
      </p:sp>
      <p:sp>
        <p:nvSpPr>
          <p:cNvPr id="17" name="Text 15"/>
          <p:cNvSpPr txBox="1"/>
          <p:nvPr/>
        </p:nvSpPr>
        <p:spPr>
          <a:xfrm>
            <a:off x="640080" y="4206240"/>
            <a:ext cx="6400800" cy="457200"/>
          </a:xfrm>
          <a:prstGeom prst="rect">
            <a:avLst/>
          </a:prstGeom>
          <a:noFill/>
          <a:ln/>
        </p:spPr>
        <p:txBody>
          <a:bodyPr wrap="square" lIns="0" tIns="0" rIns="0" bIns="0" rtlCol="0" anchor="t"/>
          <a:lstStyle/>
          <a:p>
            <a:pPr indent="0" marL="0">
              <a:buNone/>
            </a:pPr>
            <a:r>
              <a:rPr lang="en-US" sz="2000" dirty="0">
                <a:solidFill>
                  <a:schemeClr val="bg2"/>
                </a:solidFill>
              </a:rPr>
              <a:t>Find the answers nobody else thinks of.</a:t>
            </a:r>
            <a:endParaRPr lang="en-US" sz="2000" dirty="0"/>
          </a:p>
        </p:txBody>
      </p:sp>
      <p:sp>
        <p:nvSpPr>
          <p:cNvPr id="18" name="play">
            <a:hlinkClick r:id="rId1" tooltip="Round 1" action="ppaction://hlinksldjump"/>
          </p:cNvPr>
          <p:cNvSpPr/>
          <p:nvPr/>
        </p:nvSpPr>
        <p:spPr>
          <a:xfrm>
            <a:off x="640080" y="4937760"/>
            <a:ext cx="2103120" cy="731520"/>
          </a:xfrm>
          <a:prstGeom prst="roundRect">
            <a:avLst>
              <a:gd name="adj" fmla="val 31250"/>
            </a:avLst>
          </a:prstGeom>
          <a:solidFill>
            <a:schemeClr val="accent2"/>
          </a:solidFill>
          <a:ln>
            <a:solidFill>
              <a:schemeClr val="accent2"/>
            </a:solidFill>
          </a:ln>
        </p:spPr>
        <p:txBody>
          <a:bodyPr wrap="square" lIns="0" tIns="0" rIns="0" bIns="0" rtlCol="0" anchor="ctr"/>
          <a:lstStyle/>
          <a:p>
            <a:pPr algn="ctr" indent="0" marL="0">
              <a:buNone/>
            </a:pPr>
            <a:r>
              <a:rPr lang="en-US" sz="2200" b="1" dirty="0">
                <a:solidFill>
                  <a:schemeClr val="bg1"/>
                </a:solidFill>
                <a:hlinkClick r:id="rId1" action="ppaction://hlinksldjump" tooltip="Round 1">
                  <a:extLst>
                    <a:ext uri="{A12FA001-AC4F-418D-AE19-62706E023703}">
                      <ahyp:hlinkClr xmlns:ahyp="http://schemas.microsoft.com/office/drawing/2018/hyperlinkcolor" val="tx"/>
                    </a:ext>
                  </a:extLst>
                </a:hlinkClick>
              </a:rPr>
              <a:t>Play</a:t>
            </a:r>
            <a:endParaRPr lang="en-US" sz="2200" dirty="0"/>
          </a:p>
        </p:txBody>
      </p:sp>
      <p:sp>
        <p:nvSpPr>
          <p:cNvPr id="19" name="rules">
            <a:hlinkClick r:id="rId2" tooltip="Rules" action="ppaction://hlinksldjump"/>
          </p:cNvPr>
          <p:cNvSpPr/>
          <p:nvPr/>
        </p:nvSpPr>
        <p:spPr>
          <a:xfrm>
            <a:off x="2971800" y="4937760"/>
            <a:ext cx="2377440" cy="731520"/>
          </a:xfrm>
          <a:prstGeom prst="roundRect">
            <a:avLst>
              <a:gd name="adj" fmla="val 31250"/>
            </a:avLst>
          </a:prstGeom>
          <a:solidFill>
            <a:schemeClr val="accent4"/>
          </a:solidFill>
          <a:ln w="19050">
            <a:solidFill>
              <a:schemeClr val="accent1"/>
            </a:solidFill>
          </a:ln>
        </p:spPr>
        <p:txBody>
          <a:bodyPr wrap="square" lIns="0" tIns="0" rIns="0" bIns="0" rtlCol="0" anchor="ctr"/>
          <a:lstStyle/>
          <a:p>
            <a:pPr algn="ctr" indent="0" marL="0">
              <a:buNone/>
            </a:pPr>
            <a:r>
              <a:rPr lang="en-US" sz="1800" b="1" dirty="0">
                <a:solidFill>
                  <a:schemeClr val="bg1"/>
                </a:solidFill>
                <a:hlinkClick r:id="rId2" action="ppaction://hlinksldjump" tooltip="Rules">
                  <a:extLst>
                    <a:ext uri="{A12FA001-AC4F-418D-AE19-62706E023703}">
                      <ahyp:hlinkClr xmlns:ahyp="http://schemas.microsoft.com/office/drawing/2018/hyperlinkcolor" val="tx"/>
                    </a:ext>
                  </a:extLst>
                </a:hlinkClick>
              </a:rPr>
              <a:t>How to play</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11480"/>
            <a:ext cx="7315200" cy="731520"/>
          </a:xfrm>
          <a:prstGeom prst="rect">
            <a:avLst/>
          </a:prstGeom>
          <a:noFill/>
          <a:ln/>
        </p:spPr>
        <p:txBody>
          <a:bodyPr wrap="square" lIns="0" tIns="0" rIns="0" bIns="0" rtlCol="0" anchor="t"/>
          <a:lstStyle/>
          <a:p>
            <a:pPr indent="0" marL="0">
              <a:buNone/>
            </a:pPr>
            <a:r>
              <a:rPr lang="en-US" sz="3600" b="1" dirty="0">
                <a:solidFill>
                  <a:schemeClr val="bg1"/>
                </a:solidFill>
              </a:rPr>
              <a:t>How to play</a:t>
            </a:r>
            <a:endParaRPr lang="en-US" sz="3600" dirty="0"/>
          </a:p>
        </p:txBody>
      </p:sp>
      <p:sp>
        <p:nvSpPr>
          <p:cNvPr id="3" name="rule 0"/>
          <p:cNvSpPr/>
          <p:nvPr/>
        </p:nvSpPr>
        <p:spPr>
          <a:xfrm>
            <a:off x="548640" y="1417320"/>
            <a:ext cx="731520" cy="731520"/>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2400" b="1" dirty="0">
                <a:solidFill>
                  <a:schemeClr val="tx1"/>
                </a:solidFill>
              </a:rPr>
              <a:t>1</a:t>
            </a:r>
            <a:endParaRPr lang="en-US" sz="2400" dirty="0"/>
          </a:p>
        </p:txBody>
      </p:sp>
      <p:sp>
        <p:nvSpPr>
          <p:cNvPr id="4" name="Text 2"/>
          <p:cNvSpPr txBox="1"/>
          <p:nvPr/>
        </p:nvSpPr>
        <p:spPr>
          <a:xfrm>
            <a:off x="1554480" y="1435608"/>
            <a:ext cx="5394960" cy="365760"/>
          </a:xfrm>
          <a:prstGeom prst="rect">
            <a:avLst/>
          </a:prstGeom>
          <a:noFill/>
          <a:ln/>
        </p:spPr>
        <p:txBody>
          <a:bodyPr wrap="square" lIns="0" tIns="0" rIns="0" bIns="0" rtlCol="0" anchor="t"/>
          <a:lstStyle/>
          <a:p>
            <a:pPr indent="0" marL="0">
              <a:buNone/>
            </a:pPr>
            <a:r>
              <a:rPr lang="en-US" sz="2000" b="1" dirty="0">
                <a:solidFill>
                  <a:schemeClr val="bg1"/>
                </a:solidFill>
              </a:rPr>
              <a:t>Aim for a LOW score</a:t>
            </a:r>
            <a:endParaRPr lang="en-US" sz="2000" dirty="0"/>
          </a:p>
        </p:txBody>
      </p:sp>
      <p:sp>
        <p:nvSpPr>
          <p:cNvPr id="5" name="Text 3"/>
          <p:cNvSpPr txBox="1"/>
          <p:nvPr/>
        </p:nvSpPr>
        <p:spPr>
          <a:xfrm>
            <a:off x="1554480" y="1801368"/>
            <a:ext cx="5486400" cy="594360"/>
          </a:xfrm>
          <a:prstGeom prst="rect">
            <a:avLst/>
          </a:prstGeom>
          <a:noFill/>
          <a:ln/>
        </p:spPr>
        <p:txBody>
          <a:bodyPr wrap="square" lIns="0" tIns="0" rIns="0" bIns="0" rtlCol="0" anchor="t"/>
          <a:lstStyle/>
          <a:p>
            <a:pPr indent="0" marL="0">
              <a:buNone/>
            </a:pPr>
            <a:r>
              <a:rPr lang="en-US" sz="1500" dirty="0">
                <a:solidFill>
                  <a:schemeClr val="bg2"/>
                </a:solidFill>
              </a:rPr>
              <a:t>Each answer scores how many of 100 students would have said it. Obscure answers score less.</a:t>
            </a:r>
            <a:endParaRPr lang="en-US" sz="1500" dirty="0"/>
          </a:p>
        </p:txBody>
      </p:sp>
      <p:sp>
        <p:nvSpPr>
          <p:cNvPr id="6" name="rule 1"/>
          <p:cNvSpPr/>
          <p:nvPr/>
        </p:nvSpPr>
        <p:spPr>
          <a:xfrm>
            <a:off x="548640" y="2514600"/>
            <a:ext cx="731520" cy="731520"/>
          </a:xfrm>
          <a:prstGeom prst="ellipse">
            <a:avLst/>
          </a:prstGeom>
          <a:solidFill>
            <a:schemeClr val="accent3"/>
          </a:solidFill>
          <a:ln>
            <a:solidFill>
              <a:schemeClr val="accent1"/>
            </a:solidFill>
          </a:ln>
        </p:spPr>
        <p:txBody>
          <a:bodyPr wrap="square" lIns="0" tIns="0" rIns="0" bIns="0" rtlCol="0" anchor="ctr"/>
          <a:lstStyle/>
          <a:p>
            <a:pPr algn="ctr" indent="0" marL="0">
              <a:buNone/>
            </a:pPr>
            <a:r>
              <a:rPr lang="en-US" sz="2400" b="1" dirty="0">
                <a:solidFill>
                  <a:schemeClr val="tx1"/>
                </a:solidFill>
              </a:rPr>
              <a:t>2</a:t>
            </a:r>
            <a:endParaRPr lang="en-US" sz="2400" dirty="0"/>
          </a:p>
        </p:txBody>
      </p:sp>
      <p:sp>
        <p:nvSpPr>
          <p:cNvPr id="7" name="Text 5"/>
          <p:cNvSpPr txBox="1"/>
          <p:nvPr/>
        </p:nvSpPr>
        <p:spPr>
          <a:xfrm>
            <a:off x="1554480" y="2532888"/>
            <a:ext cx="5394960" cy="365760"/>
          </a:xfrm>
          <a:prstGeom prst="rect">
            <a:avLst/>
          </a:prstGeom>
          <a:noFill/>
          <a:ln/>
        </p:spPr>
        <p:txBody>
          <a:bodyPr wrap="square" lIns="0" tIns="0" rIns="0" bIns="0" rtlCol="0" anchor="t"/>
          <a:lstStyle/>
          <a:p>
            <a:pPr indent="0" marL="0">
              <a:buNone/>
            </a:pPr>
            <a:r>
              <a:rPr lang="en-US" sz="2000" b="1" dirty="0">
                <a:solidFill>
                  <a:schemeClr val="bg1"/>
                </a:solidFill>
              </a:rPr>
              <a:t>Pointless answers score 0</a:t>
            </a:r>
            <a:endParaRPr lang="en-US" sz="2000" dirty="0"/>
          </a:p>
        </p:txBody>
      </p:sp>
      <p:sp>
        <p:nvSpPr>
          <p:cNvPr id="8" name="Text 6"/>
          <p:cNvSpPr txBox="1"/>
          <p:nvPr/>
        </p:nvSpPr>
        <p:spPr>
          <a:xfrm>
            <a:off x="1554480" y="2898648"/>
            <a:ext cx="5486400" cy="594360"/>
          </a:xfrm>
          <a:prstGeom prst="rect">
            <a:avLst/>
          </a:prstGeom>
          <a:noFill/>
          <a:ln/>
        </p:spPr>
        <p:txBody>
          <a:bodyPr wrap="square" lIns="0" tIns="0" rIns="0" bIns="0" rtlCol="0" anchor="t"/>
          <a:lstStyle/>
          <a:p>
            <a:pPr indent="0" marL="0">
              <a:buNone/>
            </a:pPr>
            <a:r>
              <a:rPr lang="en-US" sz="1500" dirty="0">
                <a:solidFill>
                  <a:schemeClr val="bg2"/>
                </a:solidFill>
              </a:rPr>
              <a:t>A correct answer that nobody else would give is pointless, and the best answer of all!</a:t>
            </a:r>
            <a:endParaRPr lang="en-US" sz="1500" dirty="0"/>
          </a:p>
        </p:txBody>
      </p:sp>
      <p:sp>
        <p:nvSpPr>
          <p:cNvPr id="9" name="rule 2"/>
          <p:cNvSpPr/>
          <p:nvPr/>
        </p:nvSpPr>
        <p:spPr>
          <a:xfrm>
            <a:off x="548640" y="3611880"/>
            <a:ext cx="731520" cy="731520"/>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2400" b="1" dirty="0">
                <a:solidFill>
                  <a:schemeClr val="tx1"/>
                </a:solidFill>
              </a:rPr>
              <a:t>3</a:t>
            </a:r>
            <a:endParaRPr lang="en-US" sz="2400" dirty="0"/>
          </a:p>
        </p:txBody>
      </p:sp>
      <p:sp>
        <p:nvSpPr>
          <p:cNvPr id="10" name="Text 8"/>
          <p:cNvSpPr txBox="1"/>
          <p:nvPr/>
        </p:nvSpPr>
        <p:spPr>
          <a:xfrm>
            <a:off x="1554480" y="3630168"/>
            <a:ext cx="5394960" cy="365760"/>
          </a:xfrm>
          <a:prstGeom prst="rect">
            <a:avLst/>
          </a:prstGeom>
          <a:noFill/>
          <a:ln/>
        </p:spPr>
        <p:txBody>
          <a:bodyPr wrap="square" lIns="0" tIns="0" rIns="0" bIns="0" rtlCol="0" anchor="t"/>
          <a:lstStyle/>
          <a:p>
            <a:pPr indent="0" marL="0">
              <a:buNone/>
            </a:pPr>
            <a:r>
              <a:rPr lang="en-US" sz="2000" b="1" dirty="0">
                <a:solidFill>
                  <a:schemeClr val="bg1"/>
                </a:solidFill>
              </a:rPr>
              <a:t>Wrong answers score 100</a:t>
            </a:r>
            <a:endParaRPr lang="en-US" sz="2000" dirty="0"/>
          </a:p>
        </p:txBody>
      </p:sp>
      <p:sp>
        <p:nvSpPr>
          <p:cNvPr id="11" name="Text 9"/>
          <p:cNvSpPr txBox="1"/>
          <p:nvPr/>
        </p:nvSpPr>
        <p:spPr>
          <a:xfrm>
            <a:off x="1554480" y="3995928"/>
            <a:ext cx="5486400" cy="594360"/>
          </a:xfrm>
          <a:prstGeom prst="rect">
            <a:avLst/>
          </a:prstGeom>
          <a:noFill/>
          <a:ln/>
        </p:spPr>
        <p:txBody>
          <a:bodyPr wrap="square" lIns="0" tIns="0" rIns="0" bIns="0" rtlCol="0" anchor="t"/>
          <a:lstStyle/>
          <a:p>
            <a:pPr indent="0" marL="0">
              <a:buNone/>
            </a:pPr>
            <a:r>
              <a:rPr lang="en-US" sz="1500" dirty="0">
                <a:solidFill>
                  <a:schemeClr val="bg2"/>
                </a:solidFill>
              </a:rPr>
              <a:t>If an answer isn't on the board, it scores the maximum.</a:t>
            </a:r>
            <a:endParaRPr lang="en-US" sz="1500" dirty="0"/>
          </a:p>
        </p:txBody>
      </p:sp>
      <p:sp>
        <p:nvSpPr>
          <p:cNvPr id="12" name="rule 3"/>
          <p:cNvSpPr/>
          <p:nvPr/>
        </p:nvSpPr>
        <p:spPr>
          <a:xfrm>
            <a:off x="548640" y="4709160"/>
            <a:ext cx="731520" cy="731520"/>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2400" b="1" dirty="0">
                <a:solidFill>
                  <a:schemeClr val="tx1"/>
                </a:solidFill>
              </a:rPr>
              <a:t>4</a:t>
            </a:r>
            <a:endParaRPr lang="en-US" sz="2400" dirty="0"/>
          </a:p>
        </p:txBody>
      </p:sp>
      <p:sp>
        <p:nvSpPr>
          <p:cNvPr id="13" name="Text 11"/>
          <p:cNvSpPr txBox="1"/>
          <p:nvPr/>
        </p:nvSpPr>
        <p:spPr>
          <a:xfrm>
            <a:off x="1554480" y="4727448"/>
            <a:ext cx="5394960" cy="365760"/>
          </a:xfrm>
          <a:prstGeom prst="rect">
            <a:avLst/>
          </a:prstGeom>
          <a:noFill/>
          <a:ln/>
        </p:spPr>
        <p:txBody>
          <a:bodyPr wrap="square" lIns="0" tIns="0" rIns="0" bIns="0" rtlCol="0" anchor="t"/>
          <a:lstStyle/>
          <a:p>
            <a:pPr indent="0" marL="0">
              <a:buNone/>
            </a:pPr>
            <a:r>
              <a:rPr lang="en-US" sz="2000" b="1" dirty="0">
                <a:solidFill>
                  <a:schemeClr val="bg1"/>
                </a:solidFill>
              </a:rPr>
              <a:t>Lowest total wins</a:t>
            </a:r>
            <a:endParaRPr lang="en-US" sz="2000" dirty="0"/>
          </a:p>
        </p:txBody>
      </p:sp>
      <p:sp>
        <p:nvSpPr>
          <p:cNvPr id="14" name="Text 12"/>
          <p:cNvSpPr txBox="1"/>
          <p:nvPr/>
        </p:nvSpPr>
        <p:spPr>
          <a:xfrm>
            <a:off x="1554480" y="5093208"/>
            <a:ext cx="5486400" cy="594360"/>
          </a:xfrm>
          <a:prstGeom prst="rect">
            <a:avLst/>
          </a:prstGeom>
          <a:noFill/>
          <a:ln/>
        </p:spPr>
        <p:txBody>
          <a:bodyPr wrap="square" lIns="0" tIns="0" rIns="0" bIns="0" rtlCol="0" anchor="t"/>
          <a:lstStyle/>
          <a:p>
            <a:pPr indent="0" marL="0">
              <a:buNone/>
            </a:pPr>
            <a:r>
              <a:rPr lang="en-US" sz="1500" dirty="0">
                <a:solidFill>
                  <a:schemeClr val="bg2"/>
                </a:solidFill>
              </a:rPr>
              <a:t>Each team gives one answer per round. Add up the scores: the lowest total after six rounds wins.</a:t>
            </a:r>
            <a:endParaRPr lang="en-US" sz="1500" dirty="0"/>
          </a:p>
        </p:txBody>
      </p:sp>
      <p:sp>
        <p:nvSpPr>
          <p:cNvPr id="15" name="teacher card"/>
          <p:cNvSpPr/>
          <p:nvPr/>
        </p:nvSpPr>
        <p:spPr>
          <a:xfrm>
            <a:off x="7406640" y="1417320"/>
            <a:ext cx="4236415" cy="4206240"/>
          </a:xfrm>
          <a:prstGeom prst="roundRect">
            <a:avLst>
              <a:gd name="adj" fmla="val 2609"/>
            </a:avLst>
          </a:prstGeom>
          <a:solidFill>
            <a:schemeClr val="accent4"/>
          </a:solidFill>
          <a:ln w="19050">
            <a:solidFill>
              <a:schemeClr val="accent1"/>
            </a:solidFill>
            <a:prstDash val="solid"/>
          </a:ln>
        </p:spPr>
      </p:sp>
      <p:sp>
        <p:nvSpPr>
          <p:cNvPr id="16" name="Text 14"/>
          <p:cNvSpPr txBox="1"/>
          <p:nvPr/>
        </p:nvSpPr>
        <p:spPr>
          <a:xfrm>
            <a:off x="7772400" y="1691640"/>
            <a:ext cx="3504895" cy="411480"/>
          </a:xfrm>
          <a:prstGeom prst="rect">
            <a:avLst/>
          </a:prstGeom>
          <a:noFill/>
          <a:ln/>
        </p:spPr>
        <p:txBody>
          <a:bodyPr wrap="square" lIns="0" tIns="0" rIns="0" bIns="0" rtlCol="0" anchor="t"/>
          <a:lstStyle/>
          <a:p>
            <a:pPr indent="0" marL="0">
              <a:buNone/>
            </a:pPr>
            <a:r>
              <a:rPr lang="en-US" sz="2000" b="1" dirty="0">
                <a:solidFill>
                  <a:schemeClr val="accent1"/>
                </a:solidFill>
              </a:rPr>
              <a:t>Teacher controls</a:t>
            </a:r>
            <a:endParaRPr lang="en-US" sz="2000" dirty="0"/>
          </a:p>
        </p:txBody>
      </p:sp>
      <p:sp>
        <p:nvSpPr>
          <p:cNvPr id="17" name="Text 15"/>
          <p:cNvSpPr txBox="1"/>
          <p:nvPr/>
        </p:nvSpPr>
        <p:spPr>
          <a:xfrm>
            <a:off x="7772400" y="2194560"/>
            <a:ext cx="3504895" cy="26517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bg1"/>
                </a:solidFill>
              </a:rPr>
              <a:t>Answers are hidden behind numbered tiles, in alphabetical order. The speaker notes list them</a:t>
            </a:r>
            <a:endParaRPr lang="en-US" sz="1400" dirty="0"/>
          </a:p>
          <a:p>
            <a:pPr marL="342900" indent="-342900">
              <a:spcAft>
                <a:spcPts val="600"/>
              </a:spcAft>
              <a:buSzPct val="100000"/>
              <a:buChar char="•"/>
            </a:pPr>
            <a:r>
              <a:rPr lang="en-US" sz="1400" dirty="0">
                <a:solidFill>
                  <a:schemeClr val="bg1"/>
                </a:solidFill>
              </a:rPr>
              <a:t>Click the tile for the answer a team gives. Its score appears on the tile and as a column on the chart</a:t>
            </a:r>
            <a:endParaRPr lang="en-US" sz="1400" dirty="0"/>
          </a:p>
          <a:p>
            <a:pPr marL="342900" indent="-342900">
              <a:spcAft>
                <a:spcPts val="600"/>
              </a:spcAft>
              <a:buSzPct val="100000"/>
              <a:buChar char="•"/>
            </a:pPr>
            <a:r>
              <a:rPr lang="en-US" sz="1400" dirty="0">
                <a:solidFill>
                  <a:schemeClr val="bg1"/>
                </a:solidFill>
              </a:rPr>
              <a:t>Not on the board? Tell the team it scores 100</a:t>
            </a:r>
            <a:endParaRPr lang="en-US" sz="1400" dirty="0"/>
          </a:p>
          <a:p>
            <a:pPr marL="342900" indent="-342900">
              <a:spcAft>
                <a:spcPts val="600"/>
              </a:spcAft>
              <a:buSzPct val="100000"/>
              <a:buChar char="•"/>
            </a:pPr>
            <a:r>
              <a:rPr lang="en-US" sz="1400" dirty="0">
                <a:solidFill>
                  <a:schemeClr val="bg1"/>
                </a:solidFill>
              </a:rPr>
              <a:t>Show all answers at the end of each round</a:t>
            </a:r>
            <a:endParaRPr lang="en-US" sz="1400" dirty="0"/>
          </a:p>
        </p:txBody>
      </p:sp>
      <p:sp>
        <p:nvSpPr>
          <p:cNvPr id="18" name="Text 16"/>
          <p:cNvSpPr txBox="1"/>
          <p:nvPr/>
        </p:nvSpPr>
        <p:spPr>
          <a:xfrm>
            <a:off x="7772400" y="4892040"/>
            <a:ext cx="3504895" cy="548640"/>
          </a:xfrm>
          <a:prstGeom prst="rect">
            <a:avLst/>
          </a:prstGeom>
          <a:noFill/>
          <a:ln/>
        </p:spPr>
        <p:txBody>
          <a:bodyPr wrap="square" lIns="0" tIns="0" rIns="0" bIns="0" rtlCol="0" anchor="t"/>
          <a:lstStyle/>
          <a:p>
            <a:pPr indent="0" marL="0">
              <a:buNone/>
            </a:pPr>
            <a:r>
              <a:rPr lang="en-US" sz="1200" i="1" dirty="0">
                <a:solidFill>
                  <a:schemeClr val="accent6"/>
                </a:solidFill>
              </a:rPr>
              <a:t>Scores are our estimates for a typical GCSE class, not real survey results.</a:t>
            </a:r>
            <a:endParaRPr lang="en-US" sz="1200" dirty="0"/>
          </a:p>
        </p:txBody>
      </p:sp>
      <p:sp>
        <p:nvSpPr>
          <p:cNvPr id="19" name="start">
            <a:hlinkClick r:id="rId1" tooltip="Round 1" action="ppaction://hlinksldjump"/>
          </p:cNvPr>
          <p:cNvSpPr/>
          <p:nvPr/>
        </p:nvSpPr>
        <p:spPr>
          <a:xfrm>
            <a:off x="548640" y="5852160"/>
            <a:ext cx="2743200" cy="640080"/>
          </a:xfrm>
          <a:prstGeom prst="roundRect">
            <a:avLst>
              <a:gd name="adj" fmla="val 35714"/>
            </a:avLst>
          </a:prstGeom>
          <a:solidFill>
            <a:schemeClr val="accent2"/>
          </a:solidFill>
          <a:ln>
            <a:solidFill>
              <a:schemeClr val="accent2"/>
            </a:solidFill>
          </a:ln>
        </p:spPr>
        <p:txBody>
          <a:bodyPr wrap="square" lIns="0" tIns="0" rIns="0" bIns="0" rtlCol="0" anchor="ctr"/>
          <a:lstStyle/>
          <a:p>
            <a:pPr algn="ctr" indent="0" marL="0">
              <a:buNone/>
            </a:pPr>
            <a:r>
              <a:rPr lang="en-US" sz="1800" b="1" dirty="0">
                <a:solidFill>
                  <a:schemeClr val="bg1"/>
                </a:solidFill>
                <a:hlinkClick r:id="rId1" action="ppaction://hlinksldjump" tooltip="Round 1">
                  <a:extLst>
                    <a:ext uri="{A12FA001-AC4F-418D-AE19-62706E023703}">
                      <ahyp:hlinkClr xmlns:ahyp="http://schemas.microsoft.com/office/drawing/2018/hyperlinkcolor" val="tx"/>
                    </a:ext>
                  </a:extLst>
                </a:hlinkClick>
              </a:rPr>
              <a:t>Start round 1</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320040"/>
            <a:ext cx="4572000" cy="320040"/>
          </a:xfrm>
          <a:prstGeom prst="rect">
            <a:avLst/>
          </a:prstGeom>
          <a:noFill/>
          <a:ln/>
        </p:spPr>
        <p:txBody>
          <a:bodyPr wrap="square" lIns="0" tIns="0" rIns="0" bIns="0" rtlCol="0" anchor="t"/>
          <a:lstStyle/>
          <a:p>
            <a:pPr indent="0" marL="0">
              <a:buNone/>
            </a:pPr>
            <a:r>
              <a:rPr lang="en-US" sz="1400" b="1" spc="300" kern="0" dirty="0">
                <a:solidFill>
                  <a:schemeClr val="accent1"/>
                </a:solidFill>
              </a:rPr>
              <a:t>ROUND 1 OF 6</a:t>
            </a:r>
            <a:endParaRPr lang="en-US" sz="140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3200" b="1" dirty="0">
                <a:solidFill>
                  <a:schemeClr val="bg1"/>
                </a:solidFill>
              </a:rPr>
              <a:t>Name an SI base unit</a:t>
            </a:r>
            <a:endParaRPr lang="en-US" sz="3200" dirty="0"/>
          </a:p>
        </p:txBody>
      </p:sp>
      <p:sp>
        <p:nvSpPr>
          <p:cNvPr id="4" name="chart panel"/>
          <p:cNvSpPr/>
          <p:nvPr/>
        </p:nvSpPr>
        <p:spPr>
          <a:xfrm>
            <a:off x="8092440" y="1691640"/>
            <a:ext cx="3550615" cy="4069080"/>
          </a:xfrm>
          <a:prstGeom prst="roundRect">
            <a:avLst>
              <a:gd name="adj" fmla="val 3090"/>
            </a:avLst>
          </a:prstGeom>
          <a:solidFill>
            <a:schemeClr val="accent4"/>
          </a:solidFill>
          <a:ln w="19050">
            <a:solidFill>
              <a:schemeClr val="accent5"/>
            </a:solidFill>
            <a:prstDash val="solid"/>
          </a:ln>
        </p:spPr>
      </p:sp>
      <p:sp>
        <p:nvSpPr>
          <p:cNvPr id="5" name="Text 3"/>
          <p:cNvSpPr txBox="1"/>
          <p:nvPr/>
        </p:nvSpPr>
        <p:spPr>
          <a:xfrm>
            <a:off x="8183880" y="187452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100</a:t>
            </a:r>
            <a:endParaRPr lang="en-US" sz="1200" dirty="0"/>
          </a:p>
        </p:txBody>
      </p:sp>
      <p:sp>
        <p:nvSpPr>
          <p:cNvPr id="6" name="Text 4"/>
          <p:cNvSpPr txBox="1"/>
          <p:nvPr/>
        </p:nvSpPr>
        <p:spPr>
          <a:xfrm>
            <a:off x="8183880" y="338328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50</a:t>
            </a:r>
            <a:endParaRPr lang="en-US" sz="1200" dirty="0"/>
          </a:p>
        </p:txBody>
      </p:sp>
      <p:sp>
        <p:nvSpPr>
          <p:cNvPr id="7" name="Text 5"/>
          <p:cNvSpPr txBox="1"/>
          <p:nvPr/>
        </p:nvSpPr>
        <p:spPr>
          <a:xfrm>
            <a:off x="8183880" y="489204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0</a:t>
            </a:r>
            <a:endParaRPr lang="en-US" sz="1200" dirty="0"/>
          </a:p>
        </p:txBody>
      </p:sp>
      <p:sp>
        <p:nvSpPr>
          <p:cNvPr id="8" name="slot 0"/>
          <p:cNvSpPr/>
          <p:nvPr/>
        </p:nvSpPr>
        <p:spPr>
          <a:xfrm>
            <a:off x="8745250" y="2011680"/>
            <a:ext cx="272766" cy="3017520"/>
          </a:xfrm>
          <a:prstGeom prst="rect">
            <a:avLst/>
          </a:prstGeom>
          <a:solidFill>
            <a:schemeClr val="accent5"/>
          </a:solidFill>
          <a:ln w="12700">
            <a:solidFill>
              <a:schemeClr val="accent5"/>
            </a:solidFill>
            <a:prstDash val="solid"/>
          </a:ln>
        </p:spPr>
      </p:sp>
      <p:sp>
        <p:nvSpPr>
          <p:cNvPr id="9" name="Text 7"/>
          <p:cNvSpPr txBox="1"/>
          <p:nvPr/>
        </p:nvSpPr>
        <p:spPr>
          <a:xfrm>
            <a:off x="8653810"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1</a:t>
            </a:r>
            <a:endParaRPr lang="en-US" sz="1300" dirty="0"/>
          </a:p>
        </p:txBody>
      </p:sp>
      <p:sp>
        <p:nvSpPr>
          <p:cNvPr id="10" name="slot 1"/>
          <p:cNvSpPr/>
          <p:nvPr/>
        </p:nvSpPr>
        <p:spPr>
          <a:xfrm>
            <a:off x="9134915" y="2011680"/>
            <a:ext cx="272766" cy="3017520"/>
          </a:xfrm>
          <a:prstGeom prst="rect">
            <a:avLst/>
          </a:prstGeom>
          <a:solidFill>
            <a:schemeClr val="accent5"/>
          </a:solidFill>
          <a:ln w="12700">
            <a:solidFill>
              <a:schemeClr val="accent5"/>
            </a:solidFill>
            <a:prstDash val="solid"/>
          </a:ln>
        </p:spPr>
      </p:sp>
      <p:sp>
        <p:nvSpPr>
          <p:cNvPr id="11" name="Text 9"/>
          <p:cNvSpPr txBox="1"/>
          <p:nvPr/>
        </p:nvSpPr>
        <p:spPr>
          <a:xfrm>
            <a:off x="9043475"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2</a:t>
            </a:r>
            <a:endParaRPr lang="en-US" sz="1300" dirty="0"/>
          </a:p>
        </p:txBody>
      </p:sp>
      <p:sp>
        <p:nvSpPr>
          <p:cNvPr id="12" name="slot 2"/>
          <p:cNvSpPr/>
          <p:nvPr/>
        </p:nvSpPr>
        <p:spPr>
          <a:xfrm>
            <a:off x="9524580" y="2011680"/>
            <a:ext cx="272766" cy="3017520"/>
          </a:xfrm>
          <a:prstGeom prst="rect">
            <a:avLst/>
          </a:prstGeom>
          <a:solidFill>
            <a:schemeClr val="accent5"/>
          </a:solidFill>
          <a:ln w="12700">
            <a:solidFill>
              <a:schemeClr val="accent5"/>
            </a:solidFill>
            <a:prstDash val="solid"/>
          </a:ln>
        </p:spPr>
      </p:sp>
      <p:sp>
        <p:nvSpPr>
          <p:cNvPr id="13" name="Text 11"/>
          <p:cNvSpPr txBox="1"/>
          <p:nvPr/>
        </p:nvSpPr>
        <p:spPr>
          <a:xfrm>
            <a:off x="9433140"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3</a:t>
            </a:r>
            <a:endParaRPr lang="en-US" sz="1300" dirty="0"/>
          </a:p>
        </p:txBody>
      </p:sp>
      <p:sp>
        <p:nvSpPr>
          <p:cNvPr id="14" name="slot 3"/>
          <p:cNvSpPr/>
          <p:nvPr/>
        </p:nvSpPr>
        <p:spPr>
          <a:xfrm>
            <a:off x="9914245" y="2011680"/>
            <a:ext cx="272766" cy="3017520"/>
          </a:xfrm>
          <a:prstGeom prst="rect">
            <a:avLst/>
          </a:prstGeom>
          <a:solidFill>
            <a:schemeClr val="accent5"/>
          </a:solidFill>
          <a:ln w="12700">
            <a:solidFill>
              <a:schemeClr val="accent5"/>
            </a:solidFill>
            <a:prstDash val="solid"/>
          </a:ln>
        </p:spPr>
      </p:sp>
      <p:sp>
        <p:nvSpPr>
          <p:cNvPr id="15" name="Text 13"/>
          <p:cNvSpPr txBox="1"/>
          <p:nvPr/>
        </p:nvSpPr>
        <p:spPr>
          <a:xfrm>
            <a:off x="9822805"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4</a:t>
            </a:r>
            <a:endParaRPr lang="en-US" sz="1300" dirty="0"/>
          </a:p>
        </p:txBody>
      </p:sp>
      <p:sp>
        <p:nvSpPr>
          <p:cNvPr id="16" name="slot 4"/>
          <p:cNvSpPr/>
          <p:nvPr/>
        </p:nvSpPr>
        <p:spPr>
          <a:xfrm>
            <a:off x="10303910" y="2011680"/>
            <a:ext cx="272766" cy="3017520"/>
          </a:xfrm>
          <a:prstGeom prst="rect">
            <a:avLst/>
          </a:prstGeom>
          <a:solidFill>
            <a:schemeClr val="accent5"/>
          </a:solidFill>
          <a:ln w="12700">
            <a:solidFill>
              <a:schemeClr val="accent5"/>
            </a:solidFill>
            <a:prstDash val="solid"/>
          </a:ln>
        </p:spPr>
      </p:sp>
      <p:sp>
        <p:nvSpPr>
          <p:cNvPr id="17" name="Text 15"/>
          <p:cNvSpPr txBox="1"/>
          <p:nvPr/>
        </p:nvSpPr>
        <p:spPr>
          <a:xfrm>
            <a:off x="10212470"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5</a:t>
            </a:r>
            <a:endParaRPr lang="en-US" sz="1300" dirty="0"/>
          </a:p>
        </p:txBody>
      </p:sp>
      <p:sp>
        <p:nvSpPr>
          <p:cNvPr id="18" name="slot 5"/>
          <p:cNvSpPr/>
          <p:nvPr/>
        </p:nvSpPr>
        <p:spPr>
          <a:xfrm>
            <a:off x="10693575" y="2011680"/>
            <a:ext cx="272766" cy="3017520"/>
          </a:xfrm>
          <a:prstGeom prst="rect">
            <a:avLst/>
          </a:prstGeom>
          <a:solidFill>
            <a:schemeClr val="accent5"/>
          </a:solidFill>
          <a:ln w="12700">
            <a:solidFill>
              <a:schemeClr val="accent5"/>
            </a:solidFill>
            <a:prstDash val="solid"/>
          </a:ln>
        </p:spPr>
      </p:sp>
      <p:sp>
        <p:nvSpPr>
          <p:cNvPr id="19" name="Text 17"/>
          <p:cNvSpPr txBox="1"/>
          <p:nvPr/>
        </p:nvSpPr>
        <p:spPr>
          <a:xfrm>
            <a:off x="10602135"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6</a:t>
            </a:r>
            <a:endParaRPr lang="en-US" sz="1300" dirty="0"/>
          </a:p>
        </p:txBody>
      </p:sp>
      <p:sp>
        <p:nvSpPr>
          <p:cNvPr id="20" name="slot 6"/>
          <p:cNvSpPr/>
          <p:nvPr/>
        </p:nvSpPr>
        <p:spPr>
          <a:xfrm>
            <a:off x="11083240" y="2011680"/>
            <a:ext cx="272766" cy="3017520"/>
          </a:xfrm>
          <a:prstGeom prst="rect">
            <a:avLst/>
          </a:prstGeom>
          <a:solidFill>
            <a:schemeClr val="accent5"/>
          </a:solidFill>
          <a:ln w="12700">
            <a:solidFill>
              <a:schemeClr val="accent5"/>
            </a:solidFill>
            <a:prstDash val="solid"/>
          </a:ln>
        </p:spPr>
      </p:sp>
      <p:sp>
        <p:nvSpPr>
          <p:cNvPr id="21" name="Text 19"/>
          <p:cNvSpPr txBox="1"/>
          <p:nvPr/>
        </p:nvSpPr>
        <p:spPr>
          <a:xfrm>
            <a:off x="10991800"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7</a:t>
            </a:r>
            <a:endParaRPr lang="en-US" sz="1300" dirty="0"/>
          </a:p>
        </p:txBody>
      </p:sp>
      <p:sp>
        <p:nvSpPr>
          <p:cNvPr id="22" name="Text 20"/>
          <p:cNvSpPr txBox="1"/>
          <p:nvPr/>
        </p:nvSpPr>
        <p:spPr>
          <a:xfrm>
            <a:off x="8275320" y="5440680"/>
            <a:ext cx="3184855" cy="274320"/>
          </a:xfrm>
          <a:prstGeom prst="rect">
            <a:avLst/>
          </a:prstGeom>
          <a:noFill/>
          <a:ln/>
        </p:spPr>
        <p:txBody>
          <a:bodyPr wrap="square" lIns="0" tIns="0" rIns="0" bIns="0" rtlCol="0" anchor="t"/>
          <a:lstStyle/>
          <a:p>
            <a:pPr algn="ctr" indent="0" marL="0">
              <a:buNone/>
            </a:pPr>
            <a:r>
              <a:rPr lang="en-US" sz="1200" i="1" dirty="0">
                <a:solidFill>
                  <a:schemeClr val="accent6"/>
                </a:solidFill>
              </a:rPr>
              <a:t>Score for each tile</a:t>
            </a:r>
            <a:endParaRPr lang="en-US" sz="1200" dirty="0"/>
          </a:p>
        </p:txBody>
      </p:sp>
      <p:sp>
        <p:nvSpPr>
          <p:cNvPr id="23" name="cover 0"/>
          <p:cNvSpPr/>
          <p:nvPr/>
        </p:nvSpPr>
        <p:spPr>
          <a:xfrm>
            <a:off x="54864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1</a:t>
            </a:r>
            <a:endParaRPr lang="en-US" sz="2600" dirty="0"/>
          </a:p>
        </p:txBody>
      </p:sp>
      <p:sp>
        <p:nvSpPr>
          <p:cNvPr id="24" name="cover 1"/>
          <p:cNvSpPr/>
          <p:nvPr/>
        </p:nvSpPr>
        <p:spPr>
          <a:xfrm>
            <a:off x="425196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2</a:t>
            </a:r>
            <a:endParaRPr lang="en-US" sz="2600" dirty="0"/>
          </a:p>
        </p:txBody>
      </p:sp>
      <p:sp>
        <p:nvSpPr>
          <p:cNvPr id="25" name="cover 2"/>
          <p:cNvSpPr/>
          <p:nvPr/>
        </p:nvSpPr>
        <p:spPr>
          <a:xfrm>
            <a:off x="54864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3</a:t>
            </a:r>
            <a:endParaRPr lang="en-US" sz="2600" dirty="0"/>
          </a:p>
        </p:txBody>
      </p:sp>
      <p:sp>
        <p:nvSpPr>
          <p:cNvPr id="26" name="cover 3"/>
          <p:cNvSpPr/>
          <p:nvPr/>
        </p:nvSpPr>
        <p:spPr>
          <a:xfrm>
            <a:off x="425196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4</a:t>
            </a:r>
            <a:endParaRPr lang="en-US" sz="2600" dirty="0"/>
          </a:p>
        </p:txBody>
      </p:sp>
      <p:sp>
        <p:nvSpPr>
          <p:cNvPr id="27" name="cover 4"/>
          <p:cNvSpPr/>
          <p:nvPr/>
        </p:nvSpPr>
        <p:spPr>
          <a:xfrm>
            <a:off x="54864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5</a:t>
            </a:r>
            <a:endParaRPr lang="en-US" sz="2600" dirty="0"/>
          </a:p>
        </p:txBody>
      </p:sp>
      <p:sp>
        <p:nvSpPr>
          <p:cNvPr id="28" name="cover 5"/>
          <p:cNvSpPr/>
          <p:nvPr/>
        </p:nvSpPr>
        <p:spPr>
          <a:xfrm>
            <a:off x="425196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6</a:t>
            </a:r>
            <a:endParaRPr lang="en-US" sz="2600" dirty="0"/>
          </a:p>
        </p:txBody>
      </p:sp>
      <p:sp>
        <p:nvSpPr>
          <p:cNvPr id="29" name="cover 6"/>
          <p:cNvSpPr/>
          <p:nvPr/>
        </p:nvSpPr>
        <p:spPr>
          <a:xfrm>
            <a:off x="548640" y="484632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7</a:t>
            </a:r>
            <a:endParaRPr lang="en-US" sz="2600" dirty="0"/>
          </a:p>
        </p:txBody>
      </p:sp>
      <p:sp>
        <p:nvSpPr>
          <p:cNvPr id="30" name="reveal 0"/>
          <p:cNvSpPr/>
          <p:nvPr/>
        </p:nvSpPr>
        <p:spPr>
          <a:xfrm>
            <a:off x="54864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Ampere</a:t>
            </a:r>
            <a:endParaRPr lang="en-US" sz="1900" dirty="0"/>
          </a:p>
        </p:txBody>
      </p:sp>
      <p:sp>
        <p:nvSpPr>
          <p:cNvPr id="31" name="score 0"/>
          <p:cNvSpPr/>
          <p:nvPr/>
        </p:nvSpPr>
        <p:spPr>
          <a:xfrm>
            <a:off x="322783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21</a:t>
            </a:r>
            <a:endParaRPr lang="en-US" sz="2000" dirty="0"/>
          </a:p>
        </p:txBody>
      </p:sp>
      <p:sp>
        <p:nvSpPr>
          <p:cNvPr id="32" name="bar 0"/>
          <p:cNvSpPr/>
          <p:nvPr/>
        </p:nvSpPr>
        <p:spPr>
          <a:xfrm>
            <a:off x="8745250" y="4395521"/>
            <a:ext cx="272766" cy="633679"/>
          </a:xfrm>
          <a:prstGeom prst="rect">
            <a:avLst/>
          </a:prstGeom>
          <a:solidFill>
            <a:schemeClr val="accent1"/>
          </a:solidFill>
          <a:ln w="12700">
            <a:solidFill>
              <a:schemeClr val="accent1"/>
            </a:solidFill>
            <a:prstDash val="solid"/>
          </a:ln>
        </p:spPr>
      </p:sp>
      <p:sp>
        <p:nvSpPr>
          <p:cNvPr id="33" name="reveal 1"/>
          <p:cNvSpPr/>
          <p:nvPr/>
        </p:nvSpPr>
        <p:spPr>
          <a:xfrm>
            <a:off x="4251960" y="1691640"/>
            <a:ext cx="3429000" cy="822960"/>
          </a:xfrm>
          <a:prstGeom prst="roundRect">
            <a:avLst>
              <a:gd name="adj" fmla="val 16667"/>
            </a:avLst>
          </a:prstGeom>
          <a:solidFill>
            <a:schemeClr val="accent3"/>
          </a:solidFill>
          <a:ln w="19050">
            <a:solidFill>
              <a:schemeClr val="accent3"/>
            </a:solidFill>
          </a:ln>
        </p:spPr>
        <p:txBody>
          <a:bodyPr wrap="square" lIns="25400" tIns="203200" rIns="76200" bIns="25400" rtlCol="0" anchor="ctr"/>
          <a:lstStyle/>
          <a:p>
            <a:pPr algn="l" indent="0" marL="0">
              <a:buNone/>
            </a:pPr>
            <a:r>
              <a:rPr lang="en-US" sz="1900" b="1" dirty="0">
                <a:solidFill>
                  <a:schemeClr val="tx1"/>
                </a:solidFill>
              </a:rPr>
              <a:t>Candela</a:t>
            </a:r>
            <a:endParaRPr lang="en-US" sz="1900" dirty="0"/>
          </a:p>
        </p:txBody>
      </p:sp>
      <p:sp>
        <p:nvSpPr>
          <p:cNvPr id="34" name="score 1"/>
          <p:cNvSpPr/>
          <p:nvPr/>
        </p:nvSpPr>
        <p:spPr>
          <a:xfrm>
            <a:off x="693115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accent3"/>
                </a:solidFill>
              </a:rPr>
              <a:t>0</a:t>
            </a:r>
            <a:endParaRPr lang="en-US" sz="2000" dirty="0"/>
          </a:p>
        </p:txBody>
      </p:sp>
      <p:sp>
        <p:nvSpPr>
          <p:cNvPr id="35" name="bar 1"/>
          <p:cNvSpPr/>
          <p:nvPr/>
        </p:nvSpPr>
        <p:spPr>
          <a:xfrm>
            <a:off x="9134915" y="4956048"/>
            <a:ext cx="272766" cy="73152"/>
          </a:xfrm>
          <a:prstGeom prst="rect">
            <a:avLst/>
          </a:prstGeom>
          <a:solidFill>
            <a:schemeClr val="accent3"/>
          </a:solidFill>
          <a:ln w="12700">
            <a:solidFill>
              <a:schemeClr val="accent3"/>
            </a:solidFill>
            <a:prstDash val="solid"/>
          </a:ln>
        </p:spPr>
      </p:sp>
      <p:sp>
        <p:nvSpPr>
          <p:cNvPr id="36" name="reveal 2"/>
          <p:cNvSpPr/>
          <p:nvPr/>
        </p:nvSpPr>
        <p:spPr>
          <a:xfrm>
            <a:off x="548640" y="274320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Kelvin</a:t>
            </a:r>
            <a:endParaRPr lang="en-US" sz="1900" dirty="0"/>
          </a:p>
        </p:txBody>
      </p:sp>
      <p:sp>
        <p:nvSpPr>
          <p:cNvPr id="37" name="score 2"/>
          <p:cNvSpPr/>
          <p:nvPr/>
        </p:nvSpPr>
        <p:spPr>
          <a:xfrm>
            <a:off x="322783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6</a:t>
            </a:r>
            <a:endParaRPr lang="en-US" sz="2000" dirty="0"/>
          </a:p>
        </p:txBody>
      </p:sp>
      <p:sp>
        <p:nvSpPr>
          <p:cNvPr id="38" name="bar 2"/>
          <p:cNvSpPr/>
          <p:nvPr/>
        </p:nvSpPr>
        <p:spPr>
          <a:xfrm>
            <a:off x="9524580" y="4848149"/>
            <a:ext cx="272766" cy="181051"/>
          </a:xfrm>
          <a:prstGeom prst="rect">
            <a:avLst/>
          </a:prstGeom>
          <a:solidFill>
            <a:schemeClr val="accent1"/>
          </a:solidFill>
          <a:ln w="12700">
            <a:solidFill>
              <a:schemeClr val="accent1"/>
            </a:solidFill>
            <a:prstDash val="solid"/>
          </a:ln>
        </p:spPr>
      </p:sp>
      <p:sp>
        <p:nvSpPr>
          <p:cNvPr id="39" name="reveal 3"/>
          <p:cNvSpPr/>
          <p:nvPr/>
        </p:nvSpPr>
        <p:spPr>
          <a:xfrm>
            <a:off x="4251960" y="274320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Kilogram</a:t>
            </a:r>
            <a:endParaRPr lang="en-US" sz="1900" dirty="0"/>
          </a:p>
        </p:txBody>
      </p:sp>
      <p:sp>
        <p:nvSpPr>
          <p:cNvPr id="40" name="score 3"/>
          <p:cNvSpPr/>
          <p:nvPr/>
        </p:nvSpPr>
        <p:spPr>
          <a:xfrm>
            <a:off x="693115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58</a:t>
            </a:r>
            <a:endParaRPr lang="en-US" sz="2000" dirty="0"/>
          </a:p>
        </p:txBody>
      </p:sp>
      <p:sp>
        <p:nvSpPr>
          <p:cNvPr id="41" name="bar 3"/>
          <p:cNvSpPr/>
          <p:nvPr/>
        </p:nvSpPr>
        <p:spPr>
          <a:xfrm>
            <a:off x="9914245" y="3279038"/>
            <a:ext cx="272766" cy="1750162"/>
          </a:xfrm>
          <a:prstGeom prst="rect">
            <a:avLst/>
          </a:prstGeom>
          <a:solidFill>
            <a:schemeClr val="accent1"/>
          </a:solidFill>
          <a:ln w="12700">
            <a:solidFill>
              <a:schemeClr val="accent1"/>
            </a:solidFill>
            <a:prstDash val="solid"/>
          </a:ln>
        </p:spPr>
      </p:sp>
      <p:sp>
        <p:nvSpPr>
          <p:cNvPr id="42" name="reveal 4"/>
          <p:cNvSpPr/>
          <p:nvPr/>
        </p:nvSpPr>
        <p:spPr>
          <a:xfrm>
            <a:off x="548640" y="379476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Metre</a:t>
            </a:r>
            <a:endParaRPr lang="en-US" sz="1900" dirty="0"/>
          </a:p>
        </p:txBody>
      </p:sp>
      <p:sp>
        <p:nvSpPr>
          <p:cNvPr id="43" name="score 4"/>
          <p:cNvSpPr/>
          <p:nvPr/>
        </p:nvSpPr>
        <p:spPr>
          <a:xfrm>
            <a:off x="322783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62</a:t>
            </a:r>
            <a:endParaRPr lang="en-US" sz="2000" dirty="0"/>
          </a:p>
        </p:txBody>
      </p:sp>
      <p:sp>
        <p:nvSpPr>
          <p:cNvPr id="44" name="bar 4"/>
          <p:cNvSpPr/>
          <p:nvPr/>
        </p:nvSpPr>
        <p:spPr>
          <a:xfrm>
            <a:off x="10303910" y="3158338"/>
            <a:ext cx="272766" cy="1870862"/>
          </a:xfrm>
          <a:prstGeom prst="rect">
            <a:avLst/>
          </a:prstGeom>
          <a:solidFill>
            <a:schemeClr val="accent1"/>
          </a:solidFill>
          <a:ln w="12700">
            <a:solidFill>
              <a:schemeClr val="accent1"/>
            </a:solidFill>
            <a:prstDash val="solid"/>
          </a:ln>
        </p:spPr>
      </p:sp>
      <p:sp>
        <p:nvSpPr>
          <p:cNvPr id="45" name="reveal 5"/>
          <p:cNvSpPr/>
          <p:nvPr/>
        </p:nvSpPr>
        <p:spPr>
          <a:xfrm>
            <a:off x="4251960" y="379476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Mole</a:t>
            </a:r>
            <a:endParaRPr lang="en-US" sz="1900" dirty="0"/>
          </a:p>
        </p:txBody>
      </p:sp>
      <p:sp>
        <p:nvSpPr>
          <p:cNvPr id="46" name="score 5"/>
          <p:cNvSpPr/>
          <p:nvPr/>
        </p:nvSpPr>
        <p:spPr>
          <a:xfrm>
            <a:off x="693115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47" name="bar 5"/>
          <p:cNvSpPr/>
          <p:nvPr/>
        </p:nvSpPr>
        <p:spPr>
          <a:xfrm>
            <a:off x="10693575" y="4938674"/>
            <a:ext cx="272766" cy="90526"/>
          </a:xfrm>
          <a:prstGeom prst="rect">
            <a:avLst/>
          </a:prstGeom>
          <a:solidFill>
            <a:schemeClr val="accent1"/>
          </a:solidFill>
          <a:ln w="12700">
            <a:solidFill>
              <a:schemeClr val="accent1"/>
            </a:solidFill>
            <a:prstDash val="solid"/>
          </a:ln>
        </p:spPr>
      </p:sp>
      <p:sp>
        <p:nvSpPr>
          <p:cNvPr id="48" name="reveal 6"/>
          <p:cNvSpPr/>
          <p:nvPr/>
        </p:nvSpPr>
        <p:spPr>
          <a:xfrm>
            <a:off x="548640" y="484632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Second</a:t>
            </a:r>
            <a:endParaRPr lang="en-US" sz="1900" dirty="0"/>
          </a:p>
        </p:txBody>
      </p:sp>
      <p:sp>
        <p:nvSpPr>
          <p:cNvPr id="49" name="score 6"/>
          <p:cNvSpPr/>
          <p:nvPr/>
        </p:nvSpPr>
        <p:spPr>
          <a:xfrm>
            <a:off x="3227832" y="493776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49</a:t>
            </a:r>
            <a:endParaRPr lang="en-US" sz="2000" dirty="0"/>
          </a:p>
        </p:txBody>
      </p:sp>
      <p:sp>
        <p:nvSpPr>
          <p:cNvPr id="50" name="bar 6"/>
          <p:cNvSpPr/>
          <p:nvPr/>
        </p:nvSpPr>
        <p:spPr>
          <a:xfrm>
            <a:off x="11083240" y="3550615"/>
            <a:ext cx="272766" cy="1478585"/>
          </a:xfrm>
          <a:prstGeom prst="rect">
            <a:avLst/>
          </a:prstGeom>
          <a:solidFill>
            <a:schemeClr val="accent1"/>
          </a:solidFill>
          <a:ln w="12700">
            <a:solidFill>
              <a:schemeClr val="accent1"/>
            </a:solidFill>
            <a:prstDash val="solid"/>
          </a:ln>
        </p:spPr>
      </p:sp>
      <p:sp>
        <p:nvSpPr>
          <p:cNvPr id="51" name="wrong label"/>
          <p:cNvSpPr/>
          <p:nvPr/>
        </p:nvSpPr>
        <p:spPr>
          <a:xfrm>
            <a:off x="548640" y="5989320"/>
            <a:ext cx="3108960" cy="548640"/>
          </a:xfrm>
          <a:prstGeom prst="roundRect">
            <a:avLst>
              <a:gd name="adj" fmla="val 41667"/>
            </a:avLst>
          </a:prstGeom>
          <a:solidFill>
            <a:schemeClr val="tx1"/>
          </a:solidFill>
          <a:ln w="25400">
            <a:solidFill>
              <a:schemeClr val="accent2"/>
            </a:solidFill>
          </a:ln>
        </p:spPr>
        <p:txBody>
          <a:bodyPr wrap="square" lIns="0" tIns="0" rIns="0" bIns="0" rtlCol="0" anchor="ctr"/>
          <a:lstStyle/>
          <a:p>
            <a:pPr algn="ctr" indent="0" marL="0">
              <a:buNone/>
            </a:pPr>
            <a:r>
              <a:rPr lang="en-US" sz="1600" b="1" dirty="0">
                <a:solidFill>
                  <a:schemeClr val="accent2"/>
                </a:solidFill>
              </a:rPr>
              <a:t>Not on the board? 100 points</a:t>
            </a:r>
            <a:endParaRPr lang="en-US" sz="1600" dirty="0"/>
          </a:p>
        </p:txBody>
      </p:sp>
      <p:sp>
        <p:nvSpPr>
          <p:cNvPr id="52" name="allbtn"/>
          <p:cNvSpPr/>
          <p:nvPr/>
        </p:nvSpPr>
        <p:spPr>
          <a:xfrm>
            <a:off x="3886200" y="5989320"/>
            <a:ext cx="2377440" cy="548640"/>
          </a:xfrm>
          <a:prstGeom prst="roundRect">
            <a:avLst>
              <a:gd name="adj" fmla="val 41667"/>
            </a:avLst>
          </a:prstGeom>
          <a:solidFill>
            <a:schemeClr val="accent4"/>
          </a:solidFill>
          <a:ln w="19050">
            <a:solidFill>
              <a:schemeClr val="accent1"/>
            </a:solidFill>
          </a:ln>
        </p:spPr>
        <p:txBody>
          <a:bodyPr wrap="square" lIns="0" tIns="0" rIns="0" bIns="0" rtlCol="0" anchor="ctr"/>
          <a:lstStyle/>
          <a:p>
            <a:pPr algn="ctr" indent="0" marL="0">
              <a:buNone/>
            </a:pPr>
            <a:r>
              <a:rPr lang="en-US" sz="1600" b="1" dirty="0">
                <a:solidFill>
                  <a:schemeClr val="bg1"/>
                </a:solidFill>
              </a:rPr>
              <a:t>Show all answers</a:t>
            </a:r>
            <a:endParaRPr lang="en-US" sz="1600" dirty="0"/>
          </a:p>
        </p:txBody>
      </p:sp>
      <p:sp>
        <p:nvSpPr>
          <p:cNvPr id="53" name="nextbtn">
            <a:hlinkClick r:id="rId1" tooltip="Next" action="ppaction://hlinksldjump"/>
          </p:cNvPr>
          <p:cNvSpPr/>
          <p:nvPr/>
        </p:nvSpPr>
        <p:spPr>
          <a:xfrm>
            <a:off x="9539935" y="5989320"/>
            <a:ext cx="2103120" cy="548640"/>
          </a:xfrm>
          <a:prstGeom prst="roundRect">
            <a:avLst>
              <a:gd name="adj" fmla="val 41667"/>
            </a:avLst>
          </a:prstGeom>
          <a:solidFill>
            <a:schemeClr val="accent1"/>
          </a:solidFill>
          <a:ln>
            <a:solidFill>
              <a:schemeClr val="accent1"/>
            </a:solidFill>
          </a:ln>
        </p:spPr>
        <p:txBody>
          <a:bodyPr wrap="square" lIns="0" tIns="0" rIns="0" bIns="0" rtlCol="0" anchor="ctr"/>
          <a:lstStyle/>
          <a:p>
            <a:pPr algn="ctr" indent="0" marL="0">
              <a:buNone/>
            </a:pPr>
            <a:r>
              <a:rPr lang="en-US" sz="1600" b="1" dirty="0">
                <a:solidFill>
                  <a:schemeClr val="tx1"/>
                </a:solidFill>
                <a:hlinkClick r:id="rId1" action="ppaction://hlinksldjump" tooltip="Next">
                  <a:extLst>
                    <a:ext uri="{A12FA001-AC4F-418D-AE19-62706E023703}">
                      <ahyp:hlinkClr xmlns:ahyp="http://schemas.microsoft.com/office/drawing/2018/hyperlinkcolor" val="tx"/>
                    </a:ext>
                  </a:extLst>
                </a:hlinkClick>
              </a:rPr>
              <a:t>Next round</a:t>
            </a:r>
            <a:endParaRPr lang="en-US" sz="1600"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11" restart="whenNotActive" fill="hold" evtFilter="cancelBubble" nodeType="interactiveSeq">
                <p:stCondLst>
                  <p:cond evt="onClick" delay="0">
                    <p:tgtEl>
                      <p:spTgt spid="24"/>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20" restart="whenNotActive" fill="hold" evtFilter="cancelBubble" nodeType="interactiveSeq">
                <p:stCondLst>
                  <p:cond evt="onClick" delay="0">
                    <p:tgtEl>
                      <p:spTgt spid="25"/>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29" restart="whenNotActive" fill="hold" evtFilter="cancelBubble" nodeType="interactiveSeq">
                <p:stCondLst>
                  <p:cond evt="onClick" delay="0">
                    <p:tgtEl>
                      <p:spTgt spid="26"/>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9"/>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38" restart="whenNotActive" fill="hold" evtFilter="cancelBubble" nodeType="interactiveSeq">
                <p:stCondLst>
                  <p:cond evt="onClick" delay="0">
                    <p:tgtEl>
                      <p:spTgt spid="27"/>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47" restart="whenNotActive" fill="hold" evtFilter="cancelBubble" nodeType="interactiveSeq">
                <p:stCondLst>
                  <p:cond evt="onClick" delay="0">
                    <p:tgtEl>
                      <p:spTgt spid="28"/>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5"/>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6"/>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56" restart="whenNotActive" fill="hold" evtFilter="cancelBubble" nodeType="interactiveSeq">
                <p:stCondLst>
                  <p:cond evt="onClick" delay="0">
                    <p:tgtEl>
                      <p:spTgt spid="29"/>
                    </p:tgtEl>
                  </p:cond>
                </p:stCondLst>
                <p:endSync evt="end" delay="0">
                  <p:rtn val="all"/>
                </p:endSync>
                <p:childTnLst>
                  <p:par>
                    <p:cTn id="57" fill="hold">
                      <p:stCondLst>
                        <p:cond delay="0"/>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0"/>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65" restart="whenNotActive" fill="hold" evtFilter="cancelBubble" nodeType="interactiveSeq">
                <p:stCondLst>
                  <p:cond evt="onClick" delay="0">
                    <p:tgtEl>
                      <p:spTgt spid="52"/>
                    </p:tgtEl>
                  </p:cond>
                </p:stCondLst>
                <p:endSync evt="end" delay="0">
                  <p:rtn val="all"/>
                </p:endSync>
                <p:childTnLst>
                  <p:par>
                    <p:cTn id="66" fill="hold">
                      <p:stCondLst>
                        <p:cond delay="0"/>
                      </p:stCondLst>
                      <p:childTnLst>
                        <p:par>
                          <p:cTn id="67" fill="hold">
                            <p:stCondLst>
                              <p:cond delay="0"/>
                            </p:stCondLst>
                            <p:childTnLst>
                              <p:par>
                                <p:cTn id="68" presetID="1" presetClass="entr" presetSubtype="0" fill="hold" grpId="1" nodeType="clickEffect">
                                  <p:stCondLst>
                                    <p:cond delay="0"/>
                                  </p:stCondLst>
                                  <p:childTnLst>
                                    <p:set>
                                      <p:cBhvr>
                                        <p:cTn id="69" dur="1" fill="hold">
                                          <p:stCondLst>
                                            <p:cond delay="0"/>
                                          </p:stCondLst>
                                        </p:cTn>
                                        <p:tgtEl>
                                          <p:spTgt spid="30"/>
                                        </p:tgtEl>
                                        <p:attrNameLst>
                                          <p:attrName>style.visibility</p:attrName>
                                        </p:attrNameLst>
                                      </p:cBhvr>
                                      <p:to>
                                        <p:strVal val="visible"/>
                                      </p:to>
                                    </p:set>
                                  </p:childTnLst>
                                </p:cTn>
                              </p:par>
                              <p:par>
                                <p:cTn id="70" presetID="1" presetClass="entr" presetSubtype="0" fill="hold" grpId="1" nodeType="withEffect">
                                  <p:stCondLst>
                                    <p:cond delay="0"/>
                                  </p:stCondLst>
                                  <p:childTnLst>
                                    <p:set>
                                      <p:cBhvr>
                                        <p:cTn id="71" dur="1" fill="hold">
                                          <p:stCondLst>
                                            <p:cond delay="0"/>
                                          </p:stCondLst>
                                        </p:cTn>
                                        <p:tgtEl>
                                          <p:spTgt spid="31"/>
                                        </p:tgtEl>
                                        <p:attrNameLst>
                                          <p:attrName>style.visibility</p:attrName>
                                        </p:attrNameLst>
                                      </p:cBhvr>
                                      <p:to>
                                        <p:strVal val="visible"/>
                                      </p:to>
                                    </p:set>
                                  </p:childTnLst>
                                </p:cTn>
                              </p:par>
                              <p:par>
                                <p:cTn id="72" presetID="1" presetClass="entr" presetSubtype="0" fill="hold" grpId="1" nodeType="withEffect">
                                  <p:stCondLst>
                                    <p:cond delay="0"/>
                                  </p:stCondLst>
                                  <p:childTnLst>
                                    <p:set>
                                      <p:cBhvr>
                                        <p:cTn id="73" dur="1" fill="hold">
                                          <p:stCondLst>
                                            <p:cond delay="0"/>
                                          </p:stCondLst>
                                        </p:cTn>
                                        <p:tgtEl>
                                          <p:spTgt spid="32"/>
                                        </p:tgtEl>
                                        <p:attrNameLst>
                                          <p:attrName>style.visibility</p:attrName>
                                        </p:attrNameLst>
                                      </p:cBhvr>
                                      <p:to>
                                        <p:strVal val="visible"/>
                                      </p:to>
                                    </p:set>
                                  </p:childTnLst>
                                </p:cTn>
                              </p:par>
                              <p:par>
                                <p:cTn id="74" presetID="1" presetClass="entr" presetSubtype="0" fill="hold" grpId="1" nodeType="withEffect">
                                  <p:stCondLst>
                                    <p:cond delay="0"/>
                                  </p:stCondLst>
                                  <p:childTnLst>
                                    <p:set>
                                      <p:cBhvr>
                                        <p:cTn id="75" dur="1" fill="hold">
                                          <p:stCondLst>
                                            <p:cond delay="0"/>
                                          </p:stCondLst>
                                        </p:cTn>
                                        <p:tgtEl>
                                          <p:spTgt spid="33"/>
                                        </p:tgtEl>
                                        <p:attrNameLst>
                                          <p:attrName>style.visibility</p:attrName>
                                        </p:attrNameLst>
                                      </p:cBhvr>
                                      <p:to>
                                        <p:strVal val="visible"/>
                                      </p:to>
                                    </p:set>
                                  </p:childTnLst>
                                </p:cTn>
                              </p:par>
                              <p:par>
                                <p:cTn id="76" presetID="1" presetClass="entr" presetSubtype="0" fill="hold" grpId="1" nodeType="withEffect">
                                  <p:stCondLst>
                                    <p:cond delay="0"/>
                                  </p:stCondLst>
                                  <p:childTnLst>
                                    <p:set>
                                      <p:cBhvr>
                                        <p:cTn id="77" dur="1" fill="hold">
                                          <p:stCondLst>
                                            <p:cond delay="0"/>
                                          </p:stCondLst>
                                        </p:cTn>
                                        <p:tgtEl>
                                          <p:spTgt spid="34"/>
                                        </p:tgtEl>
                                        <p:attrNameLst>
                                          <p:attrName>style.visibility</p:attrName>
                                        </p:attrNameLst>
                                      </p:cBhvr>
                                      <p:to>
                                        <p:strVal val="visible"/>
                                      </p:to>
                                    </p:set>
                                  </p:childTnLst>
                                </p:cTn>
                              </p:par>
                              <p:par>
                                <p:cTn id="78" presetID="1" presetClass="entr" presetSubtype="0" fill="hold" grpId="1" nodeType="withEffect">
                                  <p:stCondLst>
                                    <p:cond delay="0"/>
                                  </p:stCondLst>
                                  <p:childTnLst>
                                    <p:set>
                                      <p:cBhvr>
                                        <p:cTn id="79" dur="1" fill="hold">
                                          <p:stCondLst>
                                            <p:cond delay="0"/>
                                          </p:stCondLst>
                                        </p:cTn>
                                        <p:tgtEl>
                                          <p:spTgt spid="35"/>
                                        </p:tgtEl>
                                        <p:attrNameLst>
                                          <p:attrName>style.visibility</p:attrName>
                                        </p:attrNameLst>
                                      </p:cBhvr>
                                      <p:to>
                                        <p:strVal val="visible"/>
                                      </p:to>
                                    </p:set>
                                  </p:childTnLst>
                                </p:cTn>
                              </p:par>
                              <p:par>
                                <p:cTn id="80" presetID="1" presetClass="entr" presetSubtype="0" fill="hold" grpId="1" nodeType="withEffect">
                                  <p:stCondLst>
                                    <p:cond delay="0"/>
                                  </p:stCondLst>
                                  <p:childTnLst>
                                    <p:set>
                                      <p:cBhvr>
                                        <p:cTn id="81" dur="1" fill="hold">
                                          <p:stCondLst>
                                            <p:cond delay="0"/>
                                          </p:stCondLst>
                                        </p:cTn>
                                        <p:tgtEl>
                                          <p:spTgt spid="36"/>
                                        </p:tgtEl>
                                        <p:attrNameLst>
                                          <p:attrName>style.visibility</p:attrName>
                                        </p:attrNameLst>
                                      </p:cBhvr>
                                      <p:to>
                                        <p:strVal val="visible"/>
                                      </p:to>
                                    </p:set>
                                  </p:childTnLst>
                                </p:cTn>
                              </p:par>
                              <p:par>
                                <p:cTn id="82" presetID="1" presetClass="entr" presetSubtype="0" fill="hold" grpId="1" nodeType="withEffect">
                                  <p:stCondLst>
                                    <p:cond delay="0"/>
                                  </p:stCondLst>
                                  <p:childTnLst>
                                    <p:set>
                                      <p:cBhvr>
                                        <p:cTn id="83" dur="1" fill="hold">
                                          <p:stCondLst>
                                            <p:cond delay="0"/>
                                          </p:stCondLst>
                                        </p:cTn>
                                        <p:tgtEl>
                                          <p:spTgt spid="37"/>
                                        </p:tgtEl>
                                        <p:attrNameLst>
                                          <p:attrName>style.visibility</p:attrName>
                                        </p:attrNameLst>
                                      </p:cBhvr>
                                      <p:to>
                                        <p:strVal val="visible"/>
                                      </p:to>
                                    </p:set>
                                  </p:childTnLst>
                                </p:cTn>
                              </p:par>
                              <p:par>
                                <p:cTn id="84" presetID="1" presetClass="entr" presetSubtype="0" fill="hold" grpId="1" nodeType="withEffect">
                                  <p:stCondLst>
                                    <p:cond delay="0"/>
                                  </p:stCondLst>
                                  <p:childTnLst>
                                    <p:set>
                                      <p:cBhvr>
                                        <p:cTn id="85" dur="1" fill="hold">
                                          <p:stCondLst>
                                            <p:cond delay="0"/>
                                          </p:stCondLst>
                                        </p:cTn>
                                        <p:tgtEl>
                                          <p:spTgt spid="38"/>
                                        </p:tgtEl>
                                        <p:attrNameLst>
                                          <p:attrName>style.visibility</p:attrName>
                                        </p:attrNameLst>
                                      </p:cBhvr>
                                      <p:to>
                                        <p:strVal val="visible"/>
                                      </p:to>
                                    </p:set>
                                  </p:childTnLst>
                                </p:cTn>
                              </p:par>
                              <p:par>
                                <p:cTn id="86" presetID="1" presetClass="entr" presetSubtype="0" fill="hold" grpId="1" nodeType="withEffect">
                                  <p:stCondLst>
                                    <p:cond delay="0"/>
                                  </p:stCondLst>
                                  <p:childTnLst>
                                    <p:set>
                                      <p:cBhvr>
                                        <p:cTn id="87" dur="1" fill="hold">
                                          <p:stCondLst>
                                            <p:cond delay="0"/>
                                          </p:stCondLst>
                                        </p:cTn>
                                        <p:tgtEl>
                                          <p:spTgt spid="39"/>
                                        </p:tgtEl>
                                        <p:attrNameLst>
                                          <p:attrName>style.visibility</p:attrName>
                                        </p:attrNameLst>
                                      </p:cBhvr>
                                      <p:to>
                                        <p:strVal val="visible"/>
                                      </p:to>
                                    </p:set>
                                  </p:childTnLst>
                                </p:cTn>
                              </p:par>
                              <p:par>
                                <p:cTn id="88" presetID="1" presetClass="entr" presetSubtype="0" fill="hold" grpId="1" nodeType="withEffect">
                                  <p:stCondLst>
                                    <p:cond delay="0"/>
                                  </p:stCondLst>
                                  <p:childTnLst>
                                    <p:set>
                                      <p:cBhvr>
                                        <p:cTn id="89" dur="1" fill="hold">
                                          <p:stCondLst>
                                            <p:cond delay="0"/>
                                          </p:stCondLst>
                                        </p:cTn>
                                        <p:tgtEl>
                                          <p:spTgt spid="40"/>
                                        </p:tgtEl>
                                        <p:attrNameLst>
                                          <p:attrName>style.visibility</p:attrName>
                                        </p:attrNameLst>
                                      </p:cBhvr>
                                      <p:to>
                                        <p:strVal val="visible"/>
                                      </p:to>
                                    </p:set>
                                  </p:childTnLst>
                                </p:cTn>
                              </p:par>
                              <p:par>
                                <p:cTn id="90" presetID="1" presetClass="entr" presetSubtype="0" fill="hold" grpId="1" nodeType="withEffect">
                                  <p:stCondLst>
                                    <p:cond delay="0"/>
                                  </p:stCondLst>
                                  <p:childTnLst>
                                    <p:set>
                                      <p:cBhvr>
                                        <p:cTn id="91" dur="1" fill="hold">
                                          <p:stCondLst>
                                            <p:cond delay="0"/>
                                          </p:stCondLst>
                                        </p:cTn>
                                        <p:tgtEl>
                                          <p:spTgt spid="41"/>
                                        </p:tgtEl>
                                        <p:attrNameLst>
                                          <p:attrName>style.visibility</p:attrName>
                                        </p:attrNameLst>
                                      </p:cBhvr>
                                      <p:to>
                                        <p:strVal val="visible"/>
                                      </p:to>
                                    </p:set>
                                  </p:childTnLst>
                                </p:cTn>
                              </p:par>
                              <p:par>
                                <p:cTn id="92" presetID="1" presetClass="entr" presetSubtype="0" fill="hold" grpId="1" nodeType="withEffect">
                                  <p:stCondLst>
                                    <p:cond delay="0"/>
                                  </p:stCondLst>
                                  <p:childTnLst>
                                    <p:set>
                                      <p:cBhvr>
                                        <p:cTn id="93" dur="1" fill="hold">
                                          <p:stCondLst>
                                            <p:cond delay="0"/>
                                          </p:stCondLst>
                                        </p:cTn>
                                        <p:tgtEl>
                                          <p:spTgt spid="42"/>
                                        </p:tgtEl>
                                        <p:attrNameLst>
                                          <p:attrName>style.visibility</p:attrName>
                                        </p:attrNameLst>
                                      </p:cBhvr>
                                      <p:to>
                                        <p:strVal val="visible"/>
                                      </p:to>
                                    </p:set>
                                  </p:childTnLst>
                                </p:cTn>
                              </p:par>
                              <p:par>
                                <p:cTn id="94" presetID="1" presetClass="entr" presetSubtype="0" fill="hold" grpId="1" nodeType="withEffect">
                                  <p:stCondLst>
                                    <p:cond delay="0"/>
                                  </p:stCondLst>
                                  <p:childTnLst>
                                    <p:set>
                                      <p:cBhvr>
                                        <p:cTn id="95" dur="1" fill="hold">
                                          <p:stCondLst>
                                            <p:cond delay="0"/>
                                          </p:stCondLst>
                                        </p:cTn>
                                        <p:tgtEl>
                                          <p:spTgt spid="43"/>
                                        </p:tgtEl>
                                        <p:attrNameLst>
                                          <p:attrName>style.visibility</p:attrName>
                                        </p:attrNameLst>
                                      </p:cBhvr>
                                      <p:to>
                                        <p:strVal val="visible"/>
                                      </p:to>
                                    </p:set>
                                  </p:childTnLst>
                                </p:cTn>
                              </p:par>
                              <p:par>
                                <p:cTn id="96" presetID="1" presetClass="entr" presetSubtype="0" fill="hold" grpId="1" nodeType="withEffect">
                                  <p:stCondLst>
                                    <p:cond delay="0"/>
                                  </p:stCondLst>
                                  <p:childTnLst>
                                    <p:set>
                                      <p:cBhvr>
                                        <p:cTn id="97" dur="1" fill="hold">
                                          <p:stCondLst>
                                            <p:cond delay="0"/>
                                          </p:stCondLst>
                                        </p:cTn>
                                        <p:tgtEl>
                                          <p:spTgt spid="44"/>
                                        </p:tgtEl>
                                        <p:attrNameLst>
                                          <p:attrName>style.visibility</p:attrName>
                                        </p:attrNameLst>
                                      </p:cBhvr>
                                      <p:to>
                                        <p:strVal val="visible"/>
                                      </p:to>
                                    </p:set>
                                  </p:childTnLst>
                                </p:cTn>
                              </p:par>
                              <p:par>
                                <p:cTn id="98" presetID="1" presetClass="entr" presetSubtype="0" fill="hold" grpId="1" nodeType="withEffect">
                                  <p:stCondLst>
                                    <p:cond delay="0"/>
                                  </p:stCondLst>
                                  <p:childTnLst>
                                    <p:set>
                                      <p:cBhvr>
                                        <p:cTn id="99" dur="1" fill="hold">
                                          <p:stCondLst>
                                            <p:cond delay="0"/>
                                          </p:stCondLst>
                                        </p:cTn>
                                        <p:tgtEl>
                                          <p:spTgt spid="45"/>
                                        </p:tgtEl>
                                        <p:attrNameLst>
                                          <p:attrName>style.visibility</p:attrName>
                                        </p:attrNameLst>
                                      </p:cBhvr>
                                      <p:to>
                                        <p:strVal val="visible"/>
                                      </p:to>
                                    </p:set>
                                  </p:childTnLst>
                                </p:cTn>
                              </p:par>
                              <p:par>
                                <p:cTn id="100" presetID="1" presetClass="entr" presetSubtype="0" fill="hold" grpId="1" nodeType="withEffect">
                                  <p:stCondLst>
                                    <p:cond delay="0"/>
                                  </p:stCondLst>
                                  <p:childTnLst>
                                    <p:set>
                                      <p:cBhvr>
                                        <p:cTn id="101" dur="1" fill="hold">
                                          <p:stCondLst>
                                            <p:cond delay="0"/>
                                          </p:stCondLst>
                                        </p:cTn>
                                        <p:tgtEl>
                                          <p:spTgt spid="46"/>
                                        </p:tgtEl>
                                        <p:attrNameLst>
                                          <p:attrName>style.visibility</p:attrName>
                                        </p:attrNameLst>
                                      </p:cBhvr>
                                      <p:to>
                                        <p:strVal val="visible"/>
                                      </p:to>
                                    </p:set>
                                  </p:childTnLst>
                                </p:cTn>
                              </p:par>
                              <p:par>
                                <p:cTn id="102" presetID="1" presetClass="entr" presetSubtype="0" fill="hold" grpId="1" nodeType="withEffect">
                                  <p:stCondLst>
                                    <p:cond delay="0"/>
                                  </p:stCondLst>
                                  <p:childTnLst>
                                    <p:set>
                                      <p:cBhvr>
                                        <p:cTn id="103" dur="1" fill="hold">
                                          <p:stCondLst>
                                            <p:cond delay="0"/>
                                          </p:stCondLst>
                                        </p:cTn>
                                        <p:tgtEl>
                                          <p:spTgt spid="47"/>
                                        </p:tgtEl>
                                        <p:attrNameLst>
                                          <p:attrName>style.visibility</p:attrName>
                                        </p:attrNameLst>
                                      </p:cBhvr>
                                      <p:to>
                                        <p:strVal val="visible"/>
                                      </p:to>
                                    </p:set>
                                  </p:childTnLst>
                                </p:cTn>
                              </p:par>
                              <p:par>
                                <p:cTn id="104" presetID="1" presetClass="entr" presetSubtype="0" fill="hold" grpId="1" nodeType="withEffect">
                                  <p:stCondLst>
                                    <p:cond delay="0"/>
                                  </p:stCondLst>
                                  <p:childTnLst>
                                    <p:set>
                                      <p:cBhvr>
                                        <p:cTn id="105" dur="1" fill="hold">
                                          <p:stCondLst>
                                            <p:cond delay="0"/>
                                          </p:stCondLst>
                                        </p:cTn>
                                        <p:tgtEl>
                                          <p:spTgt spid="48"/>
                                        </p:tgtEl>
                                        <p:attrNameLst>
                                          <p:attrName>style.visibility</p:attrName>
                                        </p:attrNameLst>
                                      </p:cBhvr>
                                      <p:to>
                                        <p:strVal val="visible"/>
                                      </p:to>
                                    </p:set>
                                  </p:childTnLst>
                                </p:cTn>
                              </p:par>
                              <p:par>
                                <p:cTn id="106" presetID="1" presetClass="entr" presetSubtype="0" fill="hold" grpId="1" nodeType="withEffect">
                                  <p:stCondLst>
                                    <p:cond delay="0"/>
                                  </p:stCondLst>
                                  <p:childTnLst>
                                    <p:set>
                                      <p:cBhvr>
                                        <p:cTn id="107" dur="1" fill="hold">
                                          <p:stCondLst>
                                            <p:cond delay="0"/>
                                          </p:stCondLst>
                                        </p:cTn>
                                        <p:tgtEl>
                                          <p:spTgt spid="49"/>
                                        </p:tgtEl>
                                        <p:attrNameLst>
                                          <p:attrName>style.visibility</p:attrName>
                                        </p:attrNameLst>
                                      </p:cBhvr>
                                      <p:to>
                                        <p:strVal val="visible"/>
                                      </p:to>
                                    </p:set>
                                  </p:childTnLst>
                                </p:cTn>
                              </p:par>
                              <p:par>
                                <p:cTn id="108" presetID="1" presetClass="entr" presetSubtype="0" fill="hold" grpId="1" nodeType="withEffect">
                                  <p:stCondLst>
                                    <p:cond delay="0"/>
                                  </p:stCondLst>
                                  <p:childTnLst>
                                    <p:set>
                                      <p:cBhvr>
                                        <p:cTn id="109" dur="1" fill="hold">
                                          <p:stCondLst>
                                            <p:cond delay="0"/>
                                          </p:stCondLst>
                                        </p:cTn>
                                        <p:tgtEl>
                                          <p:spTgt spid="50"/>
                                        </p:tgtEl>
                                        <p:attrNameLst>
                                          <p:attrName>style.visibility</p:attrName>
                                        </p:attrNameLst>
                                      </p:cBhvr>
                                      <p:to>
                                        <p:strVal val="visible"/>
                                      </p:to>
                                    </p:set>
                                  </p:childTnLst>
                                </p:cTn>
                              </p:par>
                            </p:childTnLst>
                          </p:cTn>
                        </p:par>
                      </p:childTnLst>
                    </p:cTn>
                  </p:par>
                </p:childTnLst>
              </p:cTn>
              <p:nextCondLst>
                <p:cond evt="onClick" delay="0">
                  <p:tgtEl>
                    <p:spTgt spid="52"/>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30" grpId="1" animBg="1"/>
      <p:bldP spid="31" grpId="1" animBg="1"/>
      <p:bldP spid="32" grpId="1" animBg="1"/>
      <p:bldP spid="33" grpId="1" animBg="1"/>
      <p:bldP spid="34" grpId="1" animBg="1"/>
      <p:bldP spid="35" grpId="1" animBg="1"/>
      <p:bldP spid="36" grpId="1" animBg="1"/>
      <p:bldP spid="37" grpId="1" animBg="1"/>
      <p:bldP spid="38" grpId="1" animBg="1"/>
      <p:bldP spid="39" grpId="1" animBg="1"/>
      <p:bldP spid="40" grpId="1" animBg="1"/>
      <p:bldP spid="41" grpId="1" animBg="1"/>
      <p:bldP spid="42" grpId="1" animBg="1"/>
      <p:bldP spid="43" grpId="1" animBg="1"/>
      <p:bldP spid="44" grpId="1" animBg="1"/>
      <p:bldP spid="45" grpId="1" animBg="1"/>
      <p:bldP spid="46" grpId="1" animBg="1"/>
      <p:bldP spid="47" grpId="1" animBg="1"/>
      <p:bldP spid="48" grpId="1" animBg="1"/>
      <p:bldP spid="49" grpId="1" animBg="1"/>
      <p:bldP spid="50"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320040"/>
            <a:ext cx="4572000" cy="320040"/>
          </a:xfrm>
          <a:prstGeom prst="rect">
            <a:avLst/>
          </a:prstGeom>
          <a:noFill/>
          <a:ln/>
        </p:spPr>
        <p:txBody>
          <a:bodyPr wrap="square" lIns="0" tIns="0" rIns="0" bIns="0" rtlCol="0" anchor="t"/>
          <a:lstStyle/>
          <a:p>
            <a:pPr indent="0" marL="0">
              <a:buNone/>
            </a:pPr>
            <a:r>
              <a:rPr lang="en-US" sz="1400" b="1" spc="300" kern="0" dirty="0">
                <a:solidFill>
                  <a:schemeClr val="accent1"/>
                </a:solidFill>
              </a:rPr>
              <a:t>ROUND 2 OF 6</a:t>
            </a:r>
            <a:endParaRPr lang="en-US" sz="140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3200" b="1" dirty="0">
                <a:solidFill>
                  <a:schemeClr val="bg1"/>
                </a:solidFill>
              </a:rPr>
              <a:t>Name a prefix used with units in GCSE Physics</a:t>
            </a:r>
            <a:endParaRPr lang="en-US" sz="3200" dirty="0"/>
          </a:p>
        </p:txBody>
      </p:sp>
      <p:sp>
        <p:nvSpPr>
          <p:cNvPr id="4" name="chart panel"/>
          <p:cNvSpPr/>
          <p:nvPr/>
        </p:nvSpPr>
        <p:spPr>
          <a:xfrm>
            <a:off x="8092440" y="1691640"/>
            <a:ext cx="3550615" cy="4069080"/>
          </a:xfrm>
          <a:prstGeom prst="roundRect">
            <a:avLst>
              <a:gd name="adj" fmla="val 3090"/>
            </a:avLst>
          </a:prstGeom>
          <a:solidFill>
            <a:schemeClr val="accent4"/>
          </a:solidFill>
          <a:ln w="19050">
            <a:solidFill>
              <a:schemeClr val="accent5"/>
            </a:solidFill>
            <a:prstDash val="solid"/>
          </a:ln>
        </p:spPr>
      </p:sp>
      <p:sp>
        <p:nvSpPr>
          <p:cNvPr id="5" name="Text 3"/>
          <p:cNvSpPr txBox="1"/>
          <p:nvPr/>
        </p:nvSpPr>
        <p:spPr>
          <a:xfrm>
            <a:off x="8183880" y="187452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100</a:t>
            </a:r>
            <a:endParaRPr lang="en-US" sz="1200" dirty="0"/>
          </a:p>
        </p:txBody>
      </p:sp>
      <p:sp>
        <p:nvSpPr>
          <p:cNvPr id="6" name="Text 4"/>
          <p:cNvSpPr txBox="1"/>
          <p:nvPr/>
        </p:nvSpPr>
        <p:spPr>
          <a:xfrm>
            <a:off x="8183880" y="338328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50</a:t>
            </a:r>
            <a:endParaRPr lang="en-US" sz="1200" dirty="0"/>
          </a:p>
        </p:txBody>
      </p:sp>
      <p:sp>
        <p:nvSpPr>
          <p:cNvPr id="7" name="Text 5"/>
          <p:cNvSpPr txBox="1"/>
          <p:nvPr/>
        </p:nvSpPr>
        <p:spPr>
          <a:xfrm>
            <a:off x="8183880" y="489204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0</a:t>
            </a:r>
            <a:endParaRPr lang="en-US" sz="1200" dirty="0"/>
          </a:p>
        </p:txBody>
      </p:sp>
      <p:sp>
        <p:nvSpPr>
          <p:cNvPr id="8" name="slot 0"/>
          <p:cNvSpPr/>
          <p:nvPr/>
        </p:nvSpPr>
        <p:spPr>
          <a:xfrm>
            <a:off x="8737944" y="2011680"/>
            <a:ext cx="238670" cy="3017520"/>
          </a:xfrm>
          <a:prstGeom prst="rect">
            <a:avLst/>
          </a:prstGeom>
          <a:solidFill>
            <a:schemeClr val="accent5"/>
          </a:solidFill>
          <a:ln w="12700">
            <a:solidFill>
              <a:schemeClr val="accent5"/>
            </a:solidFill>
            <a:prstDash val="solid"/>
          </a:ln>
        </p:spPr>
      </p:sp>
      <p:sp>
        <p:nvSpPr>
          <p:cNvPr id="9" name="Text 7"/>
          <p:cNvSpPr txBox="1"/>
          <p:nvPr/>
        </p:nvSpPr>
        <p:spPr>
          <a:xfrm>
            <a:off x="8646504" y="5120640"/>
            <a:ext cx="421550" cy="274320"/>
          </a:xfrm>
          <a:prstGeom prst="rect">
            <a:avLst/>
          </a:prstGeom>
          <a:noFill/>
          <a:ln/>
        </p:spPr>
        <p:txBody>
          <a:bodyPr wrap="square" lIns="0" tIns="0" rIns="0" bIns="0" rtlCol="0" anchor="t"/>
          <a:lstStyle/>
          <a:p>
            <a:pPr algn="ctr" indent="0" marL="0">
              <a:buNone/>
            </a:pPr>
            <a:r>
              <a:rPr lang="en-US" sz="1300" b="1" dirty="0">
                <a:solidFill>
                  <a:schemeClr val="accent1"/>
                </a:solidFill>
              </a:rPr>
              <a:t>1</a:t>
            </a:r>
            <a:endParaRPr lang="en-US" sz="1300" dirty="0"/>
          </a:p>
        </p:txBody>
      </p:sp>
      <p:sp>
        <p:nvSpPr>
          <p:cNvPr id="10" name="slot 1"/>
          <p:cNvSpPr/>
          <p:nvPr/>
        </p:nvSpPr>
        <p:spPr>
          <a:xfrm>
            <a:off x="9078900" y="2011680"/>
            <a:ext cx="238670" cy="3017520"/>
          </a:xfrm>
          <a:prstGeom prst="rect">
            <a:avLst/>
          </a:prstGeom>
          <a:solidFill>
            <a:schemeClr val="accent5"/>
          </a:solidFill>
          <a:ln w="12700">
            <a:solidFill>
              <a:schemeClr val="accent5"/>
            </a:solidFill>
            <a:prstDash val="solid"/>
          </a:ln>
        </p:spPr>
      </p:sp>
      <p:sp>
        <p:nvSpPr>
          <p:cNvPr id="11" name="Text 9"/>
          <p:cNvSpPr txBox="1"/>
          <p:nvPr/>
        </p:nvSpPr>
        <p:spPr>
          <a:xfrm>
            <a:off x="8987460" y="5120640"/>
            <a:ext cx="421550" cy="274320"/>
          </a:xfrm>
          <a:prstGeom prst="rect">
            <a:avLst/>
          </a:prstGeom>
          <a:noFill/>
          <a:ln/>
        </p:spPr>
        <p:txBody>
          <a:bodyPr wrap="square" lIns="0" tIns="0" rIns="0" bIns="0" rtlCol="0" anchor="t"/>
          <a:lstStyle/>
          <a:p>
            <a:pPr algn="ctr" indent="0" marL="0">
              <a:buNone/>
            </a:pPr>
            <a:r>
              <a:rPr lang="en-US" sz="1300" b="1" dirty="0">
                <a:solidFill>
                  <a:schemeClr val="accent1"/>
                </a:solidFill>
              </a:rPr>
              <a:t>2</a:t>
            </a:r>
            <a:endParaRPr lang="en-US" sz="1300" dirty="0"/>
          </a:p>
        </p:txBody>
      </p:sp>
      <p:sp>
        <p:nvSpPr>
          <p:cNvPr id="12" name="slot 2"/>
          <p:cNvSpPr/>
          <p:nvPr/>
        </p:nvSpPr>
        <p:spPr>
          <a:xfrm>
            <a:off x="9419857" y="2011680"/>
            <a:ext cx="238670" cy="3017520"/>
          </a:xfrm>
          <a:prstGeom prst="rect">
            <a:avLst/>
          </a:prstGeom>
          <a:solidFill>
            <a:schemeClr val="accent5"/>
          </a:solidFill>
          <a:ln w="12700">
            <a:solidFill>
              <a:schemeClr val="accent5"/>
            </a:solidFill>
            <a:prstDash val="solid"/>
          </a:ln>
        </p:spPr>
      </p:sp>
      <p:sp>
        <p:nvSpPr>
          <p:cNvPr id="13" name="Text 11"/>
          <p:cNvSpPr txBox="1"/>
          <p:nvPr/>
        </p:nvSpPr>
        <p:spPr>
          <a:xfrm>
            <a:off x="9328417" y="5120640"/>
            <a:ext cx="421550" cy="274320"/>
          </a:xfrm>
          <a:prstGeom prst="rect">
            <a:avLst/>
          </a:prstGeom>
          <a:noFill/>
          <a:ln/>
        </p:spPr>
        <p:txBody>
          <a:bodyPr wrap="square" lIns="0" tIns="0" rIns="0" bIns="0" rtlCol="0" anchor="t"/>
          <a:lstStyle/>
          <a:p>
            <a:pPr algn="ctr" indent="0" marL="0">
              <a:buNone/>
            </a:pPr>
            <a:r>
              <a:rPr lang="en-US" sz="1300" b="1" dirty="0">
                <a:solidFill>
                  <a:schemeClr val="accent1"/>
                </a:solidFill>
              </a:rPr>
              <a:t>3</a:t>
            </a:r>
            <a:endParaRPr lang="en-US" sz="1300" dirty="0"/>
          </a:p>
        </p:txBody>
      </p:sp>
      <p:sp>
        <p:nvSpPr>
          <p:cNvPr id="14" name="slot 3"/>
          <p:cNvSpPr/>
          <p:nvPr/>
        </p:nvSpPr>
        <p:spPr>
          <a:xfrm>
            <a:off x="9760814" y="2011680"/>
            <a:ext cx="238670" cy="3017520"/>
          </a:xfrm>
          <a:prstGeom prst="rect">
            <a:avLst/>
          </a:prstGeom>
          <a:solidFill>
            <a:schemeClr val="accent5"/>
          </a:solidFill>
          <a:ln w="12700">
            <a:solidFill>
              <a:schemeClr val="accent5"/>
            </a:solidFill>
            <a:prstDash val="solid"/>
          </a:ln>
        </p:spPr>
      </p:sp>
      <p:sp>
        <p:nvSpPr>
          <p:cNvPr id="15" name="Text 13"/>
          <p:cNvSpPr txBox="1"/>
          <p:nvPr/>
        </p:nvSpPr>
        <p:spPr>
          <a:xfrm>
            <a:off x="9669374" y="5120640"/>
            <a:ext cx="421550" cy="274320"/>
          </a:xfrm>
          <a:prstGeom prst="rect">
            <a:avLst/>
          </a:prstGeom>
          <a:noFill/>
          <a:ln/>
        </p:spPr>
        <p:txBody>
          <a:bodyPr wrap="square" lIns="0" tIns="0" rIns="0" bIns="0" rtlCol="0" anchor="t"/>
          <a:lstStyle/>
          <a:p>
            <a:pPr algn="ctr" indent="0" marL="0">
              <a:buNone/>
            </a:pPr>
            <a:r>
              <a:rPr lang="en-US" sz="1300" b="1" dirty="0">
                <a:solidFill>
                  <a:schemeClr val="accent1"/>
                </a:solidFill>
              </a:rPr>
              <a:t>4</a:t>
            </a:r>
            <a:endParaRPr lang="en-US" sz="1300" dirty="0"/>
          </a:p>
        </p:txBody>
      </p:sp>
      <p:sp>
        <p:nvSpPr>
          <p:cNvPr id="16" name="slot 4"/>
          <p:cNvSpPr/>
          <p:nvPr/>
        </p:nvSpPr>
        <p:spPr>
          <a:xfrm>
            <a:off x="10101771" y="2011680"/>
            <a:ext cx="238670" cy="3017520"/>
          </a:xfrm>
          <a:prstGeom prst="rect">
            <a:avLst/>
          </a:prstGeom>
          <a:solidFill>
            <a:schemeClr val="accent5"/>
          </a:solidFill>
          <a:ln w="12700">
            <a:solidFill>
              <a:schemeClr val="accent5"/>
            </a:solidFill>
            <a:prstDash val="solid"/>
          </a:ln>
        </p:spPr>
      </p:sp>
      <p:sp>
        <p:nvSpPr>
          <p:cNvPr id="17" name="Text 15"/>
          <p:cNvSpPr txBox="1"/>
          <p:nvPr/>
        </p:nvSpPr>
        <p:spPr>
          <a:xfrm>
            <a:off x="10010331" y="5120640"/>
            <a:ext cx="421550" cy="274320"/>
          </a:xfrm>
          <a:prstGeom prst="rect">
            <a:avLst/>
          </a:prstGeom>
          <a:noFill/>
          <a:ln/>
        </p:spPr>
        <p:txBody>
          <a:bodyPr wrap="square" lIns="0" tIns="0" rIns="0" bIns="0" rtlCol="0" anchor="t"/>
          <a:lstStyle/>
          <a:p>
            <a:pPr algn="ctr" indent="0" marL="0">
              <a:buNone/>
            </a:pPr>
            <a:r>
              <a:rPr lang="en-US" sz="1300" b="1" dirty="0">
                <a:solidFill>
                  <a:schemeClr val="accent1"/>
                </a:solidFill>
              </a:rPr>
              <a:t>5</a:t>
            </a:r>
            <a:endParaRPr lang="en-US" sz="1300" dirty="0"/>
          </a:p>
        </p:txBody>
      </p:sp>
      <p:sp>
        <p:nvSpPr>
          <p:cNvPr id="18" name="slot 5"/>
          <p:cNvSpPr/>
          <p:nvPr/>
        </p:nvSpPr>
        <p:spPr>
          <a:xfrm>
            <a:off x="10442728" y="2011680"/>
            <a:ext cx="238670" cy="3017520"/>
          </a:xfrm>
          <a:prstGeom prst="rect">
            <a:avLst/>
          </a:prstGeom>
          <a:solidFill>
            <a:schemeClr val="accent5"/>
          </a:solidFill>
          <a:ln w="12700">
            <a:solidFill>
              <a:schemeClr val="accent5"/>
            </a:solidFill>
            <a:prstDash val="solid"/>
          </a:ln>
        </p:spPr>
      </p:sp>
      <p:sp>
        <p:nvSpPr>
          <p:cNvPr id="19" name="Text 17"/>
          <p:cNvSpPr txBox="1"/>
          <p:nvPr/>
        </p:nvSpPr>
        <p:spPr>
          <a:xfrm>
            <a:off x="10351288" y="5120640"/>
            <a:ext cx="421550" cy="274320"/>
          </a:xfrm>
          <a:prstGeom prst="rect">
            <a:avLst/>
          </a:prstGeom>
          <a:noFill/>
          <a:ln/>
        </p:spPr>
        <p:txBody>
          <a:bodyPr wrap="square" lIns="0" tIns="0" rIns="0" bIns="0" rtlCol="0" anchor="t"/>
          <a:lstStyle/>
          <a:p>
            <a:pPr algn="ctr" indent="0" marL="0">
              <a:buNone/>
            </a:pPr>
            <a:r>
              <a:rPr lang="en-US" sz="1300" b="1" dirty="0">
                <a:solidFill>
                  <a:schemeClr val="accent1"/>
                </a:solidFill>
              </a:rPr>
              <a:t>6</a:t>
            </a:r>
            <a:endParaRPr lang="en-US" sz="1300" dirty="0"/>
          </a:p>
        </p:txBody>
      </p:sp>
      <p:sp>
        <p:nvSpPr>
          <p:cNvPr id="20" name="slot 6"/>
          <p:cNvSpPr/>
          <p:nvPr/>
        </p:nvSpPr>
        <p:spPr>
          <a:xfrm>
            <a:off x="10783685" y="2011680"/>
            <a:ext cx="238670" cy="3017520"/>
          </a:xfrm>
          <a:prstGeom prst="rect">
            <a:avLst/>
          </a:prstGeom>
          <a:solidFill>
            <a:schemeClr val="accent5"/>
          </a:solidFill>
          <a:ln w="12700">
            <a:solidFill>
              <a:schemeClr val="accent5"/>
            </a:solidFill>
            <a:prstDash val="solid"/>
          </a:ln>
        </p:spPr>
      </p:sp>
      <p:sp>
        <p:nvSpPr>
          <p:cNvPr id="21" name="Text 19"/>
          <p:cNvSpPr txBox="1"/>
          <p:nvPr/>
        </p:nvSpPr>
        <p:spPr>
          <a:xfrm>
            <a:off x="10692245" y="5120640"/>
            <a:ext cx="421550" cy="274320"/>
          </a:xfrm>
          <a:prstGeom prst="rect">
            <a:avLst/>
          </a:prstGeom>
          <a:noFill/>
          <a:ln/>
        </p:spPr>
        <p:txBody>
          <a:bodyPr wrap="square" lIns="0" tIns="0" rIns="0" bIns="0" rtlCol="0" anchor="t"/>
          <a:lstStyle/>
          <a:p>
            <a:pPr algn="ctr" indent="0" marL="0">
              <a:buNone/>
            </a:pPr>
            <a:r>
              <a:rPr lang="en-US" sz="1300" b="1" dirty="0">
                <a:solidFill>
                  <a:schemeClr val="accent1"/>
                </a:solidFill>
              </a:rPr>
              <a:t>7</a:t>
            </a:r>
            <a:endParaRPr lang="en-US" sz="1300" dirty="0"/>
          </a:p>
        </p:txBody>
      </p:sp>
      <p:sp>
        <p:nvSpPr>
          <p:cNvPr id="22" name="slot 7"/>
          <p:cNvSpPr/>
          <p:nvPr/>
        </p:nvSpPr>
        <p:spPr>
          <a:xfrm>
            <a:off x="11124642" y="2011680"/>
            <a:ext cx="238670" cy="3017520"/>
          </a:xfrm>
          <a:prstGeom prst="rect">
            <a:avLst/>
          </a:prstGeom>
          <a:solidFill>
            <a:schemeClr val="accent5"/>
          </a:solidFill>
          <a:ln w="12700">
            <a:solidFill>
              <a:schemeClr val="accent5"/>
            </a:solidFill>
            <a:prstDash val="solid"/>
          </a:ln>
        </p:spPr>
      </p:sp>
      <p:sp>
        <p:nvSpPr>
          <p:cNvPr id="23" name="Text 21"/>
          <p:cNvSpPr txBox="1"/>
          <p:nvPr/>
        </p:nvSpPr>
        <p:spPr>
          <a:xfrm>
            <a:off x="11033202" y="5120640"/>
            <a:ext cx="421550" cy="274320"/>
          </a:xfrm>
          <a:prstGeom prst="rect">
            <a:avLst/>
          </a:prstGeom>
          <a:noFill/>
          <a:ln/>
        </p:spPr>
        <p:txBody>
          <a:bodyPr wrap="square" lIns="0" tIns="0" rIns="0" bIns="0" rtlCol="0" anchor="t"/>
          <a:lstStyle/>
          <a:p>
            <a:pPr algn="ctr" indent="0" marL="0">
              <a:buNone/>
            </a:pPr>
            <a:r>
              <a:rPr lang="en-US" sz="1300" b="1" dirty="0">
                <a:solidFill>
                  <a:schemeClr val="accent1"/>
                </a:solidFill>
              </a:rPr>
              <a:t>8</a:t>
            </a:r>
            <a:endParaRPr lang="en-US" sz="1300" dirty="0"/>
          </a:p>
        </p:txBody>
      </p:sp>
      <p:sp>
        <p:nvSpPr>
          <p:cNvPr id="24" name="Text 22"/>
          <p:cNvSpPr txBox="1"/>
          <p:nvPr/>
        </p:nvSpPr>
        <p:spPr>
          <a:xfrm>
            <a:off x="8275320" y="5440680"/>
            <a:ext cx="3184855" cy="274320"/>
          </a:xfrm>
          <a:prstGeom prst="rect">
            <a:avLst/>
          </a:prstGeom>
          <a:noFill/>
          <a:ln/>
        </p:spPr>
        <p:txBody>
          <a:bodyPr wrap="square" lIns="0" tIns="0" rIns="0" bIns="0" rtlCol="0" anchor="t"/>
          <a:lstStyle/>
          <a:p>
            <a:pPr algn="ctr" indent="0" marL="0">
              <a:buNone/>
            </a:pPr>
            <a:r>
              <a:rPr lang="en-US" sz="1200" i="1" dirty="0">
                <a:solidFill>
                  <a:schemeClr val="accent6"/>
                </a:solidFill>
              </a:rPr>
              <a:t>Score for each tile</a:t>
            </a:r>
            <a:endParaRPr lang="en-US" sz="1200" dirty="0"/>
          </a:p>
        </p:txBody>
      </p:sp>
      <p:sp>
        <p:nvSpPr>
          <p:cNvPr id="25" name="cover 0"/>
          <p:cNvSpPr/>
          <p:nvPr/>
        </p:nvSpPr>
        <p:spPr>
          <a:xfrm>
            <a:off x="54864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1</a:t>
            </a:r>
            <a:endParaRPr lang="en-US" sz="2600" dirty="0"/>
          </a:p>
        </p:txBody>
      </p:sp>
      <p:sp>
        <p:nvSpPr>
          <p:cNvPr id="26" name="cover 1"/>
          <p:cNvSpPr/>
          <p:nvPr/>
        </p:nvSpPr>
        <p:spPr>
          <a:xfrm>
            <a:off x="425196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2</a:t>
            </a:r>
            <a:endParaRPr lang="en-US" sz="2600" dirty="0"/>
          </a:p>
        </p:txBody>
      </p:sp>
      <p:sp>
        <p:nvSpPr>
          <p:cNvPr id="27" name="cover 2"/>
          <p:cNvSpPr/>
          <p:nvPr/>
        </p:nvSpPr>
        <p:spPr>
          <a:xfrm>
            <a:off x="54864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3</a:t>
            </a:r>
            <a:endParaRPr lang="en-US" sz="2600" dirty="0"/>
          </a:p>
        </p:txBody>
      </p:sp>
      <p:sp>
        <p:nvSpPr>
          <p:cNvPr id="28" name="cover 3"/>
          <p:cNvSpPr/>
          <p:nvPr/>
        </p:nvSpPr>
        <p:spPr>
          <a:xfrm>
            <a:off x="425196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4</a:t>
            </a:r>
            <a:endParaRPr lang="en-US" sz="2600" dirty="0"/>
          </a:p>
        </p:txBody>
      </p:sp>
      <p:sp>
        <p:nvSpPr>
          <p:cNvPr id="29" name="cover 4"/>
          <p:cNvSpPr/>
          <p:nvPr/>
        </p:nvSpPr>
        <p:spPr>
          <a:xfrm>
            <a:off x="54864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5</a:t>
            </a:r>
            <a:endParaRPr lang="en-US" sz="2600" dirty="0"/>
          </a:p>
        </p:txBody>
      </p:sp>
      <p:sp>
        <p:nvSpPr>
          <p:cNvPr id="30" name="cover 5"/>
          <p:cNvSpPr/>
          <p:nvPr/>
        </p:nvSpPr>
        <p:spPr>
          <a:xfrm>
            <a:off x="425196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6</a:t>
            </a:r>
            <a:endParaRPr lang="en-US" sz="2600" dirty="0"/>
          </a:p>
        </p:txBody>
      </p:sp>
      <p:sp>
        <p:nvSpPr>
          <p:cNvPr id="31" name="cover 6"/>
          <p:cNvSpPr/>
          <p:nvPr/>
        </p:nvSpPr>
        <p:spPr>
          <a:xfrm>
            <a:off x="548640" y="484632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7</a:t>
            </a:r>
            <a:endParaRPr lang="en-US" sz="2600" dirty="0"/>
          </a:p>
        </p:txBody>
      </p:sp>
      <p:sp>
        <p:nvSpPr>
          <p:cNvPr id="32" name="cover 7"/>
          <p:cNvSpPr/>
          <p:nvPr/>
        </p:nvSpPr>
        <p:spPr>
          <a:xfrm>
            <a:off x="4251960" y="484632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8</a:t>
            </a:r>
            <a:endParaRPr lang="en-US" sz="2600" dirty="0"/>
          </a:p>
        </p:txBody>
      </p:sp>
      <p:sp>
        <p:nvSpPr>
          <p:cNvPr id="33" name="reveal 0"/>
          <p:cNvSpPr/>
          <p:nvPr/>
        </p:nvSpPr>
        <p:spPr>
          <a:xfrm>
            <a:off x="54864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Centi (c)</a:t>
            </a:r>
            <a:endParaRPr lang="en-US" sz="1900" dirty="0"/>
          </a:p>
        </p:txBody>
      </p:sp>
      <p:sp>
        <p:nvSpPr>
          <p:cNvPr id="34" name="score 0"/>
          <p:cNvSpPr/>
          <p:nvPr/>
        </p:nvSpPr>
        <p:spPr>
          <a:xfrm>
            <a:off x="322783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24</a:t>
            </a:r>
            <a:endParaRPr lang="en-US" sz="2000" dirty="0"/>
          </a:p>
        </p:txBody>
      </p:sp>
      <p:sp>
        <p:nvSpPr>
          <p:cNvPr id="35" name="bar 0"/>
          <p:cNvSpPr/>
          <p:nvPr/>
        </p:nvSpPr>
        <p:spPr>
          <a:xfrm>
            <a:off x="8737944" y="4304995"/>
            <a:ext cx="238670" cy="724205"/>
          </a:xfrm>
          <a:prstGeom prst="rect">
            <a:avLst/>
          </a:prstGeom>
          <a:solidFill>
            <a:schemeClr val="accent1"/>
          </a:solidFill>
          <a:ln w="12700">
            <a:solidFill>
              <a:schemeClr val="accent1"/>
            </a:solidFill>
            <a:prstDash val="solid"/>
          </a:ln>
        </p:spPr>
      </p:sp>
      <p:sp>
        <p:nvSpPr>
          <p:cNvPr id="36" name="reveal 1"/>
          <p:cNvSpPr/>
          <p:nvPr/>
        </p:nvSpPr>
        <p:spPr>
          <a:xfrm>
            <a:off x="425196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Giga (G)</a:t>
            </a:r>
            <a:endParaRPr lang="en-US" sz="1900" dirty="0"/>
          </a:p>
        </p:txBody>
      </p:sp>
      <p:sp>
        <p:nvSpPr>
          <p:cNvPr id="37" name="score 1"/>
          <p:cNvSpPr/>
          <p:nvPr/>
        </p:nvSpPr>
        <p:spPr>
          <a:xfrm>
            <a:off x="693115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16</a:t>
            </a:r>
            <a:endParaRPr lang="en-US" sz="2000" dirty="0"/>
          </a:p>
        </p:txBody>
      </p:sp>
      <p:sp>
        <p:nvSpPr>
          <p:cNvPr id="38" name="bar 1"/>
          <p:cNvSpPr/>
          <p:nvPr/>
        </p:nvSpPr>
        <p:spPr>
          <a:xfrm>
            <a:off x="9078900" y="4546397"/>
            <a:ext cx="238670" cy="482803"/>
          </a:xfrm>
          <a:prstGeom prst="rect">
            <a:avLst/>
          </a:prstGeom>
          <a:solidFill>
            <a:schemeClr val="accent1"/>
          </a:solidFill>
          <a:ln w="12700">
            <a:solidFill>
              <a:schemeClr val="accent1"/>
            </a:solidFill>
            <a:prstDash val="solid"/>
          </a:ln>
        </p:spPr>
      </p:sp>
      <p:sp>
        <p:nvSpPr>
          <p:cNvPr id="39" name="reveal 2"/>
          <p:cNvSpPr/>
          <p:nvPr/>
        </p:nvSpPr>
        <p:spPr>
          <a:xfrm>
            <a:off x="548640" y="274320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Kilo (k)</a:t>
            </a:r>
            <a:endParaRPr lang="en-US" sz="1900" dirty="0"/>
          </a:p>
        </p:txBody>
      </p:sp>
      <p:sp>
        <p:nvSpPr>
          <p:cNvPr id="40" name="score 2"/>
          <p:cNvSpPr/>
          <p:nvPr/>
        </p:nvSpPr>
        <p:spPr>
          <a:xfrm>
            <a:off x="322783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72</a:t>
            </a:r>
            <a:endParaRPr lang="en-US" sz="2000" dirty="0"/>
          </a:p>
        </p:txBody>
      </p:sp>
      <p:sp>
        <p:nvSpPr>
          <p:cNvPr id="41" name="bar 2"/>
          <p:cNvSpPr/>
          <p:nvPr/>
        </p:nvSpPr>
        <p:spPr>
          <a:xfrm>
            <a:off x="9419857" y="2856586"/>
            <a:ext cx="238670" cy="2172614"/>
          </a:xfrm>
          <a:prstGeom prst="rect">
            <a:avLst/>
          </a:prstGeom>
          <a:solidFill>
            <a:schemeClr val="accent1"/>
          </a:solidFill>
          <a:ln w="12700">
            <a:solidFill>
              <a:schemeClr val="accent1"/>
            </a:solidFill>
            <a:prstDash val="solid"/>
          </a:ln>
        </p:spPr>
      </p:sp>
      <p:sp>
        <p:nvSpPr>
          <p:cNvPr id="42" name="reveal 3"/>
          <p:cNvSpPr/>
          <p:nvPr/>
        </p:nvSpPr>
        <p:spPr>
          <a:xfrm>
            <a:off x="4251960" y="274320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Mega (M)</a:t>
            </a:r>
            <a:endParaRPr lang="en-US" sz="1900" dirty="0"/>
          </a:p>
        </p:txBody>
      </p:sp>
      <p:sp>
        <p:nvSpPr>
          <p:cNvPr id="43" name="score 3"/>
          <p:cNvSpPr/>
          <p:nvPr/>
        </p:nvSpPr>
        <p:spPr>
          <a:xfrm>
            <a:off x="693115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35</a:t>
            </a:r>
            <a:endParaRPr lang="en-US" sz="2000" dirty="0"/>
          </a:p>
        </p:txBody>
      </p:sp>
      <p:sp>
        <p:nvSpPr>
          <p:cNvPr id="44" name="bar 3"/>
          <p:cNvSpPr/>
          <p:nvPr/>
        </p:nvSpPr>
        <p:spPr>
          <a:xfrm>
            <a:off x="9760814" y="3973068"/>
            <a:ext cx="238670" cy="1056132"/>
          </a:xfrm>
          <a:prstGeom prst="rect">
            <a:avLst/>
          </a:prstGeom>
          <a:solidFill>
            <a:schemeClr val="accent1"/>
          </a:solidFill>
          <a:ln w="12700">
            <a:solidFill>
              <a:schemeClr val="accent1"/>
            </a:solidFill>
            <a:prstDash val="solid"/>
          </a:ln>
        </p:spPr>
      </p:sp>
      <p:sp>
        <p:nvSpPr>
          <p:cNvPr id="45" name="reveal 4"/>
          <p:cNvSpPr/>
          <p:nvPr/>
        </p:nvSpPr>
        <p:spPr>
          <a:xfrm>
            <a:off x="548640" y="379476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Micro (µ)</a:t>
            </a:r>
            <a:endParaRPr lang="en-US" sz="1900" dirty="0"/>
          </a:p>
        </p:txBody>
      </p:sp>
      <p:sp>
        <p:nvSpPr>
          <p:cNvPr id="46" name="score 4"/>
          <p:cNvSpPr/>
          <p:nvPr/>
        </p:nvSpPr>
        <p:spPr>
          <a:xfrm>
            <a:off x="322783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13</a:t>
            </a:r>
            <a:endParaRPr lang="en-US" sz="2000" dirty="0"/>
          </a:p>
        </p:txBody>
      </p:sp>
      <p:sp>
        <p:nvSpPr>
          <p:cNvPr id="47" name="bar 4"/>
          <p:cNvSpPr/>
          <p:nvPr/>
        </p:nvSpPr>
        <p:spPr>
          <a:xfrm>
            <a:off x="10101771" y="4636922"/>
            <a:ext cx="238670" cy="392278"/>
          </a:xfrm>
          <a:prstGeom prst="rect">
            <a:avLst/>
          </a:prstGeom>
          <a:solidFill>
            <a:schemeClr val="accent1"/>
          </a:solidFill>
          <a:ln w="12700">
            <a:solidFill>
              <a:schemeClr val="accent1"/>
            </a:solidFill>
            <a:prstDash val="solid"/>
          </a:ln>
        </p:spPr>
      </p:sp>
      <p:sp>
        <p:nvSpPr>
          <p:cNvPr id="48" name="reveal 5"/>
          <p:cNvSpPr/>
          <p:nvPr/>
        </p:nvSpPr>
        <p:spPr>
          <a:xfrm>
            <a:off x="4251960" y="379476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Milli (m)</a:t>
            </a:r>
            <a:endParaRPr lang="en-US" sz="1900" dirty="0"/>
          </a:p>
        </p:txBody>
      </p:sp>
      <p:sp>
        <p:nvSpPr>
          <p:cNvPr id="49" name="score 5"/>
          <p:cNvSpPr/>
          <p:nvPr/>
        </p:nvSpPr>
        <p:spPr>
          <a:xfrm>
            <a:off x="693115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48</a:t>
            </a:r>
            <a:endParaRPr lang="en-US" sz="2000" dirty="0"/>
          </a:p>
        </p:txBody>
      </p:sp>
      <p:sp>
        <p:nvSpPr>
          <p:cNvPr id="50" name="bar 5"/>
          <p:cNvSpPr/>
          <p:nvPr/>
        </p:nvSpPr>
        <p:spPr>
          <a:xfrm>
            <a:off x="10442728" y="3580790"/>
            <a:ext cx="238670" cy="1448410"/>
          </a:xfrm>
          <a:prstGeom prst="rect">
            <a:avLst/>
          </a:prstGeom>
          <a:solidFill>
            <a:schemeClr val="accent1"/>
          </a:solidFill>
          <a:ln w="12700">
            <a:solidFill>
              <a:schemeClr val="accent1"/>
            </a:solidFill>
            <a:prstDash val="solid"/>
          </a:ln>
        </p:spPr>
      </p:sp>
      <p:sp>
        <p:nvSpPr>
          <p:cNvPr id="51" name="reveal 6"/>
          <p:cNvSpPr/>
          <p:nvPr/>
        </p:nvSpPr>
        <p:spPr>
          <a:xfrm>
            <a:off x="548640" y="484632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Nano (n)</a:t>
            </a:r>
            <a:endParaRPr lang="en-US" sz="1900" dirty="0"/>
          </a:p>
        </p:txBody>
      </p:sp>
      <p:sp>
        <p:nvSpPr>
          <p:cNvPr id="52" name="score 6"/>
          <p:cNvSpPr/>
          <p:nvPr/>
        </p:nvSpPr>
        <p:spPr>
          <a:xfrm>
            <a:off x="3227832" y="493776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8</a:t>
            </a:r>
            <a:endParaRPr lang="en-US" sz="2000" dirty="0"/>
          </a:p>
        </p:txBody>
      </p:sp>
      <p:sp>
        <p:nvSpPr>
          <p:cNvPr id="53" name="bar 6"/>
          <p:cNvSpPr/>
          <p:nvPr/>
        </p:nvSpPr>
        <p:spPr>
          <a:xfrm>
            <a:off x="10783685" y="4787798"/>
            <a:ext cx="238670" cy="241402"/>
          </a:xfrm>
          <a:prstGeom prst="rect">
            <a:avLst/>
          </a:prstGeom>
          <a:solidFill>
            <a:schemeClr val="accent1"/>
          </a:solidFill>
          <a:ln w="12700">
            <a:solidFill>
              <a:schemeClr val="accent1"/>
            </a:solidFill>
            <a:prstDash val="solid"/>
          </a:ln>
        </p:spPr>
      </p:sp>
      <p:sp>
        <p:nvSpPr>
          <p:cNvPr id="54" name="reveal 7"/>
          <p:cNvSpPr/>
          <p:nvPr/>
        </p:nvSpPr>
        <p:spPr>
          <a:xfrm>
            <a:off x="4251960" y="4846320"/>
            <a:ext cx="3429000" cy="822960"/>
          </a:xfrm>
          <a:prstGeom prst="roundRect">
            <a:avLst>
              <a:gd name="adj" fmla="val 16667"/>
            </a:avLst>
          </a:prstGeom>
          <a:solidFill>
            <a:schemeClr val="accent3"/>
          </a:solidFill>
          <a:ln w="19050">
            <a:solidFill>
              <a:schemeClr val="accent3"/>
            </a:solidFill>
          </a:ln>
        </p:spPr>
        <p:txBody>
          <a:bodyPr wrap="square" lIns="25400" tIns="203200" rIns="76200" bIns="25400" rtlCol="0" anchor="ctr"/>
          <a:lstStyle/>
          <a:p>
            <a:pPr algn="l" indent="0" marL="0">
              <a:buNone/>
            </a:pPr>
            <a:r>
              <a:rPr lang="en-US" sz="1900" b="1" dirty="0">
                <a:solidFill>
                  <a:schemeClr val="tx1"/>
                </a:solidFill>
              </a:rPr>
              <a:t>Tera (T)</a:t>
            </a:r>
            <a:endParaRPr lang="en-US" sz="1900" dirty="0"/>
          </a:p>
        </p:txBody>
      </p:sp>
      <p:sp>
        <p:nvSpPr>
          <p:cNvPr id="55" name="score 7"/>
          <p:cNvSpPr/>
          <p:nvPr/>
        </p:nvSpPr>
        <p:spPr>
          <a:xfrm>
            <a:off x="6931152" y="493776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accent3"/>
                </a:solidFill>
              </a:rPr>
              <a:t>0</a:t>
            </a:r>
            <a:endParaRPr lang="en-US" sz="2000" dirty="0"/>
          </a:p>
        </p:txBody>
      </p:sp>
      <p:sp>
        <p:nvSpPr>
          <p:cNvPr id="56" name="bar 7"/>
          <p:cNvSpPr/>
          <p:nvPr/>
        </p:nvSpPr>
        <p:spPr>
          <a:xfrm>
            <a:off x="11124642" y="4956048"/>
            <a:ext cx="238670" cy="73152"/>
          </a:xfrm>
          <a:prstGeom prst="rect">
            <a:avLst/>
          </a:prstGeom>
          <a:solidFill>
            <a:schemeClr val="accent3"/>
          </a:solidFill>
          <a:ln w="12700">
            <a:solidFill>
              <a:schemeClr val="accent3"/>
            </a:solidFill>
            <a:prstDash val="solid"/>
          </a:ln>
        </p:spPr>
      </p:sp>
      <p:sp>
        <p:nvSpPr>
          <p:cNvPr id="57" name="wrong label"/>
          <p:cNvSpPr/>
          <p:nvPr/>
        </p:nvSpPr>
        <p:spPr>
          <a:xfrm>
            <a:off x="548640" y="5989320"/>
            <a:ext cx="3108960" cy="548640"/>
          </a:xfrm>
          <a:prstGeom prst="roundRect">
            <a:avLst>
              <a:gd name="adj" fmla="val 41667"/>
            </a:avLst>
          </a:prstGeom>
          <a:solidFill>
            <a:schemeClr val="tx1"/>
          </a:solidFill>
          <a:ln w="25400">
            <a:solidFill>
              <a:schemeClr val="accent2"/>
            </a:solidFill>
          </a:ln>
        </p:spPr>
        <p:txBody>
          <a:bodyPr wrap="square" lIns="0" tIns="0" rIns="0" bIns="0" rtlCol="0" anchor="ctr"/>
          <a:lstStyle/>
          <a:p>
            <a:pPr algn="ctr" indent="0" marL="0">
              <a:buNone/>
            </a:pPr>
            <a:r>
              <a:rPr lang="en-US" sz="1600" b="1" dirty="0">
                <a:solidFill>
                  <a:schemeClr val="accent2"/>
                </a:solidFill>
              </a:rPr>
              <a:t>Not on the board? 100 points</a:t>
            </a:r>
            <a:endParaRPr lang="en-US" sz="1600" dirty="0"/>
          </a:p>
        </p:txBody>
      </p:sp>
      <p:sp>
        <p:nvSpPr>
          <p:cNvPr id="58" name="allbtn"/>
          <p:cNvSpPr/>
          <p:nvPr/>
        </p:nvSpPr>
        <p:spPr>
          <a:xfrm>
            <a:off x="3886200" y="5989320"/>
            <a:ext cx="2377440" cy="548640"/>
          </a:xfrm>
          <a:prstGeom prst="roundRect">
            <a:avLst>
              <a:gd name="adj" fmla="val 41667"/>
            </a:avLst>
          </a:prstGeom>
          <a:solidFill>
            <a:schemeClr val="accent4"/>
          </a:solidFill>
          <a:ln w="19050">
            <a:solidFill>
              <a:schemeClr val="accent1"/>
            </a:solidFill>
          </a:ln>
        </p:spPr>
        <p:txBody>
          <a:bodyPr wrap="square" lIns="0" tIns="0" rIns="0" bIns="0" rtlCol="0" anchor="ctr"/>
          <a:lstStyle/>
          <a:p>
            <a:pPr algn="ctr" indent="0" marL="0">
              <a:buNone/>
            </a:pPr>
            <a:r>
              <a:rPr lang="en-US" sz="1600" b="1" dirty="0">
                <a:solidFill>
                  <a:schemeClr val="bg1"/>
                </a:solidFill>
              </a:rPr>
              <a:t>Show all answers</a:t>
            </a:r>
            <a:endParaRPr lang="en-US" sz="1600" dirty="0"/>
          </a:p>
        </p:txBody>
      </p:sp>
      <p:sp>
        <p:nvSpPr>
          <p:cNvPr id="59" name="nextbtn">
            <a:hlinkClick r:id="rId1" tooltip="Next" action="ppaction://hlinksldjump"/>
          </p:cNvPr>
          <p:cNvSpPr/>
          <p:nvPr/>
        </p:nvSpPr>
        <p:spPr>
          <a:xfrm>
            <a:off x="9539935" y="5989320"/>
            <a:ext cx="2103120" cy="548640"/>
          </a:xfrm>
          <a:prstGeom prst="roundRect">
            <a:avLst>
              <a:gd name="adj" fmla="val 41667"/>
            </a:avLst>
          </a:prstGeom>
          <a:solidFill>
            <a:schemeClr val="accent1"/>
          </a:solidFill>
          <a:ln>
            <a:solidFill>
              <a:schemeClr val="accent1"/>
            </a:solidFill>
          </a:ln>
        </p:spPr>
        <p:txBody>
          <a:bodyPr wrap="square" lIns="0" tIns="0" rIns="0" bIns="0" rtlCol="0" anchor="ctr"/>
          <a:lstStyle/>
          <a:p>
            <a:pPr algn="ctr" indent="0" marL="0">
              <a:buNone/>
            </a:pPr>
            <a:r>
              <a:rPr lang="en-US" sz="1600" b="1" dirty="0">
                <a:solidFill>
                  <a:schemeClr val="tx1"/>
                </a:solidFill>
                <a:hlinkClick r:id="rId1" action="ppaction://hlinksldjump" tooltip="Next">
                  <a:extLst>
                    <a:ext uri="{A12FA001-AC4F-418D-AE19-62706E023703}">
                      <ahyp:hlinkClr xmlns:ahyp="http://schemas.microsoft.com/office/drawing/2018/hyperlinkcolor" val="tx"/>
                    </a:ext>
                  </a:extLst>
                </a:hlinkClick>
              </a:rPr>
              <a:t>Next round</a:t>
            </a:r>
            <a:endParaRPr lang="en-US" sz="1600"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11" restart="whenNotActive" fill="hold" evtFilter="cancelBubble" nodeType="interactiveSeq">
                <p:stCondLst>
                  <p:cond evt="onClick" delay="0">
                    <p:tgtEl>
                      <p:spTgt spid="26"/>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6"/>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20" restart="whenNotActive" fill="hold" evtFilter="cancelBubble" nodeType="interactiveSeq">
                <p:stCondLst>
                  <p:cond evt="onClick" delay="0">
                    <p:tgtEl>
                      <p:spTgt spid="27"/>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29" restart="whenNotActive" fill="hold" evtFilter="cancelBubble" nodeType="interactiveSeq">
                <p:stCondLst>
                  <p:cond evt="onClick" delay="0">
                    <p:tgtEl>
                      <p:spTgt spid="28"/>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42"/>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4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38" restart="whenNotActive" fill="hold" evtFilter="cancelBubble" nodeType="interactiveSeq">
                <p:stCondLst>
                  <p:cond evt="onClick" delay="0">
                    <p:tgtEl>
                      <p:spTgt spid="29"/>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7"/>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47" restart="whenNotActive" fill="hold" evtFilter="cancelBubble" nodeType="interactiveSeq">
                <p:stCondLst>
                  <p:cond evt="onClick" delay="0">
                    <p:tgtEl>
                      <p:spTgt spid="30"/>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56" restart="whenNotActive" fill="hold" evtFilter="cancelBubble" nodeType="interactiveSeq">
                <p:stCondLst>
                  <p:cond evt="onClick" delay="0">
                    <p:tgtEl>
                      <p:spTgt spid="31"/>
                    </p:tgtEl>
                  </p:cond>
                </p:stCondLst>
                <p:endSync evt="end" delay="0">
                  <p:rtn val="all"/>
                </p:endSync>
                <p:childTnLst>
                  <p:par>
                    <p:cTn id="57" fill="hold">
                      <p:stCondLst>
                        <p:cond delay="0"/>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5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3"/>
                                        </p:tgtEl>
                                        <p:attrNameLst>
                                          <p:attrName>style.visibility</p:attrName>
                                        </p:attrNameLst>
                                      </p:cBhvr>
                                      <p:to>
                                        <p:strVal val="visible"/>
                                      </p:to>
                                    </p:set>
                                  </p:childTnLst>
                                </p:cTn>
                              </p:par>
                            </p:childTnLst>
                          </p:cTn>
                        </p:par>
                      </p:childTnLst>
                    </p:cTn>
                  </p:par>
                </p:childTnLst>
              </p:cTn>
              <p:nextCondLst>
                <p:cond evt="onClick" delay="0">
                  <p:tgtEl>
                    <p:spTgt spid="31"/>
                  </p:tgtEl>
                </p:cond>
              </p:nextCondLst>
            </p:seq>
            <p:seq concurrent="1" nextAc="seek">
              <p:cTn id="65" restart="whenNotActive" fill="hold" evtFilter="cancelBubble" nodeType="interactiveSeq">
                <p:stCondLst>
                  <p:cond evt="onClick" delay="0">
                    <p:tgtEl>
                      <p:spTgt spid="32"/>
                    </p:tgtEl>
                  </p:cond>
                </p:stCondLst>
                <p:endSync evt="end" delay="0">
                  <p:rtn val="all"/>
                </p:endSync>
                <p:childTnLst>
                  <p:par>
                    <p:cTn id="66" fill="hold">
                      <p:stCondLst>
                        <p:cond delay="0"/>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54"/>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55"/>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56"/>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seq concurrent="1" nextAc="seek">
              <p:cTn id="74" restart="whenNotActive" fill="hold" evtFilter="cancelBubble" nodeType="interactiveSeq">
                <p:stCondLst>
                  <p:cond evt="onClick" delay="0">
                    <p:tgtEl>
                      <p:spTgt spid="58"/>
                    </p:tgtEl>
                  </p:cond>
                </p:stCondLst>
                <p:endSync evt="end" delay="0">
                  <p:rtn val="all"/>
                </p:endSync>
                <p:childTnLst>
                  <p:par>
                    <p:cTn id="75" fill="hold">
                      <p:stCondLst>
                        <p:cond delay="0"/>
                      </p:stCondLst>
                      <p:childTnLst>
                        <p:par>
                          <p:cTn id="76" fill="hold">
                            <p:stCondLst>
                              <p:cond delay="0"/>
                            </p:stCondLst>
                            <p:childTnLst>
                              <p:par>
                                <p:cTn id="77" presetID="1" presetClass="entr" presetSubtype="0" fill="hold" grpId="1" nodeType="clickEffect">
                                  <p:stCondLst>
                                    <p:cond delay="0"/>
                                  </p:stCondLst>
                                  <p:childTnLst>
                                    <p:set>
                                      <p:cBhvr>
                                        <p:cTn id="78" dur="1" fill="hold">
                                          <p:stCondLst>
                                            <p:cond delay="0"/>
                                          </p:stCondLst>
                                        </p:cTn>
                                        <p:tgtEl>
                                          <p:spTgt spid="33"/>
                                        </p:tgtEl>
                                        <p:attrNameLst>
                                          <p:attrName>style.visibility</p:attrName>
                                        </p:attrNameLst>
                                      </p:cBhvr>
                                      <p:to>
                                        <p:strVal val="visible"/>
                                      </p:to>
                                    </p:set>
                                  </p:childTnLst>
                                </p:cTn>
                              </p:par>
                              <p:par>
                                <p:cTn id="79" presetID="1" presetClass="entr" presetSubtype="0" fill="hold" grpId="1" nodeType="withEffect">
                                  <p:stCondLst>
                                    <p:cond delay="0"/>
                                  </p:stCondLst>
                                  <p:childTnLst>
                                    <p:set>
                                      <p:cBhvr>
                                        <p:cTn id="80" dur="1" fill="hold">
                                          <p:stCondLst>
                                            <p:cond delay="0"/>
                                          </p:stCondLst>
                                        </p:cTn>
                                        <p:tgtEl>
                                          <p:spTgt spid="34"/>
                                        </p:tgtEl>
                                        <p:attrNameLst>
                                          <p:attrName>style.visibility</p:attrName>
                                        </p:attrNameLst>
                                      </p:cBhvr>
                                      <p:to>
                                        <p:strVal val="visible"/>
                                      </p:to>
                                    </p:set>
                                  </p:childTnLst>
                                </p:cTn>
                              </p:par>
                              <p:par>
                                <p:cTn id="81" presetID="1" presetClass="entr" presetSubtype="0" fill="hold" grpId="1" nodeType="withEffect">
                                  <p:stCondLst>
                                    <p:cond delay="0"/>
                                  </p:stCondLst>
                                  <p:childTnLst>
                                    <p:set>
                                      <p:cBhvr>
                                        <p:cTn id="82" dur="1" fill="hold">
                                          <p:stCondLst>
                                            <p:cond delay="0"/>
                                          </p:stCondLst>
                                        </p:cTn>
                                        <p:tgtEl>
                                          <p:spTgt spid="35"/>
                                        </p:tgtEl>
                                        <p:attrNameLst>
                                          <p:attrName>style.visibility</p:attrName>
                                        </p:attrNameLst>
                                      </p:cBhvr>
                                      <p:to>
                                        <p:strVal val="visible"/>
                                      </p:to>
                                    </p:set>
                                  </p:childTnLst>
                                </p:cTn>
                              </p:par>
                              <p:par>
                                <p:cTn id="83" presetID="1" presetClass="entr" presetSubtype="0" fill="hold" grpId="1" nodeType="withEffect">
                                  <p:stCondLst>
                                    <p:cond delay="0"/>
                                  </p:stCondLst>
                                  <p:childTnLst>
                                    <p:set>
                                      <p:cBhvr>
                                        <p:cTn id="84" dur="1" fill="hold">
                                          <p:stCondLst>
                                            <p:cond delay="0"/>
                                          </p:stCondLst>
                                        </p:cTn>
                                        <p:tgtEl>
                                          <p:spTgt spid="36"/>
                                        </p:tgtEl>
                                        <p:attrNameLst>
                                          <p:attrName>style.visibility</p:attrName>
                                        </p:attrNameLst>
                                      </p:cBhvr>
                                      <p:to>
                                        <p:strVal val="visible"/>
                                      </p:to>
                                    </p:set>
                                  </p:childTnLst>
                                </p:cTn>
                              </p:par>
                              <p:par>
                                <p:cTn id="85" presetID="1" presetClass="entr" presetSubtype="0" fill="hold" grpId="1" nodeType="withEffect">
                                  <p:stCondLst>
                                    <p:cond delay="0"/>
                                  </p:stCondLst>
                                  <p:childTnLst>
                                    <p:set>
                                      <p:cBhvr>
                                        <p:cTn id="86" dur="1" fill="hold">
                                          <p:stCondLst>
                                            <p:cond delay="0"/>
                                          </p:stCondLst>
                                        </p:cTn>
                                        <p:tgtEl>
                                          <p:spTgt spid="37"/>
                                        </p:tgtEl>
                                        <p:attrNameLst>
                                          <p:attrName>style.visibility</p:attrName>
                                        </p:attrNameLst>
                                      </p:cBhvr>
                                      <p:to>
                                        <p:strVal val="visible"/>
                                      </p:to>
                                    </p:set>
                                  </p:childTnLst>
                                </p:cTn>
                              </p:par>
                              <p:par>
                                <p:cTn id="87" presetID="1" presetClass="entr" presetSubtype="0" fill="hold" grpId="1" nodeType="withEffect">
                                  <p:stCondLst>
                                    <p:cond delay="0"/>
                                  </p:stCondLst>
                                  <p:childTnLst>
                                    <p:set>
                                      <p:cBhvr>
                                        <p:cTn id="88" dur="1" fill="hold">
                                          <p:stCondLst>
                                            <p:cond delay="0"/>
                                          </p:stCondLst>
                                        </p:cTn>
                                        <p:tgtEl>
                                          <p:spTgt spid="38"/>
                                        </p:tgtEl>
                                        <p:attrNameLst>
                                          <p:attrName>style.visibility</p:attrName>
                                        </p:attrNameLst>
                                      </p:cBhvr>
                                      <p:to>
                                        <p:strVal val="visible"/>
                                      </p:to>
                                    </p:set>
                                  </p:childTnLst>
                                </p:cTn>
                              </p:par>
                              <p:par>
                                <p:cTn id="89" presetID="1" presetClass="entr" presetSubtype="0" fill="hold" grpId="1" nodeType="withEffect">
                                  <p:stCondLst>
                                    <p:cond delay="0"/>
                                  </p:stCondLst>
                                  <p:childTnLst>
                                    <p:set>
                                      <p:cBhvr>
                                        <p:cTn id="90" dur="1" fill="hold">
                                          <p:stCondLst>
                                            <p:cond delay="0"/>
                                          </p:stCondLst>
                                        </p:cTn>
                                        <p:tgtEl>
                                          <p:spTgt spid="39"/>
                                        </p:tgtEl>
                                        <p:attrNameLst>
                                          <p:attrName>style.visibility</p:attrName>
                                        </p:attrNameLst>
                                      </p:cBhvr>
                                      <p:to>
                                        <p:strVal val="visible"/>
                                      </p:to>
                                    </p:set>
                                  </p:childTnLst>
                                </p:cTn>
                              </p:par>
                              <p:par>
                                <p:cTn id="91" presetID="1" presetClass="entr" presetSubtype="0" fill="hold" grpId="1" nodeType="withEffect">
                                  <p:stCondLst>
                                    <p:cond delay="0"/>
                                  </p:stCondLst>
                                  <p:childTnLst>
                                    <p:set>
                                      <p:cBhvr>
                                        <p:cTn id="92" dur="1" fill="hold">
                                          <p:stCondLst>
                                            <p:cond delay="0"/>
                                          </p:stCondLst>
                                        </p:cTn>
                                        <p:tgtEl>
                                          <p:spTgt spid="40"/>
                                        </p:tgtEl>
                                        <p:attrNameLst>
                                          <p:attrName>style.visibility</p:attrName>
                                        </p:attrNameLst>
                                      </p:cBhvr>
                                      <p:to>
                                        <p:strVal val="visible"/>
                                      </p:to>
                                    </p:set>
                                  </p:childTnLst>
                                </p:cTn>
                              </p:par>
                              <p:par>
                                <p:cTn id="93" presetID="1" presetClass="entr" presetSubtype="0" fill="hold" grpId="1" nodeType="withEffect">
                                  <p:stCondLst>
                                    <p:cond delay="0"/>
                                  </p:stCondLst>
                                  <p:childTnLst>
                                    <p:set>
                                      <p:cBhvr>
                                        <p:cTn id="94" dur="1" fill="hold">
                                          <p:stCondLst>
                                            <p:cond delay="0"/>
                                          </p:stCondLst>
                                        </p:cTn>
                                        <p:tgtEl>
                                          <p:spTgt spid="41"/>
                                        </p:tgtEl>
                                        <p:attrNameLst>
                                          <p:attrName>style.visibility</p:attrName>
                                        </p:attrNameLst>
                                      </p:cBhvr>
                                      <p:to>
                                        <p:strVal val="visible"/>
                                      </p:to>
                                    </p:set>
                                  </p:childTnLst>
                                </p:cTn>
                              </p:par>
                              <p:par>
                                <p:cTn id="95" presetID="1" presetClass="entr" presetSubtype="0" fill="hold" grpId="1" nodeType="withEffect">
                                  <p:stCondLst>
                                    <p:cond delay="0"/>
                                  </p:stCondLst>
                                  <p:childTnLst>
                                    <p:set>
                                      <p:cBhvr>
                                        <p:cTn id="96" dur="1" fill="hold">
                                          <p:stCondLst>
                                            <p:cond delay="0"/>
                                          </p:stCondLst>
                                        </p:cTn>
                                        <p:tgtEl>
                                          <p:spTgt spid="42"/>
                                        </p:tgtEl>
                                        <p:attrNameLst>
                                          <p:attrName>style.visibility</p:attrName>
                                        </p:attrNameLst>
                                      </p:cBhvr>
                                      <p:to>
                                        <p:strVal val="visible"/>
                                      </p:to>
                                    </p:set>
                                  </p:childTnLst>
                                </p:cTn>
                              </p:par>
                              <p:par>
                                <p:cTn id="97" presetID="1" presetClass="entr" presetSubtype="0" fill="hold" grpId="1" nodeType="withEffect">
                                  <p:stCondLst>
                                    <p:cond delay="0"/>
                                  </p:stCondLst>
                                  <p:childTnLst>
                                    <p:set>
                                      <p:cBhvr>
                                        <p:cTn id="98" dur="1" fill="hold">
                                          <p:stCondLst>
                                            <p:cond delay="0"/>
                                          </p:stCondLst>
                                        </p:cTn>
                                        <p:tgtEl>
                                          <p:spTgt spid="43"/>
                                        </p:tgtEl>
                                        <p:attrNameLst>
                                          <p:attrName>style.visibility</p:attrName>
                                        </p:attrNameLst>
                                      </p:cBhvr>
                                      <p:to>
                                        <p:strVal val="visible"/>
                                      </p:to>
                                    </p:set>
                                  </p:childTnLst>
                                </p:cTn>
                              </p:par>
                              <p:par>
                                <p:cTn id="99" presetID="1" presetClass="entr" presetSubtype="0" fill="hold" grpId="1" nodeType="withEffect">
                                  <p:stCondLst>
                                    <p:cond delay="0"/>
                                  </p:stCondLst>
                                  <p:childTnLst>
                                    <p:set>
                                      <p:cBhvr>
                                        <p:cTn id="100" dur="1" fill="hold">
                                          <p:stCondLst>
                                            <p:cond delay="0"/>
                                          </p:stCondLst>
                                        </p:cTn>
                                        <p:tgtEl>
                                          <p:spTgt spid="44"/>
                                        </p:tgtEl>
                                        <p:attrNameLst>
                                          <p:attrName>style.visibility</p:attrName>
                                        </p:attrNameLst>
                                      </p:cBhvr>
                                      <p:to>
                                        <p:strVal val="visible"/>
                                      </p:to>
                                    </p:set>
                                  </p:childTnLst>
                                </p:cTn>
                              </p:par>
                              <p:par>
                                <p:cTn id="101" presetID="1" presetClass="entr" presetSubtype="0" fill="hold" grpId="1" nodeType="withEffect">
                                  <p:stCondLst>
                                    <p:cond delay="0"/>
                                  </p:stCondLst>
                                  <p:childTnLst>
                                    <p:set>
                                      <p:cBhvr>
                                        <p:cTn id="102" dur="1" fill="hold">
                                          <p:stCondLst>
                                            <p:cond delay="0"/>
                                          </p:stCondLst>
                                        </p:cTn>
                                        <p:tgtEl>
                                          <p:spTgt spid="45"/>
                                        </p:tgtEl>
                                        <p:attrNameLst>
                                          <p:attrName>style.visibility</p:attrName>
                                        </p:attrNameLst>
                                      </p:cBhvr>
                                      <p:to>
                                        <p:strVal val="visible"/>
                                      </p:to>
                                    </p:set>
                                  </p:childTnLst>
                                </p:cTn>
                              </p:par>
                              <p:par>
                                <p:cTn id="103" presetID="1" presetClass="entr" presetSubtype="0" fill="hold" grpId="1" nodeType="withEffect">
                                  <p:stCondLst>
                                    <p:cond delay="0"/>
                                  </p:stCondLst>
                                  <p:childTnLst>
                                    <p:set>
                                      <p:cBhvr>
                                        <p:cTn id="104" dur="1" fill="hold">
                                          <p:stCondLst>
                                            <p:cond delay="0"/>
                                          </p:stCondLst>
                                        </p:cTn>
                                        <p:tgtEl>
                                          <p:spTgt spid="46"/>
                                        </p:tgtEl>
                                        <p:attrNameLst>
                                          <p:attrName>style.visibility</p:attrName>
                                        </p:attrNameLst>
                                      </p:cBhvr>
                                      <p:to>
                                        <p:strVal val="visible"/>
                                      </p:to>
                                    </p:set>
                                  </p:childTnLst>
                                </p:cTn>
                              </p:par>
                              <p:par>
                                <p:cTn id="105" presetID="1" presetClass="entr" presetSubtype="0" fill="hold" grpId="1" nodeType="withEffect">
                                  <p:stCondLst>
                                    <p:cond delay="0"/>
                                  </p:stCondLst>
                                  <p:childTnLst>
                                    <p:set>
                                      <p:cBhvr>
                                        <p:cTn id="106" dur="1" fill="hold">
                                          <p:stCondLst>
                                            <p:cond delay="0"/>
                                          </p:stCondLst>
                                        </p:cTn>
                                        <p:tgtEl>
                                          <p:spTgt spid="47"/>
                                        </p:tgtEl>
                                        <p:attrNameLst>
                                          <p:attrName>style.visibility</p:attrName>
                                        </p:attrNameLst>
                                      </p:cBhvr>
                                      <p:to>
                                        <p:strVal val="visible"/>
                                      </p:to>
                                    </p:set>
                                  </p:childTnLst>
                                </p:cTn>
                              </p:par>
                              <p:par>
                                <p:cTn id="107" presetID="1" presetClass="entr" presetSubtype="0" fill="hold" grpId="1" nodeType="withEffect">
                                  <p:stCondLst>
                                    <p:cond delay="0"/>
                                  </p:stCondLst>
                                  <p:childTnLst>
                                    <p:set>
                                      <p:cBhvr>
                                        <p:cTn id="108" dur="1" fill="hold">
                                          <p:stCondLst>
                                            <p:cond delay="0"/>
                                          </p:stCondLst>
                                        </p:cTn>
                                        <p:tgtEl>
                                          <p:spTgt spid="48"/>
                                        </p:tgtEl>
                                        <p:attrNameLst>
                                          <p:attrName>style.visibility</p:attrName>
                                        </p:attrNameLst>
                                      </p:cBhvr>
                                      <p:to>
                                        <p:strVal val="visible"/>
                                      </p:to>
                                    </p:set>
                                  </p:childTnLst>
                                </p:cTn>
                              </p:par>
                              <p:par>
                                <p:cTn id="109" presetID="1" presetClass="entr" presetSubtype="0" fill="hold" grpId="1" nodeType="withEffect">
                                  <p:stCondLst>
                                    <p:cond delay="0"/>
                                  </p:stCondLst>
                                  <p:childTnLst>
                                    <p:set>
                                      <p:cBhvr>
                                        <p:cTn id="110" dur="1" fill="hold">
                                          <p:stCondLst>
                                            <p:cond delay="0"/>
                                          </p:stCondLst>
                                        </p:cTn>
                                        <p:tgtEl>
                                          <p:spTgt spid="49"/>
                                        </p:tgtEl>
                                        <p:attrNameLst>
                                          <p:attrName>style.visibility</p:attrName>
                                        </p:attrNameLst>
                                      </p:cBhvr>
                                      <p:to>
                                        <p:strVal val="visible"/>
                                      </p:to>
                                    </p:set>
                                  </p:childTnLst>
                                </p:cTn>
                              </p:par>
                              <p:par>
                                <p:cTn id="111" presetID="1" presetClass="entr" presetSubtype="0" fill="hold" grpId="1" nodeType="withEffect">
                                  <p:stCondLst>
                                    <p:cond delay="0"/>
                                  </p:stCondLst>
                                  <p:childTnLst>
                                    <p:set>
                                      <p:cBhvr>
                                        <p:cTn id="112" dur="1" fill="hold">
                                          <p:stCondLst>
                                            <p:cond delay="0"/>
                                          </p:stCondLst>
                                        </p:cTn>
                                        <p:tgtEl>
                                          <p:spTgt spid="50"/>
                                        </p:tgtEl>
                                        <p:attrNameLst>
                                          <p:attrName>style.visibility</p:attrName>
                                        </p:attrNameLst>
                                      </p:cBhvr>
                                      <p:to>
                                        <p:strVal val="visible"/>
                                      </p:to>
                                    </p:set>
                                  </p:childTnLst>
                                </p:cTn>
                              </p:par>
                              <p:par>
                                <p:cTn id="113" presetID="1" presetClass="entr" presetSubtype="0" fill="hold" grpId="1" nodeType="withEffect">
                                  <p:stCondLst>
                                    <p:cond delay="0"/>
                                  </p:stCondLst>
                                  <p:childTnLst>
                                    <p:set>
                                      <p:cBhvr>
                                        <p:cTn id="114" dur="1" fill="hold">
                                          <p:stCondLst>
                                            <p:cond delay="0"/>
                                          </p:stCondLst>
                                        </p:cTn>
                                        <p:tgtEl>
                                          <p:spTgt spid="51"/>
                                        </p:tgtEl>
                                        <p:attrNameLst>
                                          <p:attrName>style.visibility</p:attrName>
                                        </p:attrNameLst>
                                      </p:cBhvr>
                                      <p:to>
                                        <p:strVal val="visible"/>
                                      </p:to>
                                    </p:set>
                                  </p:childTnLst>
                                </p:cTn>
                              </p:par>
                              <p:par>
                                <p:cTn id="115" presetID="1" presetClass="entr" presetSubtype="0" fill="hold" grpId="1" nodeType="withEffect">
                                  <p:stCondLst>
                                    <p:cond delay="0"/>
                                  </p:stCondLst>
                                  <p:childTnLst>
                                    <p:set>
                                      <p:cBhvr>
                                        <p:cTn id="116" dur="1" fill="hold">
                                          <p:stCondLst>
                                            <p:cond delay="0"/>
                                          </p:stCondLst>
                                        </p:cTn>
                                        <p:tgtEl>
                                          <p:spTgt spid="52"/>
                                        </p:tgtEl>
                                        <p:attrNameLst>
                                          <p:attrName>style.visibility</p:attrName>
                                        </p:attrNameLst>
                                      </p:cBhvr>
                                      <p:to>
                                        <p:strVal val="visible"/>
                                      </p:to>
                                    </p:set>
                                  </p:childTnLst>
                                </p:cTn>
                              </p:par>
                              <p:par>
                                <p:cTn id="117" presetID="1" presetClass="entr" presetSubtype="0" fill="hold" grpId="1" nodeType="withEffect">
                                  <p:stCondLst>
                                    <p:cond delay="0"/>
                                  </p:stCondLst>
                                  <p:childTnLst>
                                    <p:set>
                                      <p:cBhvr>
                                        <p:cTn id="118" dur="1" fill="hold">
                                          <p:stCondLst>
                                            <p:cond delay="0"/>
                                          </p:stCondLst>
                                        </p:cTn>
                                        <p:tgtEl>
                                          <p:spTgt spid="53"/>
                                        </p:tgtEl>
                                        <p:attrNameLst>
                                          <p:attrName>style.visibility</p:attrName>
                                        </p:attrNameLst>
                                      </p:cBhvr>
                                      <p:to>
                                        <p:strVal val="visible"/>
                                      </p:to>
                                    </p:set>
                                  </p:childTnLst>
                                </p:cTn>
                              </p:par>
                              <p:par>
                                <p:cTn id="119" presetID="1" presetClass="entr" presetSubtype="0" fill="hold" grpId="1" nodeType="withEffect">
                                  <p:stCondLst>
                                    <p:cond delay="0"/>
                                  </p:stCondLst>
                                  <p:childTnLst>
                                    <p:set>
                                      <p:cBhvr>
                                        <p:cTn id="120" dur="1" fill="hold">
                                          <p:stCondLst>
                                            <p:cond delay="0"/>
                                          </p:stCondLst>
                                        </p:cTn>
                                        <p:tgtEl>
                                          <p:spTgt spid="54"/>
                                        </p:tgtEl>
                                        <p:attrNameLst>
                                          <p:attrName>style.visibility</p:attrName>
                                        </p:attrNameLst>
                                      </p:cBhvr>
                                      <p:to>
                                        <p:strVal val="visible"/>
                                      </p:to>
                                    </p:set>
                                  </p:childTnLst>
                                </p:cTn>
                              </p:par>
                              <p:par>
                                <p:cTn id="121" presetID="1" presetClass="entr" presetSubtype="0" fill="hold" grpId="1" nodeType="withEffect">
                                  <p:stCondLst>
                                    <p:cond delay="0"/>
                                  </p:stCondLst>
                                  <p:childTnLst>
                                    <p:set>
                                      <p:cBhvr>
                                        <p:cTn id="122" dur="1" fill="hold">
                                          <p:stCondLst>
                                            <p:cond delay="0"/>
                                          </p:stCondLst>
                                        </p:cTn>
                                        <p:tgtEl>
                                          <p:spTgt spid="55"/>
                                        </p:tgtEl>
                                        <p:attrNameLst>
                                          <p:attrName>style.visibility</p:attrName>
                                        </p:attrNameLst>
                                      </p:cBhvr>
                                      <p:to>
                                        <p:strVal val="visible"/>
                                      </p:to>
                                    </p:set>
                                  </p:childTnLst>
                                </p:cTn>
                              </p:par>
                              <p:par>
                                <p:cTn id="123" presetID="1" presetClass="entr" presetSubtype="0" fill="hold" grpId="1" nodeType="withEffect">
                                  <p:stCondLst>
                                    <p:cond delay="0"/>
                                  </p:stCondLst>
                                  <p:childTnLst>
                                    <p:set>
                                      <p:cBhvr>
                                        <p:cTn id="124" dur="1" fill="hold">
                                          <p:stCondLst>
                                            <p:cond delay="0"/>
                                          </p:stCondLst>
                                        </p:cTn>
                                        <p:tgtEl>
                                          <p:spTgt spid="56"/>
                                        </p:tgtEl>
                                        <p:attrNameLst>
                                          <p:attrName>style.visibility</p:attrName>
                                        </p:attrNameLst>
                                      </p:cBhvr>
                                      <p:to>
                                        <p:strVal val="visible"/>
                                      </p:to>
                                    </p:set>
                                  </p:childTnLst>
                                </p:cTn>
                              </p:par>
                            </p:childTnLst>
                          </p:cTn>
                        </p:par>
                      </p:childTnLst>
                    </p:cTn>
                  </p:par>
                </p:childTnLst>
              </p:cTn>
              <p:nextCondLst>
                <p:cond evt="onClick" delay="0">
                  <p:tgtEl>
                    <p:spTgt spid="58"/>
                  </p:tgtEl>
                </p:cond>
              </p:nextCondLst>
            </p:seq>
          </p:childTnLst>
        </p:cTn>
      </p:par>
    </p:tnLst>
    <p:bldLst>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33" grpId="1" animBg="1"/>
      <p:bldP spid="34" grpId="1" animBg="1"/>
      <p:bldP spid="35" grpId="1" animBg="1"/>
      <p:bldP spid="36" grpId="1" animBg="1"/>
      <p:bldP spid="37" grpId="1" animBg="1"/>
      <p:bldP spid="38" grpId="1" animBg="1"/>
      <p:bldP spid="39" grpId="1" animBg="1"/>
      <p:bldP spid="40" grpId="1" animBg="1"/>
      <p:bldP spid="41" grpId="1" animBg="1"/>
      <p:bldP spid="42" grpId="1" animBg="1"/>
      <p:bldP spid="43" grpId="1" animBg="1"/>
      <p:bldP spid="44" grpId="1" animBg="1"/>
      <p:bldP spid="45" grpId="1" animBg="1"/>
      <p:bldP spid="46" grpId="1" animBg="1"/>
      <p:bldP spid="47" grpId="1" animBg="1"/>
      <p:bldP spid="48" grpId="1" animBg="1"/>
      <p:bldP spid="49" grpId="1" animBg="1"/>
      <p:bldP spid="50" grpId="1" animBg="1"/>
      <p:bldP spid="51" grpId="1" animBg="1"/>
      <p:bldP spid="52" grpId="1" animBg="1"/>
      <p:bldP spid="53" grpId="1" animBg="1"/>
      <p:bldP spid="54" grpId="1" animBg="1"/>
      <p:bldP spid="55" grpId="1" animBg="1"/>
      <p:bldP spid="56"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320040"/>
            <a:ext cx="4572000" cy="320040"/>
          </a:xfrm>
          <a:prstGeom prst="rect">
            <a:avLst/>
          </a:prstGeom>
          <a:noFill/>
          <a:ln/>
        </p:spPr>
        <p:txBody>
          <a:bodyPr wrap="square" lIns="0" tIns="0" rIns="0" bIns="0" rtlCol="0" anchor="t"/>
          <a:lstStyle/>
          <a:p>
            <a:pPr indent="0" marL="0">
              <a:buNone/>
            </a:pPr>
            <a:r>
              <a:rPr lang="en-US" sz="1400" b="1" spc="300" kern="0" dirty="0">
                <a:solidFill>
                  <a:schemeClr val="accent1"/>
                </a:solidFill>
              </a:rPr>
              <a:t>ROUND 3 OF 6</a:t>
            </a:r>
            <a:endParaRPr lang="en-US" sz="140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3200" b="1" dirty="0">
                <a:solidFill>
                  <a:schemeClr val="bg1"/>
                </a:solidFill>
              </a:rPr>
              <a:t>Name a type of variable</a:t>
            </a:r>
            <a:endParaRPr lang="en-US" sz="3200" dirty="0"/>
          </a:p>
        </p:txBody>
      </p:sp>
      <p:sp>
        <p:nvSpPr>
          <p:cNvPr id="4" name="chart panel"/>
          <p:cNvSpPr/>
          <p:nvPr/>
        </p:nvSpPr>
        <p:spPr>
          <a:xfrm>
            <a:off x="8092440" y="1691640"/>
            <a:ext cx="3550615" cy="4069080"/>
          </a:xfrm>
          <a:prstGeom prst="roundRect">
            <a:avLst>
              <a:gd name="adj" fmla="val 3090"/>
            </a:avLst>
          </a:prstGeom>
          <a:solidFill>
            <a:schemeClr val="accent4"/>
          </a:solidFill>
          <a:ln w="19050">
            <a:solidFill>
              <a:schemeClr val="accent5"/>
            </a:solidFill>
            <a:prstDash val="solid"/>
          </a:ln>
        </p:spPr>
      </p:sp>
      <p:sp>
        <p:nvSpPr>
          <p:cNvPr id="5" name="Text 3"/>
          <p:cNvSpPr txBox="1"/>
          <p:nvPr/>
        </p:nvSpPr>
        <p:spPr>
          <a:xfrm>
            <a:off x="8183880" y="187452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100</a:t>
            </a:r>
            <a:endParaRPr lang="en-US" sz="1200" dirty="0"/>
          </a:p>
        </p:txBody>
      </p:sp>
      <p:sp>
        <p:nvSpPr>
          <p:cNvPr id="6" name="Text 4"/>
          <p:cNvSpPr txBox="1"/>
          <p:nvPr/>
        </p:nvSpPr>
        <p:spPr>
          <a:xfrm>
            <a:off x="8183880" y="338328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50</a:t>
            </a:r>
            <a:endParaRPr lang="en-US" sz="1200" dirty="0"/>
          </a:p>
        </p:txBody>
      </p:sp>
      <p:sp>
        <p:nvSpPr>
          <p:cNvPr id="7" name="Text 5"/>
          <p:cNvSpPr txBox="1"/>
          <p:nvPr/>
        </p:nvSpPr>
        <p:spPr>
          <a:xfrm>
            <a:off x="8183880" y="489204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0</a:t>
            </a:r>
            <a:endParaRPr lang="en-US" sz="1200" dirty="0"/>
          </a:p>
        </p:txBody>
      </p:sp>
      <p:sp>
        <p:nvSpPr>
          <p:cNvPr id="8" name="slot 0"/>
          <p:cNvSpPr/>
          <p:nvPr/>
        </p:nvSpPr>
        <p:spPr>
          <a:xfrm>
            <a:off x="8768630" y="2011680"/>
            <a:ext cx="381872" cy="3017520"/>
          </a:xfrm>
          <a:prstGeom prst="rect">
            <a:avLst/>
          </a:prstGeom>
          <a:solidFill>
            <a:schemeClr val="accent5"/>
          </a:solidFill>
          <a:ln w="12700">
            <a:solidFill>
              <a:schemeClr val="accent5"/>
            </a:solidFill>
            <a:prstDash val="solid"/>
          </a:ln>
        </p:spPr>
      </p:sp>
      <p:sp>
        <p:nvSpPr>
          <p:cNvPr id="9" name="Text 7"/>
          <p:cNvSpPr txBox="1"/>
          <p:nvPr/>
        </p:nvSpPr>
        <p:spPr>
          <a:xfrm>
            <a:off x="8677190"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1</a:t>
            </a:r>
            <a:endParaRPr lang="en-US" sz="1300" dirty="0"/>
          </a:p>
        </p:txBody>
      </p:sp>
      <p:sp>
        <p:nvSpPr>
          <p:cNvPr id="10" name="slot 1"/>
          <p:cNvSpPr/>
          <p:nvPr/>
        </p:nvSpPr>
        <p:spPr>
          <a:xfrm>
            <a:off x="9314161" y="2011680"/>
            <a:ext cx="381872" cy="3017520"/>
          </a:xfrm>
          <a:prstGeom prst="rect">
            <a:avLst/>
          </a:prstGeom>
          <a:solidFill>
            <a:schemeClr val="accent5"/>
          </a:solidFill>
          <a:ln w="12700">
            <a:solidFill>
              <a:schemeClr val="accent5"/>
            </a:solidFill>
            <a:prstDash val="solid"/>
          </a:ln>
        </p:spPr>
      </p:sp>
      <p:sp>
        <p:nvSpPr>
          <p:cNvPr id="11" name="Text 9"/>
          <p:cNvSpPr txBox="1"/>
          <p:nvPr/>
        </p:nvSpPr>
        <p:spPr>
          <a:xfrm>
            <a:off x="9222721"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2</a:t>
            </a:r>
            <a:endParaRPr lang="en-US" sz="1300" dirty="0"/>
          </a:p>
        </p:txBody>
      </p:sp>
      <p:sp>
        <p:nvSpPr>
          <p:cNvPr id="12" name="slot 2"/>
          <p:cNvSpPr/>
          <p:nvPr/>
        </p:nvSpPr>
        <p:spPr>
          <a:xfrm>
            <a:off x="9859692" y="2011680"/>
            <a:ext cx="381872" cy="3017520"/>
          </a:xfrm>
          <a:prstGeom prst="rect">
            <a:avLst/>
          </a:prstGeom>
          <a:solidFill>
            <a:schemeClr val="accent5"/>
          </a:solidFill>
          <a:ln w="12700">
            <a:solidFill>
              <a:schemeClr val="accent5"/>
            </a:solidFill>
            <a:prstDash val="solid"/>
          </a:ln>
        </p:spPr>
      </p:sp>
      <p:sp>
        <p:nvSpPr>
          <p:cNvPr id="13" name="Text 11"/>
          <p:cNvSpPr txBox="1"/>
          <p:nvPr/>
        </p:nvSpPr>
        <p:spPr>
          <a:xfrm>
            <a:off x="9768252"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3</a:t>
            </a:r>
            <a:endParaRPr lang="en-US" sz="1300" dirty="0"/>
          </a:p>
        </p:txBody>
      </p:sp>
      <p:sp>
        <p:nvSpPr>
          <p:cNvPr id="14" name="slot 3"/>
          <p:cNvSpPr/>
          <p:nvPr/>
        </p:nvSpPr>
        <p:spPr>
          <a:xfrm>
            <a:off x="10405223" y="2011680"/>
            <a:ext cx="381872" cy="3017520"/>
          </a:xfrm>
          <a:prstGeom prst="rect">
            <a:avLst/>
          </a:prstGeom>
          <a:solidFill>
            <a:schemeClr val="accent5"/>
          </a:solidFill>
          <a:ln w="12700">
            <a:solidFill>
              <a:schemeClr val="accent5"/>
            </a:solidFill>
            <a:prstDash val="solid"/>
          </a:ln>
        </p:spPr>
      </p:sp>
      <p:sp>
        <p:nvSpPr>
          <p:cNvPr id="15" name="Text 13"/>
          <p:cNvSpPr txBox="1"/>
          <p:nvPr/>
        </p:nvSpPr>
        <p:spPr>
          <a:xfrm>
            <a:off x="10313783"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4</a:t>
            </a:r>
            <a:endParaRPr lang="en-US" sz="1300" dirty="0"/>
          </a:p>
        </p:txBody>
      </p:sp>
      <p:sp>
        <p:nvSpPr>
          <p:cNvPr id="16" name="slot 4"/>
          <p:cNvSpPr/>
          <p:nvPr/>
        </p:nvSpPr>
        <p:spPr>
          <a:xfrm>
            <a:off x="10950754" y="2011680"/>
            <a:ext cx="381872" cy="3017520"/>
          </a:xfrm>
          <a:prstGeom prst="rect">
            <a:avLst/>
          </a:prstGeom>
          <a:solidFill>
            <a:schemeClr val="accent5"/>
          </a:solidFill>
          <a:ln w="12700">
            <a:solidFill>
              <a:schemeClr val="accent5"/>
            </a:solidFill>
            <a:prstDash val="solid"/>
          </a:ln>
        </p:spPr>
      </p:sp>
      <p:sp>
        <p:nvSpPr>
          <p:cNvPr id="17" name="Text 15"/>
          <p:cNvSpPr txBox="1"/>
          <p:nvPr/>
        </p:nvSpPr>
        <p:spPr>
          <a:xfrm>
            <a:off x="10859314"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5</a:t>
            </a:r>
            <a:endParaRPr lang="en-US" sz="1300" dirty="0"/>
          </a:p>
        </p:txBody>
      </p:sp>
      <p:sp>
        <p:nvSpPr>
          <p:cNvPr id="18" name="Text 16"/>
          <p:cNvSpPr txBox="1"/>
          <p:nvPr/>
        </p:nvSpPr>
        <p:spPr>
          <a:xfrm>
            <a:off x="8275320" y="5440680"/>
            <a:ext cx="3184855" cy="274320"/>
          </a:xfrm>
          <a:prstGeom prst="rect">
            <a:avLst/>
          </a:prstGeom>
          <a:noFill/>
          <a:ln/>
        </p:spPr>
        <p:txBody>
          <a:bodyPr wrap="square" lIns="0" tIns="0" rIns="0" bIns="0" rtlCol="0" anchor="t"/>
          <a:lstStyle/>
          <a:p>
            <a:pPr algn="ctr" indent="0" marL="0">
              <a:buNone/>
            </a:pPr>
            <a:r>
              <a:rPr lang="en-US" sz="1200" i="1" dirty="0">
                <a:solidFill>
                  <a:schemeClr val="accent6"/>
                </a:solidFill>
              </a:rPr>
              <a:t>Score for each tile</a:t>
            </a:r>
            <a:endParaRPr lang="en-US" sz="1200" dirty="0"/>
          </a:p>
        </p:txBody>
      </p:sp>
      <p:sp>
        <p:nvSpPr>
          <p:cNvPr id="19" name="cover 0"/>
          <p:cNvSpPr/>
          <p:nvPr/>
        </p:nvSpPr>
        <p:spPr>
          <a:xfrm>
            <a:off x="54864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1</a:t>
            </a:r>
            <a:endParaRPr lang="en-US" sz="2600" dirty="0"/>
          </a:p>
        </p:txBody>
      </p:sp>
      <p:sp>
        <p:nvSpPr>
          <p:cNvPr id="20" name="cover 1"/>
          <p:cNvSpPr/>
          <p:nvPr/>
        </p:nvSpPr>
        <p:spPr>
          <a:xfrm>
            <a:off x="425196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2</a:t>
            </a:r>
            <a:endParaRPr lang="en-US" sz="2600" dirty="0"/>
          </a:p>
        </p:txBody>
      </p:sp>
      <p:sp>
        <p:nvSpPr>
          <p:cNvPr id="21" name="cover 2"/>
          <p:cNvSpPr/>
          <p:nvPr/>
        </p:nvSpPr>
        <p:spPr>
          <a:xfrm>
            <a:off x="54864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3</a:t>
            </a:r>
            <a:endParaRPr lang="en-US" sz="2600" dirty="0"/>
          </a:p>
        </p:txBody>
      </p:sp>
      <p:sp>
        <p:nvSpPr>
          <p:cNvPr id="22" name="cover 3"/>
          <p:cNvSpPr/>
          <p:nvPr/>
        </p:nvSpPr>
        <p:spPr>
          <a:xfrm>
            <a:off x="425196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4</a:t>
            </a:r>
            <a:endParaRPr lang="en-US" sz="2600" dirty="0"/>
          </a:p>
        </p:txBody>
      </p:sp>
      <p:sp>
        <p:nvSpPr>
          <p:cNvPr id="23" name="cover 4"/>
          <p:cNvSpPr/>
          <p:nvPr/>
        </p:nvSpPr>
        <p:spPr>
          <a:xfrm>
            <a:off x="54864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5</a:t>
            </a:r>
            <a:endParaRPr lang="en-US" sz="2600" dirty="0"/>
          </a:p>
        </p:txBody>
      </p:sp>
      <p:sp>
        <p:nvSpPr>
          <p:cNvPr id="24" name="reveal 0"/>
          <p:cNvSpPr/>
          <p:nvPr/>
        </p:nvSpPr>
        <p:spPr>
          <a:xfrm>
            <a:off x="54864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Categoric</a:t>
            </a:r>
            <a:endParaRPr lang="en-US" sz="1900" dirty="0"/>
          </a:p>
        </p:txBody>
      </p:sp>
      <p:sp>
        <p:nvSpPr>
          <p:cNvPr id="25" name="score 0"/>
          <p:cNvSpPr/>
          <p:nvPr/>
        </p:nvSpPr>
        <p:spPr>
          <a:xfrm>
            <a:off x="322783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5</a:t>
            </a:r>
            <a:endParaRPr lang="en-US" sz="2000" dirty="0"/>
          </a:p>
        </p:txBody>
      </p:sp>
      <p:sp>
        <p:nvSpPr>
          <p:cNvPr id="26" name="bar 0"/>
          <p:cNvSpPr/>
          <p:nvPr/>
        </p:nvSpPr>
        <p:spPr>
          <a:xfrm>
            <a:off x="8768630" y="4878324"/>
            <a:ext cx="381872" cy="150876"/>
          </a:xfrm>
          <a:prstGeom prst="rect">
            <a:avLst/>
          </a:prstGeom>
          <a:solidFill>
            <a:schemeClr val="accent1"/>
          </a:solidFill>
          <a:ln w="12700">
            <a:solidFill>
              <a:schemeClr val="accent1"/>
            </a:solidFill>
            <a:prstDash val="solid"/>
          </a:ln>
        </p:spPr>
      </p:sp>
      <p:sp>
        <p:nvSpPr>
          <p:cNvPr id="27" name="reveal 1"/>
          <p:cNvSpPr/>
          <p:nvPr/>
        </p:nvSpPr>
        <p:spPr>
          <a:xfrm>
            <a:off x="425196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Continuous</a:t>
            </a:r>
            <a:endParaRPr lang="en-US" sz="1900" dirty="0"/>
          </a:p>
        </p:txBody>
      </p:sp>
      <p:sp>
        <p:nvSpPr>
          <p:cNvPr id="28" name="score 1"/>
          <p:cNvSpPr/>
          <p:nvPr/>
        </p:nvSpPr>
        <p:spPr>
          <a:xfrm>
            <a:off x="693115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29" name="bar 1"/>
          <p:cNvSpPr/>
          <p:nvPr/>
        </p:nvSpPr>
        <p:spPr>
          <a:xfrm>
            <a:off x="9314161" y="4938674"/>
            <a:ext cx="381872" cy="90526"/>
          </a:xfrm>
          <a:prstGeom prst="rect">
            <a:avLst/>
          </a:prstGeom>
          <a:solidFill>
            <a:schemeClr val="accent1"/>
          </a:solidFill>
          <a:ln w="12700">
            <a:solidFill>
              <a:schemeClr val="accent1"/>
            </a:solidFill>
            <a:prstDash val="solid"/>
          </a:ln>
        </p:spPr>
      </p:sp>
      <p:sp>
        <p:nvSpPr>
          <p:cNvPr id="30" name="reveal 2"/>
          <p:cNvSpPr/>
          <p:nvPr/>
        </p:nvSpPr>
        <p:spPr>
          <a:xfrm>
            <a:off x="548640" y="274320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Control</a:t>
            </a:r>
            <a:endParaRPr lang="en-US" sz="1900" dirty="0"/>
          </a:p>
        </p:txBody>
      </p:sp>
      <p:sp>
        <p:nvSpPr>
          <p:cNvPr id="31" name="score 2"/>
          <p:cNvSpPr/>
          <p:nvPr/>
        </p:nvSpPr>
        <p:spPr>
          <a:xfrm>
            <a:off x="322783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46</a:t>
            </a:r>
            <a:endParaRPr lang="en-US" sz="2000" dirty="0"/>
          </a:p>
        </p:txBody>
      </p:sp>
      <p:sp>
        <p:nvSpPr>
          <p:cNvPr id="32" name="bar 2"/>
          <p:cNvSpPr/>
          <p:nvPr/>
        </p:nvSpPr>
        <p:spPr>
          <a:xfrm>
            <a:off x="9859692" y="3641141"/>
            <a:ext cx="381872" cy="1388059"/>
          </a:xfrm>
          <a:prstGeom prst="rect">
            <a:avLst/>
          </a:prstGeom>
          <a:solidFill>
            <a:schemeClr val="accent1"/>
          </a:solidFill>
          <a:ln w="12700">
            <a:solidFill>
              <a:schemeClr val="accent1"/>
            </a:solidFill>
            <a:prstDash val="solid"/>
          </a:ln>
        </p:spPr>
      </p:sp>
      <p:sp>
        <p:nvSpPr>
          <p:cNvPr id="33" name="reveal 3"/>
          <p:cNvSpPr/>
          <p:nvPr/>
        </p:nvSpPr>
        <p:spPr>
          <a:xfrm>
            <a:off x="4251960" y="274320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Dependent</a:t>
            </a:r>
            <a:endParaRPr lang="en-US" sz="1900" dirty="0"/>
          </a:p>
        </p:txBody>
      </p:sp>
      <p:sp>
        <p:nvSpPr>
          <p:cNvPr id="34" name="score 3"/>
          <p:cNvSpPr/>
          <p:nvPr/>
        </p:nvSpPr>
        <p:spPr>
          <a:xfrm>
            <a:off x="693115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57</a:t>
            </a:r>
            <a:endParaRPr lang="en-US" sz="2000" dirty="0"/>
          </a:p>
        </p:txBody>
      </p:sp>
      <p:sp>
        <p:nvSpPr>
          <p:cNvPr id="35" name="bar 3"/>
          <p:cNvSpPr/>
          <p:nvPr/>
        </p:nvSpPr>
        <p:spPr>
          <a:xfrm>
            <a:off x="10405223" y="3309214"/>
            <a:ext cx="381872" cy="1719986"/>
          </a:xfrm>
          <a:prstGeom prst="rect">
            <a:avLst/>
          </a:prstGeom>
          <a:solidFill>
            <a:schemeClr val="accent1"/>
          </a:solidFill>
          <a:ln w="12700">
            <a:solidFill>
              <a:schemeClr val="accent1"/>
            </a:solidFill>
            <a:prstDash val="solid"/>
          </a:ln>
        </p:spPr>
      </p:sp>
      <p:sp>
        <p:nvSpPr>
          <p:cNvPr id="36" name="reveal 4"/>
          <p:cNvSpPr/>
          <p:nvPr/>
        </p:nvSpPr>
        <p:spPr>
          <a:xfrm>
            <a:off x="548640" y="379476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Independent</a:t>
            </a:r>
            <a:endParaRPr lang="en-US" sz="1900" dirty="0"/>
          </a:p>
        </p:txBody>
      </p:sp>
      <p:sp>
        <p:nvSpPr>
          <p:cNvPr id="37" name="score 4"/>
          <p:cNvSpPr/>
          <p:nvPr/>
        </p:nvSpPr>
        <p:spPr>
          <a:xfrm>
            <a:off x="322783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69</a:t>
            </a:r>
            <a:endParaRPr lang="en-US" sz="2000" dirty="0"/>
          </a:p>
        </p:txBody>
      </p:sp>
      <p:sp>
        <p:nvSpPr>
          <p:cNvPr id="38" name="bar 4"/>
          <p:cNvSpPr/>
          <p:nvPr/>
        </p:nvSpPr>
        <p:spPr>
          <a:xfrm>
            <a:off x="10950754" y="2947111"/>
            <a:ext cx="381872" cy="2082089"/>
          </a:xfrm>
          <a:prstGeom prst="rect">
            <a:avLst/>
          </a:prstGeom>
          <a:solidFill>
            <a:schemeClr val="accent1"/>
          </a:solidFill>
          <a:ln w="12700">
            <a:solidFill>
              <a:schemeClr val="accent1"/>
            </a:solidFill>
            <a:prstDash val="solid"/>
          </a:ln>
        </p:spPr>
      </p:sp>
      <p:sp>
        <p:nvSpPr>
          <p:cNvPr id="39" name="wrong label"/>
          <p:cNvSpPr/>
          <p:nvPr/>
        </p:nvSpPr>
        <p:spPr>
          <a:xfrm>
            <a:off x="548640" y="5989320"/>
            <a:ext cx="3108960" cy="548640"/>
          </a:xfrm>
          <a:prstGeom prst="roundRect">
            <a:avLst>
              <a:gd name="adj" fmla="val 41667"/>
            </a:avLst>
          </a:prstGeom>
          <a:solidFill>
            <a:schemeClr val="tx1"/>
          </a:solidFill>
          <a:ln w="25400">
            <a:solidFill>
              <a:schemeClr val="accent2"/>
            </a:solidFill>
          </a:ln>
        </p:spPr>
        <p:txBody>
          <a:bodyPr wrap="square" lIns="0" tIns="0" rIns="0" bIns="0" rtlCol="0" anchor="ctr"/>
          <a:lstStyle/>
          <a:p>
            <a:pPr algn="ctr" indent="0" marL="0">
              <a:buNone/>
            </a:pPr>
            <a:r>
              <a:rPr lang="en-US" sz="1600" b="1" dirty="0">
                <a:solidFill>
                  <a:schemeClr val="accent2"/>
                </a:solidFill>
              </a:rPr>
              <a:t>Not on the board? 100 points</a:t>
            </a:r>
            <a:endParaRPr lang="en-US" sz="1600" dirty="0"/>
          </a:p>
        </p:txBody>
      </p:sp>
      <p:sp>
        <p:nvSpPr>
          <p:cNvPr id="40" name="allbtn"/>
          <p:cNvSpPr/>
          <p:nvPr/>
        </p:nvSpPr>
        <p:spPr>
          <a:xfrm>
            <a:off x="3886200" y="5989320"/>
            <a:ext cx="2377440" cy="548640"/>
          </a:xfrm>
          <a:prstGeom prst="roundRect">
            <a:avLst>
              <a:gd name="adj" fmla="val 41667"/>
            </a:avLst>
          </a:prstGeom>
          <a:solidFill>
            <a:schemeClr val="accent4"/>
          </a:solidFill>
          <a:ln w="19050">
            <a:solidFill>
              <a:schemeClr val="accent1"/>
            </a:solidFill>
          </a:ln>
        </p:spPr>
        <p:txBody>
          <a:bodyPr wrap="square" lIns="0" tIns="0" rIns="0" bIns="0" rtlCol="0" anchor="ctr"/>
          <a:lstStyle/>
          <a:p>
            <a:pPr algn="ctr" indent="0" marL="0">
              <a:buNone/>
            </a:pPr>
            <a:r>
              <a:rPr lang="en-US" sz="1600" b="1" dirty="0">
                <a:solidFill>
                  <a:schemeClr val="bg1"/>
                </a:solidFill>
              </a:rPr>
              <a:t>Show all answers</a:t>
            </a:r>
            <a:endParaRPr lang="en-US" sz="1600" dirty="0"/>
          </a:p>
        </p:txBody>
      </p:sp>
      <p:sp>
        <p:nvSpPr>
          <p:cNvPr id="41" name="nextbtn">
            <a:hlinkClick r:id="rId1" tooltip="Next" action="ppaction://hlinksldjump"/>
          </p:cNvPr>
          <p:cNvSpPr/>
          <p:nvPr/>
        </p:nvSpPr>
        <p:spPr>
          <a:xfrm>
            <a:off x="9539935" y="5989320"/>
            <a:ext cx="2103120" cy="548640"/>
          </a:xfrm>
          <a:prstGeom prst="roundRect">
            <a:avLst>
              <a:gd name="adj" fmla="val 41667"/>
            </a:avLst>
          </a:prstGeom>
          <a:solidFill>
            <a:schemeClr val="accent1"/>
          </a:solidFill>
          <a:ln>
            <a:solidFill>
              <a:schemeClr val="accent1"/>
            </a:solidFill>
          </a:ln>
        </p:spPr>
        <p:txBody>
          <a:bodyPr wrap="square" lIns="0" tIns="0" rIns="0" bIns="0" rtlCol="0" anchor="ctr"/>
          <a:lstStyle/>
          <a:p>
            <a:pPr algn="ctr" indent="0" marL="0">
              <a:buNone/>
            </a:pPr>
            <a:r>
              <a:rPr lang="en-US" sz="1600" b="1" dirty="0">
                <a:solidFill>
                  <a:schemeClr val="tx1"/>
                </a:solidFill>
                <a:hlinkClick r:id="rId1" action="ppaction://hlinksldjump" tooltip="Next">
                  <a:extLst>
                    <a:ext uri="{A12FA001-AC4F-418D-AE19-62706E023703}">
                      <ahyp:hlinkClr xmlns:ahyp="http://schemas.microsoft.com/office/drawing/2018/hyperlinkcolor" val="tx"/>
                    </a:ext>
                  </a:extLst>
                </a:hlinkClick>
              </a:rPr>
              <a:t>Next round</a:t>
            </a:r>
            <a:endParaRPr lang="en-US" sz="1600"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11" restart="whenNotActive" fill="hold" evtFilter="cancelBubble" nodeType="interactiveSeq">
                <p:stCondLst>
                  <p:cond evt="onClick" delay="0">
                    <p:tgtEl>
                      <p:spTgt spid="20"/>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20" restart="whenNotActive" fill="hold" evtFilter="cancelBubble" nodeType="interactiveSeq">
                <p:stCondLst>
                  <p:cond evt="onClick" delay="0">
                    <p:tgtEl>
                      <p:spTgt spid="21"/>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29" restart="whenNotActive" fill="hold" evtFilter="cancelBubble" nodeType="interactiveSeq">
                <p:stCondLst>
                  <p:cond evt="onClick" delay="0">
                    <p:tgtEl>
                      <p:spTgt spid="22"/>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3"/>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38" restart="whenNotActive" fill="hold" evtFilter="cancelBubble" nodeType="interactiveSeq">
                <p:stCondLst>
                  <p:cond evt="onClick" delay="0">
                    <p:tgtEl>
                      <p:spTgt spid="23"/>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47" restart="whenNotActive" fill="hold" evtFilter="cancelBubble" nodeType="interactiveSeq">
                <p:stCondLst>
                  <p:cond evt="onClick" delay="0">
                    <p:tgtEl>
                      <p:spTgt spid="40"/>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1" nodeType="clickEffect">
                                  <p:stCondLst>
                                    <p:cond delay="0"/>
                                  </p:stCondLst>
                                  <p:childTnLst>
                                    <p:set>
                                      <p:cBhvr>
                                        <p:cTn id="51" dur="1" fill="hold">
                                          <p:stCondLst>
                                            <p:cond delay="0"/>
                                          </p:stCondLst>
                                        </p:cTn>
                                        <p:tgtEl>
                                          <p:spTgt spid="24"/>
                                        </p:tgtEl>
                                        <p:attrNameLst>
                                          <p:attrName>style.visibility</p:attrName>
                                        </p:attrNameLst>
                                      </p:cBhvr>
                                      <p:to>
                                        <p:strVal val="visible"/>
                                      </p:to>
                                    </p:set>
                                  </p:childTnLst>
                                </p:cTn>
                              </p:par>
                              <p:par>
                                <p:cTn id="52" presetID="1" presetClass="entr" presetSubtype="0" fill="hold" grpId="1" nodeType="withEffect">
                                  <p:stCondLst>
                                    <p:cond delay="0"/>
                                  </p:stCondLst>
                                  <p:childTnLst>
                                    <p:set>
                                      <p:cBhvr>
                                        <p:cTn id="53" dur="1" fill="hold">
                                          <p:stCondLst>
                                            <p:cond delay="0"/>
                                          </p:stCondLst>
                                        </p:cTn>
                                        <p:tgtEl>
                                          <p:spTgt spid="25"/>
                                        </p:tgtEl>
                                        <p:attrNameLst>
                                          <p:attrName>style.visibility</p:attrName>
                                        </p:attrNameLst>
                                      </p:cBhvr>
                                      <p:to>
                                        <p:strVal val="visible"/>
                                      </p:to>
                                    </p:set>
                                  </p:childTnLst>
                                </p:cTn>
                              </p:par>
                              <p:par>
                                <p:cTn id="54" presetID="1" presetClass="entr" presetSubtype="0" fill="hold" grpId="1" nodeType="withEffect">
                                  <p:stCondLst>
                                    <p:cond delay="0"/>
                                  </p:stCondLst>
                                  <p:childTnLst>
                                    <p:set>
                                      <p:cBhvr>
                                        <p:cTn id="55" dur="1" fill="hold">
                                          <p:stCondLst>
                                            <p:cond delay="0"/>
                                          </p:stCondLst>
                                        </p:cTn>
                                        <p:tgtEl>
                                          <p:spTgt spid="26"/>
                                        </p:tgtEl>
                                        <p:attrNameLst>
                                          <p:attrName>style.visibility</p:attrName>
                                        </p:attrNameLst>
                                      </p:cBhvr>
                                      <p:to>
                                        <p:strVal val="visible"/>
                                      </p:to>
                                    </p:set>
                                  </p:childTnLst>
                                </p:cTn>
                              </p:par>
                              <p:par>
                                <p:cTn id="56" presetID="1" presetClass="entr" presetSubtype="0" fill="hold" grpId="1" nodeType="withEffect">
                                  <p:stCondLst>
                                    <p:cond delay="0"/>
                                  </p:stCondLst>
                                  <p:childTnLst>
                                    <p:set>
                                      <p:cBhvr>
                                        <p:cTn id="57" dur="1" fill="hold">
                                          <p:stCondLst>
                                            <p:cond delay="0"/>
                                          </p:stCondLst>
                                        </p:cTn>
                                        <p:tgtEl>
                                          <p:spTgt spid="27"/>
                                        </p:tgtEl>
                                        <p:attrNameLst>
                                          <p:attrName>style.visibility</p:attrName>
                                        </p:attrNameLst>
                                      </p:cBhvr>
                                      <p:to>
                                        <p:strVal val="visible"/>
                                      </p:to>
                                    </p:set>
                                  </p:childTnLst>
                                </p:cTn>
                              </p:par>
                              <p:par>
                                <p:cTn id="58" presetID="1" presetClass="entr" presetSubtype="0" fill="hold" grpId="1" nodeType="withEffect">
                                  <p:stCondLst>
                                    <p:cond delay="0"/>
                                  </p:stCondLst>
                                  <p:childTnLst>
                                    <p:set>
                                      <p:cBhvr>
                                        <p:cTn id="59" dur="1" fill="hold">
                                          <p:stCondLst>
                                            <p:cond delay="0"/>
                                          </p:stCondLst>
                                        </p:cTn>
                                        <p:tgtEl>
                                          <p:spTgt spid="28"/>
                                        </p:tgtEl>
                                        <p:attrNameLst>
                                          <p:attrName>style.visibility</p:attrName>
                                        </p:attrNameLst>
                                      </p:cBhvr>
                                      <p:to>
                                        <p:strVal val="visible"/>
                                      </p:to>
                                    </p:set>
                                  </p:childTnLst>
                                </p:cTn>
                              </p:par>
                              <p:par>
                                <p:cTn id="60" presetID="1" presetClass="entr" presetSubtype="0" fill="hold" grpId="1" nodeType="withEffect">
                                  <p:stCondLst>
                                    <p:cond delay="0"/>
                                  </p:stCondLst>
                                  <p:childTnLst>
                                    <p:set>
                                      <p:cBhvr>
                                        <p:cTn id="61" dur="1" fill="hold">
                                          <p:stCondLst>
                                            <p:cond delay="0"/>
                                          </p:stCondLst>
                                        </p:cTn>
                                        <p:tgtEl>
                                          <p:spTgt spid="29"/>
                                        </p:tgtEl>
                                        <p:attrNameLst>
                                          <p:attrName>style.visibility</p:attrName>
                                        </p:attrNameLst>
                                      </p:cBhvr>
                                      <p:to>
                                        <p:strVal val="visible"/>
                                      </p:to>
                                    </p:set>
                                  </p:childTnLst>
                                </p:cTn>
                              </p:par>
                              <p:par>
                                <p:cTn id="62" presetID="1" presetClass="entr" presetSubtype="0" fill="hold" grpId="1" nodeType="withEffect">
                                  <p:stCondLst>
                                    <p:cond delay="0"/>
                                  </p:stCondLst>
                                  <p:childTnLst>
                                    <p:set>
                                      <p:cBhvr>
                                        <p:cTn id="63" dur="1" fill="hold">
                                          <p:stCondLst>
                                            <p:cond delay="0"/>
                                          </p:stCondLst>
                                        </p:cTn>
                                        <p:tgtEl>
                                          <p:spTgt spid="30"/>
                                        </p:tgtEl>
                                        <p:attrNameLst>
                                          <p:attrName>style.visibility</p:attrName>
                                        </p:attrNameLst>
                                      </p:cBhvr>
                                      <p:to>
                                        <p:strVal val="visible"/>
                                      </p:to>
                                    </p:set>
                                  </p:childTnLst>
                                </p:cTn>
                              </p:par>
                              <p:par>
                                <p:cTn id="64" presetID="1" presetClass="entr" presetSubtype="0" fill="hold" grpId="1" nodeType="withEffect">
                                  <p:stCondLst>
                                    <p:cond delay="0"/>
                                  </p:stCondLst>
                                  <p:childTnLst>
                                    <p:set>
                                      <p:cBhvr>
                                        <p:cTn id="65" dur="1" fill="hold">
                                          <p:stCondLst>
                                            <p:cond delay="0"/>
                                          </p:stCondLst>
                                        </p:cTn>
                                        <p:tgtEl>
                                          <p:spTgt spid="31"/>
                                        </p:tgtEl>
                                        <p:attrNameLst>
                                          <p:attrName>style.visibility</p:attrName>
                                        </p:attrNameLst>
                                      </p:cBhvr>
                                      <p:to>
                                        <p:strVal val="visible"/>
                                      </p:to>
                                    </p:set>
                                  </p:childTnLst>
                                </p:cTn>
                              </p:par>
                              <p:par>
                                <p:cTn id="66" presetID="1" presetClass="entr" presetSubtype="0" fill="hold" grpId="1" nodeType="withEffect">
                                  <p:stCondLst>
                                    <p:cond delay="0"/>
                                  </p:stCondLst>
                                  <p:childTnLst>
                                    <p:set>
                                      <p:cBhvr>
                                        <p:cTn id="67" dur="1" fill="hold">
                                          <p:stCondLst>
                                            <p:cond delay="0"/>
                                          </p:stCondLst>
                                        </p:cTn>
                                        <p:tgtEl>
                                          <p:spTgt spid="32"/>
                                        </p:tgtEl>
                                        <p:attrNameLst>
                                          <p:attrName>style.visibility</p:attrName>
                                        </p:attrNameLst>
                                      </p:cBhvr>
                                      <p:to>
                                        <p:strVal val="visible"/>
                                      </p:to>
                                    </p:set>
                                  </p:childTnLst>
                                </p:cTn>
                              </p:par>
                              <p:par>
                                <p:cTn id="68" presetID="1" presetClass="entr" presetSubtype="0" fill="hold" grpId="1" nodeType="withEffect">
                                  <p:stCondLst>
                                    <p:cond delay="0"/>
                                  </p:stCondLst>
                                  <p:childTnLst>
                                    <p:set>
                                      <p:cBhvr>
                                        <p:cTn id="69" dur="1" fill="hold">
                                          <p:stCondLst>
                                            <p:cond delay="0"/>
                                          </p:stCondLst>
                                        </p:cTn>
                                        <p:tgtEl>
                                          <p:spTgt spid="33"/>
                                        </p:tgtEl>
                                        <p:attrNameLst>
                                          <p:attrName>style.visibility</p:attrName>
                                        </p:attrNameLst>
                                      </p:cBhvr>
                                      <p:to>
                                        <p:strVal val="visible"/>
                                      </p:to>
                                    </p:set>
                                  </p:childTnLst>
                                </p:cTn>
                              </p:par>
                              <p:par>
                                <p:cTn id="70" presetID="1" presetClass="entr" presetSubtype="0" fill="hold" grpId="1" nodeType="withEffect">
                                  <p:stCondLst>
                                    <p:cond delay="0"/>
                                  </p:stCondLst>
                                  <p:childTnLst>
                                    <p:set>
                                      <p:cBhvr>
                                        <p:cTn id="71" dur="1" fill="hold">
                                          <p:stCondLst>
                                            <p:cond delay="0"/>
                                          </p:stCondLst>
                                        </p:cTn>
                                        <p:tgtEl>
                                          <p:spTgt spid="34"/>
                                        </p:tgtEl>
                                        <p:attrNameLst>
                                          <p:attrName>style.visibility</p:attrName>
                                        </p:attrNameLst>
                                      </p:cBhvr>
                                      <p:to>
                                        <p:strVal val="visible"/>
                                      </p:to>
                                    </p:set>
                                  </p:childTnLst>
                                </p:cTn>
                              </p:par>
                              <p:par>
                                <p:cTn id="72" presetID="1" presetClass="entr" presetSubtype="0" fill="hold" grpId="1" nodeType="withEffect">
                                  <p:stCondLst>
                                    <p:cond delay="0"/>
                                  </p:stCondLst>
                                  <p:childTnLst>
                                    <p:set>
                                      <p:cBhvr>
                                        <p:cTn id="73" dur="1" fill="hold">
                                          <p:stCondLst>
                                            <p:cond delay="0"/>
                                          </p:stCondLst>
                                        </p:cTn>
                                        <p:tgtEl>
                                          <p:spTgt spid="35"/>
                                        </p:tgtEl>
                                        <p:attrNameLst>
                                          <p:attrName>style.visibility</p:attrName>
                                        </p:attrNameLst>
                                      </p:cBhvr>
                                      <p:to>
                                        <p:strVal val="visible"/>
                                      </p:to>
                                    </p:set>
                                  </p:childTnLst>
                                </p:cTn>
                              </p:par>
                              <p:par>
                                <p:cTn id="74" presetID="1" presetClass="entr" presetSubtype="0" fill="hold" grpId="1" nodeType="withEffect">
                                  <p:stCondLst>
                                    <p:cond delay="0"/>
                                  </p:stCondLst>
                                  <p:childTnLst>
                                    <p:set>
                                      <p:cBhvr>
                                        <p:cTn id="75" dur="1" fill="hold">
                                          <p:stCondLst>
                                            <p:cond delay="0"/>
                                          </p:stCondLst>
                                        </p:cTn>
                                        <p:tgtEl>
                                          <p:spTgt spid="36"/>
                                        </p:tgtEl>
                                        <p:attrNameLst>
                                          <p:attrName>style.visibility</p:attrName>
                                        </p:attrNameLst>
                                      </p:cBhvr>
                                      <p:to>
                                        <p:strVal val="visible"/>
                                      </p:to>
                                    </p:set>
                                  </p:childTnLst>
                                </p:cTn>
                              </p:par>
                              <p:par>
                                <p:cTn id="76" presetID="1" presetClass="entr" presetSubtype="0" fill="hold" grpId="1" nodeType="withEffect">
                                  <p:stCondLst>
                                    <p:cond delay="0"/>
                                  </p:stCondLst>
                                  <p:childTnLst>
                                    <p:set>
                                      <p:cBhvr>
                                        <p:cTn id="77" dur="1" fill="hold">
                                          <p:stCondLst>
                                            <p:cond delay="0"/>
                                          </p:stCondLst>
                                        </p:cTn>
                                        <p:tgtEl>
                                          <p:spTgt spid="37"/>
                                        </p:tgtEl>
                                        <p:attrNameLst>
                                          <p:attrName>style.visibility</p:attrName>
                                        </p:attrNameLst>
                                      </p:cBhvr>
                                      <p:to>
                                        <p:strVal val="visible"/>
                                      </p:to>
                                    </p:set>
                                  </p:childTnLst>
                                </p:cTn>
                              </p:par>
                              <p:par>
                                <p:cTn id="78" presetID="1" presetClass="entr" presetSubtype="0" fill="hold" grpId="1" nodeType="withEffect">
                                  <p:stCondLst>
                                    <p:cond delay="0"/>
                                  </p:stCondLst>
                                  <p:childTnLst>
                                    <p:set>
                                      <p:cBhvr>
                                        <p:cTn id="79"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24" grpId="1" animBg="1"/>
      <p:bldP spid="25" grpId="1" animBg="1"/>
      <p:bldP spid="26" grpId="1" animBg="1"/>
      <p:bldP spid="27" grpId="1" animBg="1"/>
      <p:bldP spid="28" grpId="1" animBg="1"/>
      <p:bldP spid="29" grpId="1" animBg="1"/>
      <p:bldP spid="30" grpId="1" animBg="1"/>
      <p:bldP spid="31" grpId="1" animBg="1"/>
      <p:bldP spid="32" grpId="1" animBg="1"/>
      <p:bldP spid="33" grpId="1" animBg="1"/>
      <p:bldP spid="34" grpId="1" animBg="1"/>
      <p:bldP spid="35" grpId="1" animBg="1"/>
      <p:bldP spid="36" grpId="1" animBg="1"/>
      <p:bldP spid="37" grpId="1" animBg="1"/>
      <p:bldP spid="38"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320040"/>
            <a:ext cx="4572000" cy="320040"/>
          </a:xfrm>
          <a:prstGeom prst="rect">
            <a:avLst/>
          </a:prstGeom>
          <a:noFill/>
          <a:ln/>
        </p:spPr>
        <p:txBody>
          <a:bodyPr wrap="square" lIns="0" tIns="0" rIns="0" bIns="0" rtlCol="0" anchor="t"/>
          <a:lstStyle/>
          <a:p>
            <a:pPr indent="0" marL="0">
              <a:buNone/>
            </a:pPr>
            <a:r>
              <a:rPr lang="en-US" sz="1400" b="1" spc="300" kern="0" dirty="0">
                <a:solidFill>
                  <a:schemeClr val="accent1"/>
                </a:solidFill>
              </a:rPr>
              <a:t>ROUND 4 OF 6</a:t>
            </a:r>
            <a:endParaRPr lang="en-US" sz="140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3200" b="1" dirty="0">
                <a:solidFill>
                  <a:schemeClr val="bg1"/>
                </a:solidFill>
              </a:rPr>
              <a:t>Name a type of error in measurements</a:t>
            </a:r>
            <a:endParaRPr lang="en-US" sz="3200" dirty="0"/>
          </a:p>
        </p:txBody>
      </p:sp>
      <p:sp>
        <p:nvSpPr>
          <p:cNvPr id="4" name="chart panel"/>
          <p:cNvSpPr/>
          <p:nvPr/>
        </p:nvSpPr>
        <p:spPr>
          <a:xfrm>
            <a:off x="8092440" y="1691640"/>
            <a:ext cx="3550615" cy="4069080"/>
          </a:xfrm>
          <a:prstGeom prst="roundRect">
            <a:avLst>
              <a:gd name="adj" fmla="val 3090"/>
            </a:avLst>
          </a:prstGeom>
          <a:solidFill>
            <a:schemeClr val="accent4"/>
          </a:solidFill>
          <a:ln w="19050">
            <a:solidFill>
              <a:schemeClr val="accent5"/>
            </a:solidFill>
            <a:prstDash val="solid"/>
          </a:ln>
        </p:spPr>
      </p:sp>
      <p:sp>
        <p:nvSpPr>
          <p:cNvPr id="5" name="Text 3"/>
          <p:cNvSpPr txBox="1"/>
          <p:nvPr/>
        </p:nvSpPr>
        <p:spPr>
          <a:xfrm>
            <a:off x="8183880" y="187452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100</a:t>
            </a:r>
            <a:endParaRPr lang="en-US" sz="1200" dirty="0"/>
          </a:p>
        </p:txBody>
      </p:sp>
      <p:sp>
        <p:nvSpPr>
          <p:cNvPr id="6" name="Text 4"/>
          <p:cNvSpPr txBox="1"/>
          <p:nvPr/>
        </p:nvSpPr>
        <p:spPr>
          <a:xfrm>
            <a:off x="8183880" y="338328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50</a:t>
            </a:r>
            <a:endParaRPr lang="en-US" sz="1200" dirty="0"/>
          </a:p>
        </p:txBody>
      </p:sp>
      <p:sp>
        <p:nvSpPr>
          <p:cNvPr id="7" name="Text 5"/>
          <p:cNvSpPr txBox="1"/>
          <p:nvPr/>
        </p:nvSpPr>
        <p:spPr>
          <a:xfrm>
            <a:off x="8183880" y="489204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0</a:t>
            </a:r>
            <a:endParaRPr lang="en-US" sz="1200" dirty="0"/>
          </a:p>
        </p:txBody>
      </p:sp>
      <p:sp>
        <p:nvSpPr>
          <p:cNvPr id="8" name="slot 0"/>
          <p:cNvSpPr/>
          <p:nvPr/>
        </p:nvSpPr>
        <p:spPr>
          <a:xfrm>
            <a:off x="8799157" y="2011680"/>
            <a:ext cx="457200" cy="3017520"/>
          </a:xfrm>
          <a:prstGeom prst="rect">
            <a:avLst/>
          </a:prstGeom>
          <a:solidFill>
            <a:schemeClr val="accent5"/>
          </a:solidFill>
          <a:ln w="12700">
            <a:solidFill>
              <a:schemeClr val="accent5"/>
            </a:solidFill>
            <a:prstDash val="solid"/>
          </a:ln>
        </p:spPr>
      </p:sp>
      <p:sp>
        <p:nvSpPr>
          <p:cNvPr id="9" name="Text 7"/>
          <p:cNvSpPr txBox="1"/>
          <p:nvPr/>
        </p:nvSpPr>
        <p:spPr>
          <a:xfrm>
            <a:off x="8707717" y="5120640"/>
            <a:ext cx="640080" cy="274320"/>
          </a:xfrm>
          <a:prstGeom prst="rect">
            <a:avLst/>
          </a:prstGeom>
          <a:noFill/>
          <a:ln/>
        </p:spPr>
        <p:txBody>
          <a:bodyPr wrap="square" lIns="0" tIns="0" rIns="0" bIns="0" rtlCol="0" anchor="t"/>
          <a:lstStyle/>
          <a:p>
            <a:pPr algn="ctr" indent="0" marL="0">
              <a:buNone/>
            </a:pPr>
            <a:r>
              <a:rPr lang="en-US" sz="1300" b="1" dirty="0">
                <a:solidFill>
                  <a:schemeClr val="accent1"/>
                </a:solidFill>
              </a:rPr>
              <a:t>1</a:t>
            </a:r>
            <a:endParaRPr lang="en-US" sz="1300" dirty="0"/>
          </a:p>
        </p:txBody>
      </p:sp>
      <p:sp>
        <p:nvSpPr>
          <p:cNvPr id="10" name="slot 1"/>
          <p:cNvSpPr/>
          <p:nvPr/>
        </p:nvSpPr>
        <p:spPr>
          <a:xfrm>
            <a:off x="9481071" y="2011680"/>
            <a:ext cx="457200" cy="3017520"/>
          </a:xfrm>
          <a:prstGeom prst="rect">
            <a:avLst/>
          </a:prstGeom>
          <a:solidFill>
            <a:schemeClr val="accent5"/>
          </a:solidFill>
          <a:ln w="12700">
            <a:solidFill>
              <a:schemeClr val="accent5"/>
            </a:solidFill>
            <a:prstDash val="solid"/>
          </a:ln>
        </p:spPr>
      </p:sp>
      <p:sp>
        <p:nvSpPr>
          <p:cNvPr id="11" name="Text 9"/>
          <p:cNvSpPr txBox="1"/>
          <p:nvPr/>
        </p:nvSpPr>
        <p:spPr>
          <a:xfrm>
            <a:off x="9389631" y="5120640"/>
            <a:ext cx="640080" cy="274320"/>
          </a:xfrm>
          <a:prstGeom prst="rect">
            <a:avLst/>
          </a:prstGeom>
          <a:noFill/>
          <a:ln/>
        </p:spPr>
        <p:txBody>
          <a:bodyPr wrap="square" lIns="0" tIns="0" rIns="0" bIns="0" rtlCol="0" anchor="t"/>
          <a:lstStyle/>
          <a:p>
            <a:pPr algn="ctr" indent="0" marL="0">
              <a:buNone/>
            </a:pPr>
            <a:r>
              <a:rPr lang="en-US" sz="1300" b="1" dirty="0">
                <a:solidFill>
                  <a:schemeClr val="accent1"/>
                </a:solidFill>
              </a:rPr>
              <a:t>2</a:t>
            </a:r>
            <a:endParaRPr lang="en-US" sz="1300" dirty="0"/>
          </a:p>
        </p:txBody>
      </p:sp>
      <p:sp>
        <p:nvSpPr>
          <p:cNvPr id="12" name="slot 2"/>
          <p:cNvSpPr/>
          <p:nvPr/>
        </p:nvSpPr>
        <p:spPr>
          <a:xfrm>
            <a:off x="10162985" y="2011680"/>
            <a:ext cx="457200" cy="3017520"/>
          </a:xfrm>
          <a:prstGeom prst="rect">
            <a:avLst/>
          </a:prstGeom>
          <a:solidFill>
            <a:schemeClr val="accent5"/>
          </a:solidFill>
          <a:ln w="12700">
            <a:solidFill>
              <a:schemeClr val="accent5"/>
            </a:solidFill>
            <a:prstDash val="solid"/>
          </a:ln>
        </p:spPr>
      </p:sp>
      <p:sp>
        <p:nvSpPr>
          <p:cNvPr id="13" name="Text 11"/>
          <p:cNvSpPr txBox="1"/>
          <p:nvPr/>
        </p:nvSpPr>
        <p:spPr>
          <a:xfrm>
            <a:off x="10071545" y="5120640"/>
            <a:ext cx="640080" cy="274320"/>
          </a:xfrm>
          <a:prstGeom prst="rect">
            <a:avLst/>
          </a:prstGeom>
          <a:noFill/>
          <a:ln/>
        </p:spPr>
        <p:txBody>
          <a:bodyPr wrap="square" lIns="0" tIns="0" rIns="0" bIns="0" rtlCol="0" anchor="t"/>
          <a:lstStyle/>
          <a:p>
            <a:pPr algn="ctr" indent="0" marL="0">
              <a:buNone/>
            </a:pPr>
            <a:r>
              <a:rPr lang="en-US" sz="1300" b="1" dirty="0">
                <a:solidFill>
                  <a:schemeClr val="accent1"/>
                </a:solidFill>
              </a:rPr>
              <a:t>3</a:t>
            </a:r>
            <a:endParaRPr lang="en-US" sz="1300" dirty="0"/>
          </a:p>
        </p:txBody>
      </p:sp>
      <p:sp>
        <p:nvSpPr>
          <p:cNvPr id="14" name="slot 3"/>
          <p:cNvSpPr/>
          <p:nvPr/>
        </p:nvSpPr>
        <p:spPr>
          <a:xfrm>
            <a:off x="10844898" y="2011680"/>
            <a:ext cx="457200" cy="3017520"/>
          </a:xfrm>
          <a:prstGeom prst="rect">
            <a:avLst/>
          </a:prstGeom>
          <a:solidFill>
            <a:schemeClr val="accent5"/>
          </a:solidFill>
          <a:ln w="12700">
            <a:solidFill>
              <a:schemeClr val="accent5"/>
            </a:solidFill>
            <a:prstDash val="solid"/>
          </a:ln>
        </p:spPr>
      </p:sp>
      <p:sp>
        <p:nvSpPr>
          <p:cNvPr id="15" name="Text 13"/>
          <p:cNvSpPr txBox="1"/>
          <p:nvPr/>
        </p:nvSpPr>
        <p:spPr>
          <a:xfrm>
            <a:off x="10753458" y="5120640"/>
            <a:ext cx="640080" cy="274320"/>
          </a:xfrm>
          <a:prstGeom prst="rect">
            <a:avLst/>
          </a:prstGeom>
          <a:noFill/>
          <a:ln/>
        </p:spPr>
        <p:txBody>
          <a:bodyPr wrap="square" lIns="0" tIns="0" rIns="0" bIns="0" rtlCol="0" anchor="t"/>
          <a:lstStyle/>
          <a:p>
            <a:pPr algn="ctr" indent="0" marL="0">
              <a:buNone/>
            </a:pPr>
            <a:r>
              <a:rPr lang="en-US" sz="1300" b="1" dirty="0">
                <a:solidFill>
                  <a:schemeClr val="accent1"/>
                </a:solidFill>
              </a:rPr>
              <a:t>4</a:t>
            </a:r>
            <a:endParaRPr lang="en-US" sz="1300" dirty="0"/>
          </a:p>
        </p:txBody>
      </p:sp>
      <p:sp>
        <p:nvSpPr>
          <p:cNvPr id="16" name="Text 14"/>
          <p:cNvSpPr txBox="1"/>
          <p:nvPr/>
        </p:nvSpPr>
        <p:spPr>
          <a:xfrm>
            <a:off x="8275320" y="5440680"/>
            <a:ext cx="3184855" cy="274320"/>
          </a:xfrm>
          <a:prstGeom prst="rect">
            <a:avLst/>
          </a:prstGeom>
          <a:noFill/>
          <a:ln/>
        </p:spPr>
        <p:txBody>
          <a:bodyPr wrap="square" lIns="0" tIns="0" rIns="0" bIns="0" rtlCol="0" anchor="t"/>
          <a:lstStyle/>
          <a:p>
            <a:pPr algn="ctr" indent="0" marL="0">
              <a:buNone/>
            </a:pPr>
            <a:r>
              <a:rPr lang="en-US" sz="1200" i="1" dirty="0">
                <a:solidFill>
                  <a:schemeClr val="accent6"/>
                </a:solidFill>
              </a:rPr>
              <a:t>Score for each tile</a:t>
            </a:r>
            <a:endParaRPr lang="en-US" sz="1200" dirty="0"/>
          </a:p>
        </p:txBody>
      </p:sp>
      <p:sp>
        <p:nvSpPr>
          <p:cNvPr id="17" name="cover 0"/>
          <p:cNvSpPr/>
          <p:nvPr/>
        </p:nvSpPr>
        <p:spPr>
          <a:xfrm>
            <a:off x="54864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1</a:t>
            </a:r>
            <a:endParaRPr lang="en-US" sz="2600" dirty="0"/>
          </a:p>
        </p:txBody>
      </p:sp>
      <p:sp>
        <p:nvSpPr>
          <p:cNvPr id="18" name="cover 1"/>
          <p:cNvSpPr/>
          <p:nvPr/>
        </p:nvSpPr>
        <p:spPr>
          <a:xfrm>
            <a:off x="425196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2</a:t>
            </a:r>
            <a:endParaRPr lang="en-US" sz="2600" dirty="0"/>
          </a:p>
        </p:txBody>
      </p:sp>
      <p:sp>
        <p:nvSpPr>
          <p:cNvPr id="19" name="cover 2"/>
          <p:cNvSpPr/>
          <p:nvPr/>
        </p:nvSpPr>
        <p:spPr>
          <a:xfrm>
            <a:off x="54864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3</a:t>
            </a:r>
            <a:endParaRPr lang="en-US" sz="2600" dirty="0"/>
          </a:p>
        </p:txBody>
      </p:sp>
      <p:sp>
        <p:nvSpPr>
          <p:cNvPr id="20" name="cover 3"/>
          <p:cNvSpPr/>
          <p:nvPr/>
        </p:nvSpPr>
        <p:spPr>
          <a:xfrm>
            <a:off x="425196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4</a:t>
            </a:r>
            <a:endParaRPr lang="en-US" sz="2600" dirty="0"/>
          </a:p>
        </p:txBody>
      </p:sp>
      <p:sp>
        <p:nvSpPr>
          <p:cNvPr id="21" name="reveal 0"/>
          <p:cNvSpPr/>
          <p:nvPr/>
        </p:nvSpPr>
        <p:spPr>
          <a:xfrm>
            <a:off x="54864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Parallax error</a:t>
            </a:r>
            <a:endParaRPr lang="en-US" sz="1900" dirty="0"/>
          </a:p>
        </p:txBody>
      </p:sp>
      <p:sp>
        <p:nvSpPr>
          <p:cNvPr id="22" name="score 0"/>
          <p:cNvSpPr/>
          <p:nvPr/>
        </p:nvSpPr>
        <p:spPr>
          <a:xfrm>
            <a:off x="322783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11</a:t>
            </a:r>
            <a:endParaRPr lang="en-US" sz="2000" dirty="0"/>
          </a:p>
        </p:txBody>
      </p:sp>
      <p:sp>
        <p:nvSpPr>
          <p:cNvPr id="23" name="bar 0"/>
          <p:cNvSpPr/>
          <p:nvPr/>
        </p:nvSpPr>
        <p:spPr>
          <a:xfrm>
            <a:off x="8799157" y="4697273"/>
            <a:ext cx="457200" cy="331927"/>
          </a:xfrm>
          <a:prstGeom prst="rect">
            <a:avLst/>
          </a:prstGeom>
          <a:solidFill>
            <a:schemeClr val="accent1"/>
          </a:solidFill>
          <a:ln w="12700">
            <a:solidFill>
              <a:schemeClr val="accent1"/>
            </a:solidFill>
            <a:prstDash val="solid"/>
          </a:ln>
        </p:spPr>
      </p:sp>
      <p:sp>
        <p:nvSpPr>
          <p:cNvPr id="24" name="reveal 1"/>
          <p:cNvSpPr/>
          <p:nvPr/>
        </p:nvSpPr>
        <p:spPr>
          <a:xfrm>
            <a:off x="425196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Random error</a:t>
            </a:r>
            <a:endParaRPr lang="en-US" sz="1900" dirty="0"/>
          </a:p>
        </p:txBody>
      </p:sp>
      <p:sp>
        <p:nvSpPr>
          <p:cNvPr id="25" name="score 1"/>
          <p:cNvSpPr/>
          <p:nvPr/>
        </p:nvSpPr>
        <p:spPr>
          <a:xfrm>
            <a:off x="693115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42</a:t>
            </a:r>
            <a:endParaRPr lang="en-US" sz="2000" dirty="0"/>
          </a:p>
        </p:txBody>
      </p:sp>
      <p:sp>
        <p:nvSpPr>
          <p:cNvPr id="26" name="bar 1"/>
          <p:cNvSpPr/>
          <p:nvPr/>
        </p:nvSpPr>
        <p:spPr>
          <a:xfrm>
            <a:off x="9481071" y="3761842"/>
            <a:ext cx="457200" cy="1267358"/>
          </a:xfrm>
          <a:prstGeom prst="rect">
            <a:avLst/>
          </a:prstGeom>
          <a:solidFill>
            <a:schemeClr val="accent1"/>
          </a:solidFill>
          <a:ln w="12700">
            <a:solidFill>
              <a:schemeClr val="accent1"/>
            </a:solidFill>
            <a:prstDash val="solid"/>
          </a:ln>
        </p:spPr>
      </p:sp>
      <p:sp>
        <p:nvSpPr>
          <p:cNvPr id="27" name="reveal 2"/>
          <p:cNvSpPr/>
          <p:nvPr/>
        </p:nvSpPr>
        <p:spPr>
          <a:xfrm>
            <a:off x="548640" y="274320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Systematic error</a:t>
            </a:r>
            <a:endParaRPr lang="en-US" sz="1900" dirty="0"/>
          </a:p>
        </p:txBody>
      </p:sp>
      <p:sp>
        <p:nvSpPr>
          <p:cNvPr id="28" name="score 2"/>
          <p:cNvSpPr/>
          <p:nvPr/>
        </p:nvSpPr>
        <p:spPr>
          <a:xfrm>
            <a:off x="322783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29</a:t>
            </a:r>
            <a:endParaRPr lang="en-US" sz="2000" dirty="0"/>
          </a:p>
        </p:txBody>
      </p:sp>
      <p:sp>
        <p:nvSpPr>
          <p:cNvPr id="29" name="bar 2"/>
          <p:cNvSpPr/>
          <p:nvPr/>
        </p:nvSpPr>
        <p:spPr>
          <a:xfrm>
            <a:off x="10162985" y="4154119"/>
            <a:ext cx="457200" cy="875081"/>
          </a:xfrm>
          <a:prstGeom prst="rect">
            <a:avLst/>
          </a:prstGeom>
          <a:solidFill>
            <a:schemeClr val="accent1"/>
          </a:solidFill>
          <a:ln w="12700">
            <a:solidFill>
              <a:schemeClr val="accent1"/>
            </a:solidFill>
            <a:prstDash val="solid"/>
          </a:ln>
        </p:spPr>
      </p:sp>
      <p:sp>
        <p:nvSpPr>
          <p:cNvPr id="30" name="reveal 3"/>
          <p:cNvSpPr/>
          <p:nvPr/>
        </p:nvSpPr>
        <p:spPr>
          <a:xfrm>
            <a:off x="4251960" y="274320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Zero error</a:t>
            </a:r>
            <a:endParaRPr lang="en-US" sz="1900" dirty="0"/>
          </a:p>
        </p:txBody>
      </p:sp>
      <p:sp>
        <p:nvSpPr>
          <p:cNvPr id="31" name="score 3"/>
          <p:cNvSpPr/>
          <p:nvPr/>
        </p:nvSpPr>
        <p:spPr>
          <a:xfrm>
            <a:off x="693115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18</a:t>
            </a:r>
            <a:endParaRPr lang="en-US" sz="2000" dirty="0"/>
          </a:p>
        </p:txBody>
      </p:sp>
      <p:sp>
        <p:nvSpPr>
          <p:cNvPr id="32" name="bar 3"/>
          <p:cNvSpPr/>
          <p:nvPr/>
        </p:nvSpPr>
        <p:spPr>
          <a:xfrm>
            <a:off x="10844898" y="4486046"/>
            <a:ext cx="457200" cy="543154"/>
          </a:xfrm>
          <a:prstGeom prst="rect">
            <a:avLst/>
          </a:prstGeom>
          <a:solidFill>
            <a:schemeClr val="accent1"/>
          </a:solidFill>
          <a:ln w="12700">
            <a:solidFill>
              <a:schemeClr val="accent1"/>
            </a:solidFill>
            <a:prstDash val="solid"/>
          </a:ln>
        </p:spPr>
      </p:sp>
      <p:sp>
        <p:nvSpPr>
          <p:cNvPr id="33" name="wrong label"/>
          <p:cNvSpPr/>
          <p:nvPr/>
        </p:nvSpPr>
        <p:spPr>
          <a:xfrm>
            <a:off x="548640" y="5989320"/>
            <a:ext cx="3108960" cy="548640"/>
          </a:xfrm>
          <a:prstGeom prst="roundRect">
            <a:avLst>
              <a:gd name="adj" fmla="val 41667"/>
            </a:avLst>
          </a:prstGeom>
          <a:solidFill>
            <a:schemeClr val="tx1"/>
          </a:solidFill>
          <a:ln w="25400">
            <a:solidFill>
              <a:schemeClr val="accent2"/>
            </a:solidFill>
          </a:ln>
        </p:spPr>
        <p:txBody>
          <a:bodyPr wrap="square" lIns="0" tIns="0" rIns="0" bIns="0" rtlCol="0" anchor="ctr"/>
          <a:lstStyle/>
          <a:p>
            <a:pPr algn="ctr" indent="0" marL="0">
              <a:buNone/>
            </a:pPr>
            <a:r>
              <a:rPr lang="en-US" sz="1600" b="1" dirty="0">
                <a:solidFill>
                  <a:schemeClr val="accent2"/>
                </a:solidFill>
              </a:rPr>
              <a:t>Not on the board? 100 points</a:t>
            </a:r>
            <a:endParaRPr lang="en-US" sz="1600" dirty="0"/>
          </a:p>
        </p:txBody>
      </p:sp>
      <p:sp>
        <p:nvSpPr>
          <p:cNvPr id="34" name="allbtn"/>
          <p:cNvSpPr/>
          <p:nvPr/>
        </p:nvSpPr>
        <p:spPr>
          <a:xfrm>
            <a:off x="3886200" y="5989320"/>
            <a:ext cx="2377440" cy="548640"/>
          </a:xfrm>
          <a:prstGeom prst="roundRect">
            <a:avLst>
              <a:gd name="adj" fmla="val 41667"/>
            </a:avLst>
          </a:prstGeom>
          <a:solidFill>
            <a:schemeClr val="accent4"/>
          </a:solidFill>
          <a:ln w="19050">
            <a:solidFill>
              <a:schemeClr val="accent1"/>
            </a:solidFill>
          </a:ln>
        </p:spPr>
        <p:txBody>
          <a:bodyPr wrap="square" lIns="0" tIns="0" rIns="0" bIns="0" rtlCol="0" anchor="ctr"/>
          <a:lstStyle/>
          <a:p>
            <a:pPr algn="ctr" indent="0" marL="0">
              <a:buNone/>
            </a:pPr>
            <a:r>
              <a:rPr lang="en-US" sz="1600" b="1" dirty="0">
                <a:solidFill>
                  <a:schemeClr val="bg1"/>
                </a:solidFill>
              </a:rPr>
              <a:t>Show all answers</a:t>
            </a:r>
            <a:endParaRPr lang="en-US" sz="1600" dirty="0"/>
          </a:p>
        </p:txBody>
      </p:sp>
      <p:sp>
        <p:nvSpPr>
          <p:cNvPr id="35" name="nextbtn">
            <a:hlinkClick r:id="rId1" tooltip="Next" action="ppaction://hlinksldjump"/>
          </p:cNvPr>
          <p:cNvSpPr/>
          <p:nvPr/>
        </p:nvSpPr>
        <p:spPr>
          <a:xfrm>
            <a:off x="9539935" y="5989320"/>
            <a:ext cx="2103120" cy="548640"/>
          </a:xfrm>
          <a:prstGeom prst="roundRect">
            <a:avLst>
              <a:gd name="adj" fmla="val 41667"/>
            </a:avLst>
          </a:prstGeom>
          <a:solidFill>
            <a:schemeClr val="accent1"/>
          </a:solidFill>
          <a:ln>
            <a:solidFill>
              <a:schemeClr val="accent1"/>
            </a:solidFill>
          </a:ln>
        </p:spPr>
        <p:txBody>
          <a:bodyPr wrap="square" lIns="0" tIns="0" rIns="0" bIns="0" rtlCol="0" anchor="ctr"/>
          <a:lstStyle/>
          <a:p>
            <a:pPr algn="ctr" indent="0" marL="0">
              <a:buNone/>
            </a:pPr>
            <a:r>
              <a:rPr lang="en-US" sz="1600" b="1" dirty="0">
                <a:solidFill>
                  <a:schemeClr val="tx1"/>
                </a:solidFill>
                <a:hlinkClick r:id="rId1" action="ppaction://hlinksldjump" tooltip="Next">
                  <a:extLst>
                    <a:ext uri="{A12FA001-AC4F-418D-AE19-62706E023703}">
                      <ahyp:hlinkClr xmlns:ahyp="http://schemas.microsoft.com/office/drawing/2018/hyperlinkcolor" val="tx"/>
                    </a:ext>
                  </a:extLst>
                </a:hlinkClick>
              </a:rPr>
              <a:t>Next round</a:t>
            </a:r>
            <a:endParaRPr lang="en-US" sz="1600"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11" restart="whenNotActive" fill="hold" evtFilter="cancelBubble" nodeType="interactiveSeq">
                <p:stCondLst>
                  <p:cond evt="onClick" delay="0">
                    <p:tgtEl>
                      <p:spTgt spid="18"/>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29" restart="whenNotActive" fill="hold" evtFilter="cancelBubble" nodeType="interactiveSeq">
                <p:stCondLst>
                  <p:cond evt="onClick" delay="0">
                    <p:tgtEl>
                      <p:spTgt spid="20"/>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38" restart="whenNotActive" fill="hold" evtFilter="cancelBubble" nodeType="interactiveSeq">
                <p:stCondLst>
                  <p:cond evt="onClick" delay="0">
                    <p:tgtEl>
                      <p:spTgt spid="34"/>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1"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par>
                                <p:cTn id="51" presetID="1" presetClass="entr" presetSubtype="0" fill="hold" grpId="1" nodeType="with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par>
                                <p:cTn id="53" presetID="1" presetClass="entr" presetSubtype="0" fill="hold" grpId="1" nodeType="with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grpId="1" nodeType="with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par>
                                <p:cTn id="57" presetID="1" presetClass="entr" presetSubtype="0" fill="hold" grpId="1" nodeType="with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par>
                                <p:cTn id="59" presetID="1" presetClass="entr" presetSubtype="0" fill="hold" grpId="1" nodeType="withEffect">
                                  <p:stCondLst>
                                    <p:cond delay="0"/>
                                  </p:stCondLst>
                                  <p:childTnLst>
                                    <p:set>
                                      <p:cBhvr>
                                        <p:cTn id="60" dur="1" fill="hold">
                                          <p:stCondLst>
                                            <p:cond delay="0"/>
                                          </p:stCondLst>
                                        </p:cTn>
                                        <p:tgtEl>
                                          <p:spTgt spid="30"/>
                                        </p:tgtEl>
                                        <p:attrNameLst>
                                          <p:attrName>style.visibility</p:attrName>
                                        </p:attrNameLst>
                                      </p:cBhvr>
                                      <p:to>
                                        <p:strVal val="visible"/>
                                      </p:to>
                                    </p:set>
                                  </p:childTnLst>
                                </p:cTn>
                              </p:par>
                              <p:par>
                                <p:cTn id="61" presetID="1" presetClass="entr" presetSubtype="0" fill="hold" grpId="1" nodeType="with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par>
                                <p:cTn id="63" presetID="1" presetClass="entr" presetSubtype="0" fill="hold" grpId="1"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34"/>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21" grpId="1" animBg="1"/>
      <p:bldP spid="22" grpId="1" animBg="1"/>
      <p:bldP spid="23" grpId="1" animBg="1"/>
      <p:bldP spid="24" grpId="1" animBg="1"/>
      <p:bldP spid="25" grpId="1" animBg="1"/>
      <p:bldP spid="26" grpId="1" animBg="1"/>
      <p:bldP spid="27" grpId="1" animBg="1"/>
      <p:bldP spid="28" grpId="1" animBg="1"/>
      <p:bldP spid="29" grpId="1" animBg="1"/>
      <p:bldP spid="30" grpId="1" animBg="1"/>
      <p:bldP spid="31" grpId="1" animBg="1"/>
      <p:bldP spid="32"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320040"/>
            <a:ext cx="4572000" cy="320040"/>
          </a:xfrm>
          <a:prstGeom prst="rect">
            <a:avLst/>
          </a:prstGeom>
          <a:noFill/>
          <a:ln/>
        </p:spPr>
        <p:txBody>
          <a:bodyPr wrap="square" lIns="0" tIns="0" rIns="0" bIns="0" rtlCol="0" anchor="t"/>
          <a:lstStyle/>
          <a:p>
            <a:pPr indent="0" marL="0">
              <a:buNone/>
            </a:pPr>
            <a:r>
              <a:rPr lang="en-US" sz="1400" b="1" spc="300" kern="0" dirty="0">
                <a:solidFill>
                  <a:schemeClr val="accent1"/>
                </a:solidFill>
              </a:rPr>
              <a:t>ROUND 5 OF 6</a:t>
            </a:r>
            <a:endParaRPr lang="en-US" sz="140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3200" b="1" dirty="0">
                <a:solidFill>
                  <a:schemeClr val="bg1"/>
                </a:solidFill>
              </a:rPr>
              <a:t>Name a type of chart or graph used to present data</a:t>
            </a:r>
            <a:endParaRPr lang="en-US" sz="3200" dirty="0"/>
          </a:p>
        </p:txBody>
      </p:sp>
      <p:sp>
        <p:nvSpPr>
          <p:cNvPr id="4" name="chart panel"/>
          <p:cNvSpPr/>
          <p:nvPr/>
        </p:nvSpPr>
        <p:spPr>
          <a:xfrm>
            <a:off x="8092440" y="1691640"/>
            <a:ext cx="3550615" cy="4069080"/>
          </a:xfrm>
          <a:prstGeom prst="roundRect">
            <a:avLst>
              <a:gd name="adj" fmla="val 3090"/>
            </a:avLst>
          </a:prstGeom>
          <a:solidFill>
            <a:schemeClr val="accent4"/>
          </a:solidFill>
          <a:ln w="19050">
            <a:solidFill>
              <a:schemeClr val="accent5"/>
            </a:solidFill>
            <a:prstDash val="solid"/>
          </a:ln>
        </p:spPr>
      </p:sp>
      <p:sp>
        <p:nvSpPr>
          <p:cNvPr id="5" name="Text 3"/>
          <p:cNvSpPr txBox="1"/>
          <p:nvPr/>
        </p:nvSpPr>
        <p:spPr>
          <a:xfrm>
            <a:off x="8183880" y="187452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100</a:t>
            </a:r>
            <a:endParaRPr lang="en-US" sz="1200" dirty="0"/>
          </a:p>
        </p:txBody>
      </p:sp>
      <p:sp>
        <p:nvSpPr>
          <p:cNvPr id="6" name="Text 4"/>
          <p:cNvSpPr txBox="1"/>
          <p:nvPr/>
        </p:nvSpPr>
        <p:spPr>
          <a:xfrm>
            <a:off x="8183880" y="338328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50</a:t>
            </a:r>
            <a:endParaRPr lang="en-US" sz="1200" dirty="0"/>
          </a:p>
        </p:txBody>
      </p:sp>
      <p:sp>
        <p:nvSpPr>
          <p:cNvPr id="7" name="Text 5"/>
          <p:cNvSpPr txBox="1"/>
          <p:nvPr/>
        </p:nvSpPr>
        <p:spPr>
          <a:xfrm>
            <a:off x="8183880" y="489204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0</a:t>
            </a:r>
            <a:endParaRPr lang="en-US" sz="1200" dirty="0"/>
          </a:p>
        </p:txBody>
      </p:sp>
      <p:sp>
        <p:nvSpPr>
          <p:cNvPr id="8" name="slot 0"/>
          <p:cNvSpPr/>
          <p:nvPr/>
        </p:nvSpPr>
        <p:spPr>
          <a:xfrm>
            <a:off x="8768630" y="2011680"/>
            <a:ext cx="381872" cy="3017520"/>
          </a:xfrm>
          <a:prstGeom prst="rect">
            <a:avLst/>
          </a:prstGeom>
          <a:solidFill>
            <a:schemeClr val="accent5"/>
          </a:solidFill>
          <a:ln w="12700">
            <a:solidFill>
              <a:schemeClr val="accent5"/>
            </a:solidFill>
            <a:prstDash val="solid"/>
          </a:ln>
        </p:spPr>
      </p:sp>
      <p:sp>
        <p:nvSpPr>
          <p:cNvPr id="9" name="Text 7"/>
          <p:cNvSpPr txBox="1"/>
          <p:nvPr/>
        </p:nvSpPr>
        <p:spPr>
          <a:xfrm>
            <a:off x="8677190"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1</a:t>
            </a:r>
            <a:endParaRPr lang="en-US" sz="1300" dirty="0"/>
          </a:p>
        </p:txBody>
      </p:sp>
      <p:sp>
        <p:nvSpPr>
          <p:cNvPr id="10" name="slot 1"/>
          <p:cNvSpPr/>
          <p:nvPr/>
        </p:nvSpPr>
        <p:spPr>
          <a:xfrm>
            <a:off x="9314161" y="2011680"/>
            <a:ext cx="381872" cy="3017520"/>
          </a:xfrm>
          <a:prstGeom prst="rect">
            <a:avLst/>
          </a:prstGeom>
          <a:solidFill>
            <a:schemeClr val="accent5"/>
          </a:solidFill>
          <a:ln w="12700">
            <a:solidFill>
              <a:schemeClr val="accent5"/>
            </a:solidFill>
            <a:prstDash val="solid"/>
          </a:ln>
        </p:spPr>
      </p:sp>
      <p:sp>
        <p:nvSpPr>
          <p:cNvPr id="11" name="Text 9"/>
          <p:cNvSpPr txBox="1"/>
          <p:nvPr/>
        </p:nvSpPr>
        <p:spPr>
          <a:xfrm>
            <a:off x="9222721"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2</a:t>
            </a:r>
            <a:endParaRPr lang="en-US" sz="1300" dirty="0"/>
          </a:p>
        </p:txBody>
      </p:sp>
      <p:sp>
        <p:nvSpPr>
          <p:cNvPr id="12" name="slot 2"/>
          <p:cNvSpPr/>
          <p:nvPr/>
        </p:nvSpPr>
        <p:spPr>
          <a:xfrm>
            <a:off x="9859692" y="2011680"/>
            <a:ext cx="381872" cy="3017520"/>
          </a:xfrm>
          <a:prstGeom prst="rect">
            <a:avLst/>
          </a:prstGeom>
          <a:solidFill>
            <a:schemeClr val="accent5"/>
          </a:solidFill>
          <a:ln w="12700">
            <a:solidFill>
              <a:schemeClr val="accent5"/>
            </a:solidFill>
            <a:prstDash val="solid"/>
          </a:ln>
        </p:spPr>
      </p:sp>
      <p:sp>
        <p:nvSpPr>
          <p:cNvPr id="13" name="Text 11"/>
          <p:cNvSpPr txBox="1"/>
          <p:nvPr/>
        </p:nvSpPr>
        <p:spPr>
          <a:xfrm>
            <a:off x="9768252"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3</a:t>
            </a:r>
            <a:endParaRPr lang="en-US" sz="1300" dirty="0"/>
          </a:p>
        </p:txBody>
      </p:sp>
      <p:sp>
        <p:nvSpPr>
          <p:cNvPr id="14" name="slot 3"/>
          <p:cNvSpPr/>
          <p:nvPr/>
        </p:nvSpPr>
        <p:spPr>
          <a:xfrm>
            <a:off x="10405223" y="2011680"/>
            <a:ext cx="381872" cy="3017520"/>
          </a:xfrm>
          <a:prstGeom prst="rect">
            <a:avLst/>
          </a:prstGeom>
          <a:solidFill>
            <a:schemeClr val="accent5"/>
          </a:solidFill>
          <a:ln w="12700">
            <a:solidFill>
              <a:schemeClr val="accent5"/>
            </a:solidFill>
            <a:prstDash val="solid"/>
          </a:ln>
        </p:spPr>
      </p:sp>
      <p:sp>
        <p:nvSpPr>
          <p:cNvPr id="15" name="Text 13"/>
          <p:cNvSpPr txBox="1"/>
          <p:nvPr/>
        </p:nvSpPr>
        <p:spPr>
          <a:xfrm>
            <a:off x="10313783"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4</a:t>
            </a:r>
            <a:endParaRPr lang="en-US" sz="1300" dirty="0"/>
          </a:p>
        </p:txBody>
      </p:sp>
      <p:sp>
        <p:nvSpPr>
          <p:cNvPr id="16" name="slot 4"/>
          <p:cNvSpPr/>
          <p:nvPr/>
        </p:nvSpPr>
        <p:spPr>
          <a:xfrm>
            <a:off x="10950754" y="2011680"/>
            <a:ext cx="381872" cy="3017520"/>
          </a:xfrm>
          <a:prstGeom prst="rect">
            <a:avLst/>
          </a:prstGeom>
          <a:solidFill>
            <a:schemeClr val="accent5"/>
          </a:solidFill>
          <a:ln w="12700">
            <a:solidFill>
              <a:schemeClr val="accent5"/>
            </a:solidFill>
            <a:prstDash val="solid"/>
          </a:ln>
        </p:spPr>
      </p:sp>
      <p:sp>
        <p:nvSpPr>
          <p:cNvPr id="17" name="Text 15"/>
          <p:cNvSpPr txBox="1"/>
          <p:nvPr/>
        </p:nvSpPr>
        <p:spPr>
          <a:xfrm>
            <a:off x="10859314"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5</a:t>
            </a:r>
            <a:endParaRPr lang="en-US" sz="1300" dirty="0"/>
          </a:p>
        </p:txBody>
      </p:sp>
      <p:sp>
        <p:nvSpPr>
          <p:cNvPr id="18" name="Text 16"/>
          <p:cNvSpPr txBox="1"/>
          <p:nvPr/>
        </p:nvSpPr>
        <p:spPr>
          <a:xfrm>
            <a:off x="8275320" y="5440680"/>
            <a:ext cx="3184855" cy="274320"/>
          </a:xfrm>
          <a:prstGeom prst="rect">
            <a:avLst/>
          </a:prstGeom>
          <a:noFill/>
          <a:ln/>
        </p:spPr>
        <p:txBody>
          <a:bodyPr wrap="square" lIns="0" tIns="0" rIns="0" bIns="0" rtlCol="0" anchor="t"/>
          <a:lstStyle/>
          <a:p>
            <a:pPr algn="ctr" indent="0" marL="0">
              <a:buNone/>
            </a:pPr>
            <a:r>
              <a:rPr lang="en-US" sz="1200" i="1" dirty="0">
                <a:solidFill>
                  <a:schemeClr val="accent6"/>
                </a:solidFill>
              </a:rPr>
              <a:t>Score for each tile</a:t>
            </a:r>
            <a:endParaRPr lang="en-US" sz="1200" dirty="0"/>
          </a:p>
        </p:txBody>
      </p:sp>
      <p:sp>
        <p:nvSpPr>
          <p:cNvPr id="19" name="cover 0"/>
          <p:cNvSpPr/>
          <p:nvPr/>
        </p:nvSpPr>
        <p:spPr>
          <a:xfrm>
            <a:off x="54864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1</a:t>
            </a:r>
            <a:endParaRPr lang="en-US" sz="2600" dirty="0"/>
          </a:p>
        </p:txBody>
      </p:sp>
      <p:sp>
        <p:nvSpPr>
          <p:cNvPr id="20" name="cover 1"/>
          <p:cNvSpPr/>
          <p:nvPr/>
        </p:nvSpPr>
        <p:spPr>
          <a:xfrm>
            <a:off x="425196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2</a:t>
            </a:r>
            <a:endParaRPr lang="en-US" sz="2600" dirty="0"/>
          </a:p>
        </p:txBody>
      </p:sp>
      <p:sp>
        <p:nvSpPr>
          <p:cNvPr id="21" name="cover 2"/>
          <p:cNvSpPr/>
          <p:nvPr/>
        </p:nvSpPr>
        <p:spPr>
          <a:xfrm>
            <a:off x="54864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3</a:t>
            </a:r>
            <a:endParaRPr lang="en-US" sz="2600" dirty="0"/>
          </a:p>
        </p:txBody>
      </p:sp>
      <p:sp>
        <p:nvSpPr>
          <p:cNvPr id="22" name="cover 3"/>
          <p:cNvSpPr/>
          <p:nvPr/>
        </p:nvSpPr>
        <p:spPr>
          <a:xfrm>
            <a:off x="425196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4</a:t>
            </a:r>
            <a:endParaRPr lang="en-US" sz="2600" dirty="0"/>
          </a:p>
        </p:txBody>
      </p:sp>
      <p:sp>
        <p:nvSpPr>
          <p:cNvPr id="23" name="cover 4"/>
          <p:cNvSpPr/>
          <p:nvPr/>
        </p:nvSpPr>
        <p:spPr>
          <a:xfrm>
            <a:off x="54864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5</a:t>
            </a:r>
            <a:endParaRPr lang="en-US" sz="2600" dirty="0"/>
          </a:p>
        </p:txBody>
      </p:sp>
      <p:sp>
        <p:nvSpPr>
          <p:cNvPr id="24" name="reveal 0"/>
          <p:cNvSpPr/>
          <p:nvPr/>
        </p:nvSpPr>
        <p:spPr>
          <a:xfrm>
            <a:off x="54864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Bar chart</a:t>
            </a:r>
            <a:endParaRPr lang="en-US" sz="1900" dirty="0"/>
          </a:p>
        </p:txBody>
      </p:sp>
      <p:sp>
        <p:nvSpPr>
          <p:cNvPr id="25" name="score 0"/>
          <p:cNvSpPr/>
          <p:nvPr/>
        </p:nvSpPr>
        <p:spPr>
          <a:xfrm>
            <a:off x="322783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54</a:t>
            </a:r>
            <a:endParaRPr lang="en-US" sz="2000" dirty="0"/>
          </a:p>
        </p:txBody>
      </p:sp>
      <p:sp>
        <p:nvSpPr>
          <p:cNvPr id="26" name="bar 0"/>
          <p:cNvSpPr/>
          <p:nvPr/>
        </p:nvSpPr>
        <p:spPr>
          <a:xfrm>
            <a:off x="8768630" y="3399739"/>
            <a:ext cx="381872" cy="1629461"/>
          </a:xfrm>
          <a:prstGeom prst="rect">
            <a:avLst/>
          </a:prstGeom>
          <a:solidFill>
            <a:schemeClr val="accent1"/>
          </a:solidFill>
          <a:ln w="12700">
            <a:solidFill>
              <a:schemeClr val="accent1"/>
            </a:solidFill>
            <a:prstDash val="solid"/>
          </a:ln>
        </p:spPr>
      </p:sp>
      <p:sp>
        <p:nvSpPr>
          <p:cNvPr id="27" name="reveal 1"/>
          <p:cNvSpPr/>
          <p:nvPr/>
        </p:nvSpPr>
        <p:spPr>
          <a:xfrm>
            <a:off x="425196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Histogram</a:t>
            </a:r>
            <a:endParaRPr lang="en-US" sz="1900" dirty="0"/>
          </a:p>
        </p:txBody>
      </p:sp>
      <p:sp>
        <p:nvSpPr>
          <p:cNvPr id="28" name="score 1"/>
          <p:cNvSpPr/>
          <p:nvPr/>
        </p:nvSpPr>
        <p:spPr>
          <a:xfrm>
            <a:off x="693115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6</a:t>
            </a:r>
            <a:endParaRPr lang="en-US" sz="2000" dirty="0"/>
          </a:p>
        </p:txBody>
      </p:sp>
      <p:sp>
        <p:nvSpPr>
          <p:cNvPr id="29" name="bar 1"/>
          <p:cNvSpPr/>
          <p:nvPr/>
        </p:nvSpPr>
        <p:spPr>
          <a:xfrm>
            <a:off x="9314161" y="4848149"/>
            <a:ext cx="381872" cy="181051"/>
          </a:xfrm>
          <a:prstGeom prst="rect">
            <a:avLst/>
          </a:prstGeom>
          <a:solidFill>
            <a:schemeClr val="accent1"/>
          </a:solidFill>
          <a:ln w="12700">
            <a:solidFill>
              <a:schemeClr val="accent1"/>
            </a:solidFill>
            <a:prstDash val="solid"/>
          </a:ln>
        </p:spPr>
      </p:sp>
      <p:sp>
        <p:nvSpPr>
          <p:cNvPr id="30" name="reveal 2"/>
          <p:cNvSpPr/>
          <p:nvPr/>
        </p:nvSpPr>
        <p:spPr>
          <a:xfrm>
            <a:off x="548640" y="274320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Line graph</a:t>
            </a:r>
            <a:endParaRPr lang="en-US" sz="1900" dirty="0"/>
          </a:p>
        </p:txBody>
      </p:sp>
      <p:sp>
        <p:nvSpPr>
          <p:cNvPr id="31" name="score 2"/>
          <p:cNvSpPr/>
          <p:nvPr/>
        </p:nvSpPr>
        <p:spPr>
          <a:xfrm>
            <a:off x="322783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61</a:t>
            </a:r>
            <a:endParaRPr lang="en-US" sz="2000" dirty="0"/>
          </a:p>
        </p:txBody>
      </p:sp>
      <p:sp>
        <p:nvSpPr>
          <p:cNvPr id="32" name="bar 2"/>
          <p:cNvSpPr/>
          <p:nvPr/>
        </p:nvSpPr>
        <p:spPr>
          <a:xfrm>
            <a:off x="9859692" y="3188513"/>
            <a:ext cx="381872" cy="1840687"/>
          </a:xfrm>
          <a:prstGeom prst="rect">
            <a:avLst/>
          </a:prstGeom>
          <a:solidFill>
            <a:schemeClr val="accent1"/>
          </a:solidFill>
          <a:ln w="12700">
            <a:solidFill>
              <a:schemeClr val="accent1"/>
            </a:solidFill>
            <a:prstDash val="solid"/>
          </a:ln>
        </p:spPr>
      </p:sp>
      <p:sp>
        <p:nvSpPr>
          <p:cNvPr id="33" name="reveal 3"/>
          <p:cNvSpPr/>
          <p:nvPr/>
        </p:nvSpPr>
        <p:spPr>
          <a:xfrm>
            <a:off x="4251960" y="274320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Pie chart</a:t>
            </a:r>
            <a:endParaRPr lang="en-US" sz="1900" dirty="0"/>
          </a:p>
        </p:txBody>
      </p:sp>
      <p:sp>
        <p:nvSpPr>
          <p:cNvPr id="34" name="score 3"/>
          <p:cNvSpPr/>
          <p:nvPr/>
        </p:nvSpPr>
        <p:spPr>
          <a:xfrm>
            <a:off x="693115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27</a:t>
            </a:r>
            <a:endParaRPr lang="en-US" sz="2000" dirty="0"/>
          </a:p>
        </p:txBody>
      </p:sp>
      <p:sp>
        <p:nvSpPr>
          <p:cNvPr id="35" name="bar 3"/>
          <p:cNvSpPr/>
          <p:nvPr/>
        </p:nvSpPr>
        <p:spPr>
          <a:xfrm>
            <a:off x="10405223" y="4214470"/>
            <a:ext cx="381872" cy="814730"/>
          </a:xfrm>
          <a:prstGeom prst="rect">
            <a:avLst/>
          </a:prstGeom>
          <a:solidFill>
            <a:schemeClr val="accent1"/>
          </a:solidFill>
          <a:ln w="12700">
            <a:solidFill>
              <a:schemeClr val="accent1"/>
            </a:solidFill>
            <a:prstDash val="solid"/>
          </a:ln>
        </p:spPr>
      </p:sp>
      <p:sp>
        <p:nvSpPr>
          <p:cNvPr id="36" name="reveal 4"/>
          <p:cNvSpPr/>
          <p:nvPr/>
        </p:nvSpPr>
        <p:spPr>
          <a:xfrm>
            <a:off x="548640" y="379476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Scatter graph</a:t>
            </a:r>
            <a:endParaRPr lang="en-US" sz="1900" dirty="0"/>
          </a:p>
        </p:txBody>
      </p:sp>
      <p:sp>
        <p:nvSpPr>
          <p:cNvPr id="37" name="score 4"/>
          <p:cNvSpPr/>
          <p:nvPr/>
        </p:nvSpPr>
        <p:spPr>
          <a:xfrm>
            <a:off x="322783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19</a:t>
            </a:r>
            <a:endParaRPr lang="en-US" sz="2000" dirty="0"/>
          </a:p>
        </p:txBody>
      </p:sp>
      <p:sp>
        <p:nvSpPr>
          <p:cNvPr id="38" name="bar 4"/>
          <p:cNvSpPr/>
          <p:nvPr/>
        </p:nvSpPr>
        <p:spPr>
          <a:xfrm>
            <a:off x="10950754" y="4455871"/>
            <a:ext cx="381872" cy="573329"/>
          </a:xfrm>
          <a:prstGeom prst="rect">
            <a:avLst/>
          </a:prstGeom>
          <a:solidFill>
            <a:schemeClr val="accent1"/>
          </a:solidFill>
          <a:ln w="12700">
            <a:solidFill>
              <a:schemeClr val="accent1"/>
            </a:solidFill>
            <a:prstDash val="solid"/>
          </a:ln>
        </p:spPr>
      </p:sp>
      <p:sp>
        <p:nvSpPr>
          <p:cNvPr id="39" name="wrong label"/>
          <p:cNvSpPr/>
          <p:nvPr/>
        </p:nvSpPr>
        <p:spPr>
          <a:xfrm>
            <a:off x="548640" y="5989320"/>
            <a:ext cx="3108960" cy="548640"/>
          </a:xfrm>
          <a:prstGeom prst="roundRect">
            <a:avLst>
              <a:gd name="adj" fmla="val 41667"/>
            </a:avLst>
          </a:prstGeom>
          <a:solidFill>
            <a:schemeClr val="tx1"/>
          </a:solidFill>
          <a:ln w="25400">
            <a:solidFill>
              <a:schemeClr val="accent2"/>
            </a:solidFill>
          </a:ln>
        </p:spPr>
        <p:txBody>
          <a:bodyPr wrap="square" lIns="0" tIns="0" rIns="0" bIns="0" rtlCol="0" anchor="ctr"/>
          <a:lstStyle/>
          <a:p>
            <a:pPr algn="ctr" indent="0" marL="0">
              <a:buNone/>
            </a:pPr>
            <a:r>
              <a:rPr lang="en-US" sz="1600" b="1" dirty="0">
                <a:solidFill>
                  <a:schemeClr val="accent2"/>
                </a:solidFill>
              </a:rPr>
              <a:t>Not on the board? 100 points</a:t>
            </a:r>
            <a:endParaRPr lang="en-US" sz="1600" dirty="0"/>
          </a:p>
        </p:txBody>
      </p:sp>
      <p:sp>
        <p:nvSpPr>
          <p:cNvPr id="40" name="allbtn"/>
          <p:cNvSpPr/>
          <p:nvPr/>
        </p:nvSpPr>
        <p:spPr>
          <a:xfrm>
            <a:off x="3886200" y="5989320"/>
            <a:ext cx="2377440" cy="548640"/>
          </a:xfrm>
          <a:prstGeom prst="roundRect">
            <a:avLst>
              <a:gd name="adj" fmla="val 41667"/>
            </a:avLst>
          </a:prstGeom>
          <a:solidFill>
            <a:schemeClr val="accent4"/>
          </a:solidFill>
          <a:ln w="19050">
            <a:solidFill>
              <a:schemeClr val="accent1"/>
            </a:solidFill>
          </a:ln>
        </p:spPr>
        <p:txBody>
          <a:bodyPr wrap="square" lIns="0" tIns="0" rIns="0" bIns="0" rtlCol="0" anchor="ctr"/>
          <a:lstStyle/>
          <a:p>
            <a:pPr algn="ctr" indent="0" marL="0">
              <a:buNone/>
            </a:pPr>
            <a:r>
              <a:rPr lang="en-US" sz="1600" b="1" dirty="0">
                <a:solidFill>
                  <a:schemeClr val="bg1"/>
                </a:solidFill>
              </a:rPr>
              <a:t>Show all answers</a:t>
            </a:r>
            <a:endParaRPr lang="en-US" sz="1600" dirty="0"/>
          </a:p>
        </p:txBody>
      </p:sp>
      <p:sp>
        <p:nvSpPr>
          <p:cNvPr id="41" name="nextbtn">
            <a:hlinkClick r:id="rId1" tooltip="Next" action="ppaction://hlinksldjump"/>
          </p:cNvPr>
          <p:cNvSpPr/>
          <p:nvPr/>
        </p:nvSpPr>
        <p:spPr>
          <a:xfrm>
            <a:off x="9539935" y="5989320"/>
            <a:ext cx="2103120" cy="548640"/>
          </a:xfrm>
          <a:prstGeom prst="roundRect">
            <a:avLst>
              <a:gd name="adj" fmla="val 41667"/>
            </a:avLst>
          </a:prstGeom>
          <a:solidFill>
            <a:schemeClr val="accent1"/>
          </a:solidFill>
          <a:ln>
            <a:solidFill>
              <a:schemeClr val="accent1"/>
            </a:solidFill>
          </a:ln>
        </p:spPr>
        <p:txBody>
          <a:bodyPr wrap="square" lIns="0" tIns="0" rIns="0" bIns="0" rtlCol="0" anchor="ctr"/>
          <a:lstStyle/>
          <a:p>
            <a:pPr algn="ctr" indent="0" marL="0">
              <a:buNone/>
            </a:pPr>
            <a:r>
              <a:rPr lang="en-US" sz="1600" b="1" dirty="0">
                <a:solidFill>
                  <a:schemeClr val="tx1"/>
                </a:solidFill>
                <a:hlinkClick r:id="rId1" action="ppaction://hlinksldjump" tooltip="Next">
                  <a:extLst>
                    <a:ext uri="{A12FA001-AC4F-418D-AE19-62706E023703}">
                      <ahyp:hlinkClr xmlns:ahyp="http://schemas.microsoft.com/office/drawing/2018/hyperlinkcolor" val="tx"/>
                    </a:ext>
                  </a:extLst>
                </a:hlinkClick>
              </a:rPr>
              <a:t>Next round</a:t>
            </a:r>
            <a:endParaRPr lang="en-US" sz="1600"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11" restart="whenNotActive" fill="hold" evtFilter="cancelBubble" nodeType="interactiveSeq">
                <p:stCondLst>
                  <p:cond evt="onClick" delay="0">
                    <p:tgtEl>
                      <p:spTgt spid="20"/>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20" restart="whenNotActive" fill="hold" evtFilter="cancelBubble" nodeType="interactiveSeq">
                <p:stCondLst>
                  <p:cond evt="onClick" delay="0">
                    <p:tgtEl>
                      <p:spTgt spid="21"/>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29" restart="whenNotActive" fill="hold" evtFilter="cancelBubble" nodeType="interactiveSeq">
                <p:stCondLst>
                  <p:cond evt="onClick" delay="0">
                    <p:tgtEl>
                      <p:spTgt spid="22"/>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3"/>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38" restart="whenNotActive" fill="hold" evtFilter="cancelBubble" nodeType="interactiveSeq">
                <p:stCondLst>
                  <p:cond evt="onClick" delay="0">
                    <p:tgtEl>
                      <p:spTgt spid="23"/>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47" restart="whenNotActive" fill="hold" evtFilter="cancelBubble" nodeType="interactiveSeq">
                <p:stCondLst>
                  <p:cond evt="onClick" delay="0">
                    <p:tgtEl>
                      <p:spTgt spid="40"/>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1" nodeType="clickEffect">
                                  <p:stCondLst>
                                    <p:cond delay="0"/>
                                  </p:stCondLst>
                                  <p:childTnLst>
                                    <p:set>
                                      <p:cBhvr>
                                        <p:cTn id="51" dur="1" fill="hold">
                                          <p:stCondLst>
                                            <p:cond delay="0"/>
                                          </p:stCondLst>
                                        </p:cTn>
                                        <p:tgtEl>
                                          <p:spTgt spid="24"/>
                                        </p:tgtEl>
                                        <p:attrNameLst>
                                          <p:attrName>style.visibility</p:attrName>
                                        </p:attrNameLst>
                                      </p:cBhvr>
                                      <p:to>
                                        <p:strVal val="visible"/>
                                      </p:to>
                                    </p:set>
                                  </p:childTnLst>
                                </p:cTn>
                              </p:par>
                              <p:par>
                                <p:cTn id="52" presetID="1" presetClass="entr" presetSubtype="0" fill="hold" grpId="1" nodeType="withEffect">
                                  <p:stCondLst>
                                    <p:cond delay="0"/>
                                  </p:stCondLst>
                                  <p:childTnLst>
                                    <p:set>
                                      <p:cBhvr>
                                        <p:cTn id="53" dur="1" fill="hold">
                                          <p:stCondLst>
                                            <p:cond delay="0"/>
                                          </p:stCondLst>
                                        </p:cTn>
                                        <p:tgtEl>
                                          <p:spTgt spid="25"/>
                                        </p:tgtEl>
                                        <p:attrNameLst>
                                          <p:attrName>style.visibility</p:attrName>
                                        </p:attrNameLst>
                                      </p:cBhvr>
                                      <p:to>
                                        <p:strVal val="visible"/>
                                      </p:to>
                                    </p:set>
                                  </p:childTnLst>
                                </p:cTn>
                              </p:par>
                              <p:par>
                                <p:cTn id="54" presetID="1" presetClass="entr" presetSubtype="0" fill="hold" grpId="1" nodeType="withEffect">
                                  <p:stCondLst>
                                    <p:cond delay="0"/>
                                  </p:stCondLst>
                                  <p:childTnLst>
                                    <p:set>
                                      <p:cBhvr>
                                        <p:cTn id="55" dur="1" fill="hold">
                                          <p:stCondLst>
                                            <p:cond delay="0"/>
                                          </p:stCondLst>
                                        </p:cTn>
                                        <p:tgtEl>
                                          <p:spTgt spid="26"/>
                                        </p:tgtEl>
                                        <p:attrNameLst>
                                          <p:attrName>style.visibility</p:attrName>
                                        </p:attrNameLst>
                                      </p:cBhvr>
                                      <p:to>
                                        <p:strVal val="visible"/>
                                      </p:to>
                                    </p:set>
                                  </p:childTnLst>
                                </p:cTn>
                              </p:par>
                              <p:par>
                                <p:cTn id="56" presetID="1" presetClass="entr" presetSubtype="0" fill="hold" grpId="1" nodeType="withEffect">
                                  <p:stCondLst>
                                    <p:cond delay="0"/>
                                  </p:stCondLst>
                                  <p:childTnLst>
                                    <p:set>
                                      <p:cBhvr>
                                        <p:cTn id="57" dur="1" fill="hold">
                                          <p:stCondLst>
                                            <p:cond delay="0"/>
                                          </p:stCondLst>
                                        </p:cTn>
                                        <p:tgtEl>
                                          <p:spTgt spid="27"/>
                                        </p:tgtEl>
                                        <p:attrNameLst>
                                          <p:attrName>style.visibility</p:attrName>
                                        </p:attrNameLst>
                                      </p:cBhvr>
                                      <p:to>
                                        <p:strVal val="visible"/>
                                      </p:to>
                                    </p:set>
                                  </p:childTnLst>
                                </p:cTn>
                              </p:par>
                              <p:par>
                                <p:cTn id="58" presetID="1" presetClass="entr" presetSubtype="0" fill="hold" grpId="1" nodeType="withEffect">
                                  <p:stCondLst>
                                    <p:cond delay="0"/>
                                  </p:stCondLst>
                                  <p:childTnLst>
                                    <p:set>
                                      <p:cBhvr>
                                        <p:cTn id="59" dur="1" fill="hold">
                                          <p:stCondLst>
                                            <p:cond delay="0"/>
                                          </p:stCondLst>
                                        </p:cTn>
                                        <p:tgtEl>
                                          <p:spTgt spid="28"/>
                                        </p:tgtEl>
                                        <p:attrNameLst>
                                          <p:attrName>style.visibility</p:attrName>
                                        </p:attrNameLst>
                                      </p:cBhvr>
                                      <p:to>
                                        <p:strVal val="visible"/>
                                      </p:to>
                                    </p:set>
                                  </p:childTnLst>
                                </p:cTn>
                              </p:par>
                              <p:par>
                                <p:cTn id="60" presetID="1" presetClass="entr" presetSubtype="0" fill="hold" grpId="1" nodeType="withEffect">
                                  <p:stCondLst>
                                    <p:cond delay="0"/>
                                  </p:stCondLst>
                                  <p:childTnLst>
                                    <p:set>
                                      <p:cBhvr>
                                        <p:cTn id="61" dur="1" fill="hold">
                                          <p:stCondLst>
                                            <p:cond delay="0"/>
                                          </p:stCondLst>
                                        </p:cTn>
                                        <p:tgtEl>
                                          <p:spTgt spid="29"/>
                                        </p:tgtEl>
                                        <p:attrNameLst>
                                          <p:attrName>style.visibility</p:attrName>
                                        </p:attrNameLst>
                                      </p:cBhvr>
                                      <p:to>
                                        <p:strVal val="visible"/>
                                      </p:to>
                                    </p:set>
                                  </p:childTnLst>
                                </p:cTn>
                              </p:par>
                              <p:par>
                                <p:cTn id="62" presetID="1" presetClass="entr" presetSubtype="0" fill="hold" grpId="1" nodeType="withEffect">
                                  <p:stCondLst>
                                    <p:cond delay="0"/>
                                  </p:stCondLst>
                                  <p:childTnLst>
                                    <p:set>
                                      <p:cBhvr>
                                        <p:cTn id="63" dur="1" fill="hold">
                                          <p:stCondLst>
                                            <p:cond delay="0"/>
                                          </p:stCondLst>
                                        </p:cTn>
                                        <p:tgtEl>
                                          <p:spTgt spid="30"/>
                                        </p:tgtEl>
                                        <p:attrNameLst>
                                          <p:attrName>style.visibility</p:attrName>
                                        </p:attrNameLst>
                                      </p:cBhvr>
                                      <p:to>
                                        <p:strVal val="visible"/>
                                      </p:to>
                                    </p:set>
                                  </p:childTnLst>
                                </p:cTn>
                              </p:par>
                              <p:par>
                                <p:cTn id="64" presetID="1" presetClass="entr" presetSubtype="0" fill="hold" grpId="1" nodeType="withEffect">
                                  <p:stCondLst>
                                    <p:cond delay="0"/>
                                  </p:stCondLst>
                                  <p:childTnLst>
                                    <p:set>
                                      <p:cBhvr>
                                        <p:cTn id="65" dur="1" fill="hold">
                                          <p:stCondLst>
                                            <p:cond delay="0"/>
                                          </p:stCondLst>
                                        </p:cTn>
                                        <p:tgtEl>
                                          <p:spTgt spid="31"/>
                                        </p:tgtEl>
                                        <p:attrNameLst>
                                          <p:attrName>style.visibility</p:attrName>
                                        </p:attrNameLst>
                                      </p:cBhvr>
                                      <p:to>
                                        <p:strVal val="visible"/>
                                      </p:to>
                                    </p:set>
                                  </p:childTnLst>
                                </p:cTn>
                              </p:par>
                              <p:par>
                                <p:cTn id="66" presetID="1" presetClass="entr" presetSubtype="0" fill="hold" grpId="1" nodeType="withEffect">
                                  <p:stCondLst>
                                    <p:cond delay="0"/>
                                  </p:stCondLst>
                                  <p:childTnLst>
                                    <p:set>
                                      <p:cBhvr>
                                        <p:cTn id="67" dur="1" fill="hold">
                                          <p:stCondLst>
                                            <p:cond delay="0"/>
                                          </p:stCondLst>
                                        </p:cTn>
                                        <p:tgtEl>
                                          <p:spTgt spid="32"/>
                                        </p:tgtEl>
                                        <p:attrNameLst>
                                          <p:attrName>style.visibility</p:attrName>
                                        </p:attrNameLst>
                                      </p:cBhvr>
                                      <p:to>
                                        <p:strVal val="visible"/>
                                      </p:to>
                                    </p:set>
                                  </p:childTnLst>
                                </p:cTn>
                              </p:par>
                              <p:par>
                                <p:cTn id="68" presetID="1" presetClass="entr" presetSubtype="0" fill="hold" grpId="1" nodeType="withEffect">
                                  <p:stCondLst>
                                    <p:cond delay="0"/>
                                  </p:stCondLst>
                                  <p:childTnLst>
                                    <p:set>
                                      <p:cBhvr>
                                        <p:cTn id="69" dur="1" fill="hold">
                                          <p:stCondLst>
                                            <p:cond delay="0"/>
                                          </p:stCondLst>
                                        </p:cTn>
                                        <p:tgtEl>
                                          <p:spTgt spid="33"/>
                                        </p:tgtEl>
                                        <p:attrNameLst>
                                          <p:attrName>style.visibility</p:attrName>
                                        </p:attrNameLst>
                                      </p:cBhvr>
                                      <p:to>
                                        <p:strVal val="visible"/>
                                      </p:to>
                                    </p:set>
                                  </p:childTnLst>
                                </p:cTn>
                              </p:par>
                              <p:par>
                                <p:cTn id="70" presetID="1" presetClass="entr" presetSubtype="0" fill="hold" grpId="1" nodeType="withEffect">
                                  <p:stCondLst>
                                    <p:cond delay="0"/>
                                  </p:stCondLst>
                                  <p:childTnLst>
                                    <p:set>
                                      <p:cBhvr>
                                        <p:cTn id="71" dur="1" fill="hold">
                                          <p:stCondLst>
                                            <p:cond delay="0"/>
                                          </p:stCondLst>
                                        </p:cTn>
                                        <p:tgtEl>
                                          <p:spTgt spid="34"/>
                                        </p:tgtEl>
                                        <p:attrNameLst>
                                          <p:attrName>style.visibility</p:attrName>
                                        </p:attrNameLst>
                                      </p:cBhvr>
                                      <p:to>
                                        <p:strVal val="visible"/>
                                      </p:to>
                                    </p:set>
                                  </p:childTnLst>
                                </p:cTn>
                              </p:par>
                              <p:par>
                                <p:cTn id="72" presetID="1" presetClass="entr" presetSubtype="0" fill="hold" grpId="1" nodeType="withEffect">
                                  <p:stCondLst>
                                    <p:cond delay="0"/>
                                  </p:stCondLst>
                                  <p:childTnLst>
                                    <p:set>
                                      <p:cBhvr>
                                        <p:cTn id="73" dur="1" fill="hold">
                                          <p:stCondLst>
                                            <p:cond delay="0"/>
                                          </p:stCondLst>
                                        </p:cTn>
                                        <p:tgtEl>
                                          <p:spTgt spid="35"/>
                                        </p:tgtEl>
                                        <p:attrNameLst>
                                          <p:attrName>style.visibility</p:attrName>
                                        </p:attrNameLst>
                                      </p:cBhvr>
                                      <p:to>
                                        <p:strVal val="visible"/>
                                      </p:to>
                                    </p:set>
                                  </p:childTnLst>
                                </p:cTn>
                              </p:par>
                              <p:par>
                                <p:cTn id="74" presetID="1" presetClass="entr" presetSubtype="0" fill="hold" grpId="1" nodeType="withEffect">
                                  <p:stCondLst>
                                    <p:cond delay="0"/>
                                  </p:stCondLst>
                                  <p:childTnLst>
                                    <p:set>
                                      <p:cBhvr>
                                        <p:cTn id="75" dur="1" fill="hold">
                                          <p:stCondLst>
                                            <p:cond delay="0"/>
                                          </p:stCondLst>
                                        </p:cTn>
                                        <p:tgtEl>
                                          <p:spTgt spid="36"/>
                                        </p:tgtEl>
                                        <p:attrNameLst>
                                          <p:attrName>style.visibility</p:attrName>
                                        </p:attrNameLst>
                                      </p:cBhvr>
                                      <p:to>
                                        <p:strVal val="visible"/>
                                      </p:to>
                                    </p:set>
                                  </p:childTnLst>
                                </p:cTn>
                              </p:par>
                              <p:par>
                                <p:cTn id="76" presetID="1" presetClass="entr" presetSubtype="0" fill="hold" grpId="1" nodeType="withEffect">
                                  <p:stCondLst>
                                    <p:cond delay="0"/>
                                  </p:stCondLst>
                                  <p:childTnLst>
                                    <p:set>
                                      <p:cBhvr>
                                        <p:cTn id="77" dur="1" fill="hold">
                                          <p:stCondLst>
                                            <p:cond delay="0"/>
                                          </p:stCondLst>
                                        </p:cTn>
                                        <p:tgtEl>
                                          <p:spTgt spid="37"/>
                                        </p:tgtEl>
                                        <p:attrNameLst>
                                          <p:attrName>style.visibility</p:attrName>
                                        </p:attrNameLst>
                                      </p:cBhvr>
                                      <p:to>
                                        <p:strVal val="visible"/>
                                      </p:to>
                                    </p:set>
                                  </p:childTnLst>
                                </p:cTn>
                              </p:par>
                              <p:par>
                                <p:cTn id="78" presetID="1" presetClass="entr" presetSubtype="0" fill="hold" grpId="1" nodeType="withEffect">
                                  <p:stCondLst>
                                    <p:cond delay="0"/>
                                  </p:stCondLst>
                                  <p:childTnLst>
                                    <p:set>
                                      <p:cBhvr>
                                        <p:cTn id="79"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24" grpId="1" animBg="1"/>
      <p:bldP spid="25" grpId="1" animBg="1"/>
      <p:bldP spid="26" grpId="1" animBg="1"/>
      <p:bldP spid="27" grpId="1" animBg="1"/>
      <p:bldP spid="28" grpId="1" animBg="1"/>
      <p:bldP spid="29" grpId="1" animBg="1"/>
      <p:bldP spid="30" grpId="1" animBg="1"/>
      <p:bldP spid="31" grpId="1" animBg="1"/>
      <p:bldP spid="32" grpId="1" animBg="1"/>
      <p:bldP spid="33" grpId="1" animBg="1"/>
      <p:bldP spid="34" grpId="1" animBg="1"/>
      <p:bldP spid="35" grpId="1" animBg="1"/>
      <p:bldP spid="36" grpId="1" animBg="1"/>
      <p:bldP spid="37" grpId="1" animBg="1"/>
      <p:bldP spid="38"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320040"/>
            <a:ext cx="4572000" cy="320040"/>
          </a:xfrm>
          <a:prstGeom prst="rect">
            <a:avLst/>
          </a:prstGeom>
          <a:noFill/>
          <a:ln/>
        </p:spPr>
        <p:txBody>
          <a:bodyPr wrap="square" lIns="0" tIns="0" rIns="0" bIns="0" rtlCol="0" anchor="t"/>
          <a:lstStyle/>
          <a:p>
            <a:pPr indent="0" marL="0">
              <a:buNone/>
            </a:pPr>
            <a:r>
              <a:rPr lang="en-US" sz="1400" b="1" spc="300" kern="0" dirty="0">
                <a:solidFill>
                  <a:schemeClr val="accent1"/>
                </a:solidFill>
              </a:rPr>
              <a:t>ROUND 6 OF 6</a:t>
            </a:r>
            <a:endParaRPr lang="en-US" sz="140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3200" b="1" dirty="0">
                <a:solidFill>
                  <a:schemeClr val="bg1"/>
                </a:solidFill>
              </a:rPr>
              <a:t>Name an AQA word describing how good results are</a:t>
            </a:r>
            <a:endParaRPr lang="en-US" sz="3200" dirty="0"/>
          </a:p>
        </p:txBody>
      </p:sp>
      <p:sp>
        <p:nvSpPr>
          <p:cNvPr id="4" name="chart panel"/>
          <p:cNvSpPr/>
          <p:nvPr/>
        </p:nvSpPr>
        <p:spPr>
          <a:xfrm>
            <a:off x="8092440" y="1691640"/>
            <a:ext cx="3550615" cy="4069080"/>
          </a:xfrm>
          <a:prstGeom prst="roundRect">
            <a:avLst>
              <a:gd name="adj" fmla="val 3090"/>
            </a:avLst>
          </a:prstGeom>
          <a:solidFill>
            <a:schemeClr val="accent4"/>
          </a:solidFill>
          <a:ln w="19050">
            <a:solidFill>
              <a:schemeClr val="accent5"/>
            </a:solidFill>
            <a:prstDash val="solid"/>
          </a:ln>
        </p:spPr>
      </p:sp>
      <p:sp>
        <p:nvSpPr>
          <p:cNvPr id="5" name="Text 3"/>
          <p:cNvSpPr txBox="1"/>
          <p:nvPr/>
        </p:nvSpPr>
        <p:spPr>
          <a:xfrm>
            <a:off x="8183880" y="187452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100</a:t>
            </a:r>
            <a:endParaRPr lang="en-US" sz="1200" dirty="0"/>
          </a:p>
        </p:txBody>
      </p:sp>
      <p:sp>
        <p:nvSpPr>
          <p:cNvPr id="6" name="Text 4"/>
          <p:cNvSpPr txBox="1"/>
          <p:nvPr/>
        </p:nvSpPr>
        <p:spPr>
          <a:xfrm>
            <a:off x="8183880" y="338328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50</a:t>
            </a:r>
            <a:endParaRPr lang="en-US" sz="1200" dirty="0"/>
          </a:p>
        </p:txBody>
      </p:sp>
      <p:sp>
        <p:nvSpPr>
          <p:cNvPr id="7" name="Text 5"/>
          <p:cNvSpPr txBox="1"/>
          <p:nvPr/>
        </p:nvSpPr>
        <p:spPr>
          <a:xfrm>
            <a:off x="8183880" y="489204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0</a:t>
            </a:r>
            <a:endParaRPr lang="en-US" sz="1200" dirty="0"/>
          </a:p>
        </p:txBody>
      </p:sp>
      <p:sp>
        <p:nvSpPr>
          <p:cNvPr id="8" name="slot 0"/>
          <p:cNvSpPr/>
          <p:nvPr/>
        </p:nvSpPr>
        <p:spPr>
          <a:xfrm>
            <a:off x="8768630" y="2011680"/>
            <a:ext cx="381872" cy="3017520"/>
          </a:xfrm>
          <a:prstGeom prst="rect">
            <a:avLst/>
          </a:prstGeom>
          <a:solidFill>
            <a:schemeClr val="accent5"/>
          </a:solidFill>
          <a:ln w="12700">
            <a:solidFill>
              <a:schemeClr val="accent5"/>
            </a:solidFill>
            <a:prstDash val="solid"/>
          </a:ln>
        </p:spPr>
      </p:sp>
      <p:sp>
        <p:nvSpPr>
          <p:cNvPr id="9" name="Text 7"/>
          <p:cNvSpPr txBox="1"/>
          <p:nvPr/>
        </p:nvSpPr>
        <p:spPr>
          <a:xfrm>
            <a:off x="8677190"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1</a:t>
            </a:r>
            <a:endParaRPr lang="en-US" sz="1300" dirty="0"/>
          </a:p>
        </p:txBody>
      </p:sp>
      <p:sp>
        <p:nvSpPr>
          <p:cNvPr id="10" name="slot 1"/>
          <p:cNvSpPr/>
          <p:nvPr/>
        </p:nvSpPr>
        <p:spPr>
          <a:xfrm>
            <a:off x="9314161" y="2011680"/>
            <a:ext cx="381872" cy="3017520"/>
          </a:xfrm>
          <a:prstGeom prst="rect">
            <a:avLst/>
          </a:prstGeom>
          <a:solidFill>
            <a:schemeClr val="accent5"/>
          </a:solidFill>
          <a:ln w="12700">
            <a:solidFill>
              <a:schemeClr val="accent5"/>
            </a:solidFill>
            <a:prstDash val="solid"/>
          </a:ln>
        </p:spPr>
      </p:sp>
      <p:sp>
        <p:nvSpPr>
          <p:cNvPr id="11" name="Text 9"/>
          <p:cNvSpPr txBox="1"/>
          <p:nvPr/>
        </p:nvSpPr>
        <p:spPr>
          <a:xfrm>
            <a:off x="9222721"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2</a:t>
            </a:r>
            <a:endParaRPr lang="en-US" sz="1300" dirty="0"/>
          </a:p>
        </p:txBody>
      </p:sp>
      <p:sp>
        <p:nvSpPr>
          <p:cNvPr id="12" name="slot 2"/>
          <p:cNvSpPr/>
          <p:nvPr/>
        </p:nvSpPr>
        <p:spPr>
          <a:xfrm>
            <a:off x="9859692" y="2011680"/>
            <a:ext cx="381872" cy="3017520"/>
          </a:xfrm>
          <a:prstGeom prst="rect">
            <a:avLst/>
          </a:prstGeom>
          <a:solidFill>
            <a:schemeClr val="accent5"/>
          </a:solidFill>
          <a:ln w="12700">
            <a:solidFill>
              <a:schemeClr val="accent5"/>
            </a:solidFill>
            <a:prstDash val="solid"/>
          </a:ln>
        </p:spPr>
      </p:sp>
      <p:sp>
        <p:nvSpPr>
          <p:cNvPr id="13" name="Text 11"/>
          <p:cNvSpPr txBox="1"/>
          <p:nvPr/>
        </p:nvSpPr>
        <p:spPr>
          <a:xfrm>
            <a:off x="9768252"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3</a:t>
            </a:r>
            <a:endParaRPr lang="en-US" sz="1300" dirty="0"/>
          </a:p>
        </p:txBody>
      </p:sp>
      <p:sp>
        <p:nvSpPr>
          <p:cNvPr id="14" name="slot 3"/>
          <p:cNvSpPr/>
          <p:nvPr/>
        </p:nvSpPr>
        <p:spPr>
          <a:xfrm>
            <a:off x="10405223" y="2011680"/>
            <a:ext cx="381872" cy="3017520"/>
          </a:xfrm>
          <a:prstGeom prst="rect">
            <a:avLst/>
          </a:prstGeom>
          <a:solidFill>
            <a:schemeClr val="accent5"/>
          </a:solidFill>
          <a:ln w="12700">
            <a:solidFill>
              <a:schemeClr val="accent5"/>
            </a:solidFill>
            <a:prstDash val="solid"/>
          </a:ln>
        </p:spPr>
      </p:sp>
      <p:sp>
        <p:nvSpPr>
          <p:cNvPr id="15" name="Text 13"/>
          <p:cNvSpPr txBox="1"/>
          <p:nvPr/>
        </p:nvSpPr>
        <p:spPr>
          <a:xfrm>
            <a:off x="10313783"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4</a:t>
            </a:r>
            <a:endParaRPr lang="en-US" sz="1300" dirty="0"/>
          </a:p>
        </p:txBody>
      </p:sp>
      <p:sp>
        <p:nvSpPr>
          <p:cNvPr id="16" name="slot 4"/>
          <p:cNvSpPr/>
          <p:nvPr/>
        </p:nvSpPr>
        <p:spPr>
          <a:xfrm>
            <a:off x="10950754" y="2011680"/>
            <a:ext cx="381872" cy="3017520"/>
          </a:xfrm>
          <a:prstGeom prst="rect">
            <a:avLst/>
          </a:prstGeom>
          <a:solidFill>
            <a:schemeClr val="accent5"/>
          </a:solidFill>
          <a:ln w="12700">
            <a:solidFill>
              <a:schemeClr val="accent5"/>
            </a:solidFill>
            <a:prstDash val="solid"/>
          </a:ln>
        </p:spPr>
      </p:sp>
      <p:sp>
        <p:nvSpPr>
          <p:cNvPr id="17" name="Text 15"/>
          <p:cNvSpPr txBox="1"/>
          <p:nvPr/>
        </p:nvSpPr>
        <p:spPr>
          <a:xfrm>
            <a:off x="10859314"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5</a:t>
            </a:r>
            <a:endParaRPr lang="en-US" sz="1300" dirty="0"/>
          </a:p>
        </p:txBody>
      </p:sp>
      <p:sp>
        <p:nvSpPr>
          <p:cNvPr id="18" name="Text 16"/>
          <p:cNvSpPr txBox="1"/>
          <p:nvPr/>
        </p:nvSpPr>
        <p:spPr>
          <a:xfrm>
            <a:off x="8275320" y="5440680"/>
            <a:ext cx="3184855" cy="274320"/>
          </a:xfrm>
          <a:prstGeom prst="rect">
            <a:avLst/>
          </a:prstGeom>
          <a:noFill/>
          <a:ln/>
        </p:spPr>
        <p:txBody>
          <a:bodyPr wrap="square" lIns="0" tIns="0" rIns="0" bIns="0" rtlCol="0" anchor="t"/>
          <a:lstStyle/>
          <a:p>
            <a:pPr algn="ctr" indent="0" marL="0">
              <a:buNone/>
            </a:pPr>
            <a:r>
              <a:rPr lang="en-US" sz="1200" i="1" dirty="0">
                <a:solidFill>
                  <a:schemeClr val="accent6"/>
                </a:solidFill>
              </a:rPr>
              <a:t>Score for each tile</a:t>
            </a:r>
            <a:endParaRPr lang="en-US" sz="1200" dirty="0"/>
          </a:p>
        </p:txBody>
      </p:sp>
      <p:sp>
        <p:nvSpPr>
          <p:cNvPr id="19" name="cover 0"/>
          <p:cNvSpPr/>
          <p:nvPr/>
        </p:nvSpPr>
        <p:spPr>
          <a:xfrm>
            <a:off x="54864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1</a:t>
            </a:r>
            <a:endParaRPr lang="en-US" sz="2600" dirty="0"/>
          </a:p>
        </p:txBody>
      </p:sp>
      <p:sp>
        <p:nvSpPr>
          <p:cNvPr id="20" name="cover 1"/>
          <p:cNvSpPr/>
          <p:nvPr/>
        </p:nvSpPr>
        <p:spPr>
          <a:xfrm>
            <a:off x="425196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2</a:t>
            </a:r>
            <a:endParaRPr lang="en-US" sz="2600" dirty="0"/>
          </a:p>
        </p:txBody>
      </p:sp>
      <p:sp>
        <p:nvSpPr>
          <p:cNvPr id="21" name="cover 2"/>
          <p:cNvSpPr/>
          <p:nvPr/>
        </p:nvSpPr>
        <p:spPr>
          <a:xfrm>
            <a:off x="54864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3</a:t>
            </a:r>
            <a:endParaRPr lang="en-US" sz="2600" dirty="0"/>
          </a:p>
        </p:txBody>
      </p:sp>
      <p:sp>
        <p:nvSpPr>
          <p:cNvPr id="22" name="cover 3"/>
          <p:cNvSpPr/>
          <p:nvPr/>
        </p:nvSpPr>
        <p:spPr>
          <a:xfrm>
            <a:off x="425196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4</a:t>
            </a:r>
            <a:endParaRPr lang="en-US" sz="2600" dirty="0"/>
          </a:p>
        </p:txBody>
      </p:sp>
      <p:sp>
        <p:nvSpPr>
          <p:cNvPr id="23" name="cover 4"/>
          <p:cNvSpPr/>
          <p:nvPr/>
        </p:nvSpPr>
        <p:spPr>
          <a:xfrm>
            <a:off x="54864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5</a:t>
            </a:r>
            <a:endParaRPr lang="en-US" sz="2600" dirty="0"/>
          </a:p>
        </p:txBody>
      </p:sp>
      <p:sp>
        <p:nvSpPr>
          <p:cNvPr id="24" name="reveal 0"/>
          <p:cNvSpPr/>
          <p:nvPr/>
        </p:nvSpPr>
        <p:spPr>
          <a:xfrm>
            <a:off x="54864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Accurate</a:t>
            </a:r>
            <a:endParaRPr lang="en-US" sz="1900" dirty="0"/>
          </a:p>
        </p:txBody>
      </p:sp>
      <p:sp>
        <p:nvSpPr>
          <p:cNvPr id="25" name="score 0"/>
          <p:cNvSpPr/>
          <p:nvPr/>
        </p:nvSpPr>
        <p:spPr>
          <a:xfrm>
            <a:off x="322783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62</a:t>
            </a:r>
            <a:endParaRPr lang="en-US" sz="2000" dirty="0"/>
          </a:p>
        </p:txBody>
      </p:sp>
      <p:sp>
        <p:nvSpPr>
          <p:cNvPr id="26" name="bar 0"/>
          <p:cNvSpPr/>
          <p:nvPr/>
        </p:nvSpPr>
        <p:spPr>
          <a:xfrm>
            <a:off x="8768630" y="3158338"/>
            <a:ext cx="381872" cy="1870862"/>
          </a:xfrm>
          <a:prstGeom prst="rect">
            <a:avLst/>
          </a:prstGeom>
          <a:solidFill>
            <a:schemeClr val="accent1"/>
          </a:solidFill>
          <a:ln w="12700">
            <a:solidFill>
              <a:schemeClr val="accent1"/>
            </a:solidFill>
            <a:prstDash val="solid"/>
          </a:ln>
        </p:spPr>
      </p:sp>
      <p:sp>
        <p:nvSpPr>
          <p:cNvPr id="27" name="reveal 1"/>
          <p:cNvSpPr/>
          <p:nvPr/>
        </p:nvSpPr>
        <p:spPr>
          <a:xfrm>
            <a:off x="425196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Precise</a:t>
            </a:r>
            <a:endParaRPr lang="en-US" sz="1900" dirty="0"/>
          </a:p>
        </p:txBody>
      </p:sp>
      <p:sp>
        <p:nvSpPr>
          <p:cNvPr id="28" name="score 1"/>
          <p:cNvSpPr/>
          <p:nvPr/>
        </p:nvSpPr>
        <p:spPr>
          <a:xfrm>
            <a:off x="693115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45</a:t>
            </a:r>
            <a:endParaRPr lang="en-US" sz="2000" dirty="0"/>
          </a:p>
        </p:txBody>
      </p:sp>
      <p:sp>
        <p:nvSpPr>
          <p:cNvPr id="29" name="bar 1"/>
          <p:cNvSpPr/>
          <p:nvPr/>
        </p:nvSpPr>
        <p:spPr>
          <a:xfrm>
            <a:off x="9314161" y="3671316"/>
            <a:ext cx="381872" cy="1357884"/>
          </a:xfrm>
          <a:prstGeom prst="rect">
            <a:avLst/>
          </a:prstGeom>
          <a:solidFill>
            <a:schemeClr val="accent1"/>
          </a:solidFill>
          <a:ln w="12700">
            <a:solidFill>
              <a:schemeClr val="accent1"/>
            </a:solidFill>
            <a:prstDash val="solid"/>
          </a:ln>
        </p:spPr>
      </p:sp>
      <p:sp>
        <p:nvSpPr>
          <p:cNvPr id="30" name="reveal 2"/>
          <p:cNvSpPr/>
          <p:nvPr/>
        </p:nvSpPr>
        <p:spPr>
          <a:xfrm>
            <a:off x="548640" y="274320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Repeatable</a:t>
            </a:r>
            <a:endParaRPr lang="en-US" sz="1900" dirty="0"/>
          </a:p>
        </p:txBody>
      </p:sp>
      <p:sp>
        <p:nvSpPr>
          <p:cNvPr id="31" name="score 2"/>
          <p:cNvSpPr/>
          <p:nvPr/>
        </p:nvSpPr>
        <p:spPr>
          <a:xfrm>
            <a:off x="322783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25</a:t>
            </a:r>
            <a:endParaRPr lang="en-US" sz="2000" dirty="0"/>
          </a:p>
        </p:txBody>
      </p:sp>
      <p:sp>
        <p:nvSpPr>
          <p:cNvPr id="32" name="bar 2"/>
          <p:cNvSpPr/>
          <p:nvPr/>
        </p:nvSpPr>
        <p:spPr>
          <a:xfrm>
            <a:off x="9859692" y="4274820"/>
            <a:ext cx="381872" cy="754380"/>
          </a:xfrm>
          <a:prstGeom prst="rect">
            <a:avLst/>
          </a:prstGeom>
          <a:solidFill>
            <a:schemeClr val="accent1"/>
          </a:solidFill>
          <a:ln w="12700">
            <a:solidFill>
              <a:schemeClr val="accent1"/>
            </a:solidFill>
            <a:prstDash val="solid"/>
          </a:ln>
        </p:spPr>
      </p:sp>
      <p:sp>
        <p:nvSpPr>
          <p:cNvPr id="33" name="reveal 3"/>
          <p:cNvSpPr/>
          <p:nvPr/>
        </p:nvSpPr>
        <p:spPr>
          <a:xfrm>
            <a:off x="4251960" y="274320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Reproducible</a:t>
            </a:r>
            <a:endParaRPr lang="en-US" sz="1900" dirty="0"/>
          </a:p>
        </p:txBody>
      </p:sp>
      <p:sp>
        <p:nvSpPr>
          <p:cNvPr id="34" name="score 3"/>
          <p:cNvSpPr/>
          <p:nvPr/>
        </p:nvSpPr>
        <p:spPr>
          <a:xfrm>
            <a:off x="693115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13</a:t>
            </a:r>
            <a:endParaRPr lang="en-US" sz="2000" dirty="0"/>
          </a:p>
        </p:txBody>
      </p:sp>
      <p:sp>
        <p:nvSpPr>
          <p:cNvPr id="35" name="bar 3"/>
          <p:cNvSpPr/>
          <p:nvPr/>
        </p:nvSpPr>
        <p:spPr>
          <a:xfrm>
            <a:off x="10405223" y="4636922"/>
            <a:ext cx="381872" cy="392278"/>
          </a:xfrm>
          <a:prstGeom prst="rect">
            <a:avLst/>
          </a:prstGeom>
          <a:solidFill>
            <a:schemeClr val="accent1"/>
          </a:solidFill>
          <a:ln w="12700">
            <a:solidFill>
              <a:schemeClr val="accent1"/>
            </a:solidFill>
            <a:prstDash val="solid"/>
          </a:ln>
        </p:spPr>
      </p:sp>
      <p:sp>
        <p:nvSpPr>
          <p:cNvPr id="36" name="reveal 4"/>
          <p:cNvSpPr/>
          <p:nvPr/>
        </p:nvSpPr>
        <p:spPr>
          <a:xfrm>
            <a:off x="548640" y="379476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Valid</a:t>
            </a:r>
            <a:endParaRPr lang="en-US" sz="1900" dirty="0"/>
          </a:p>
        </p:txBody>
      </p:sp>
      <p:sp>
        <p:nvSpPr>
          <p:cNvPr id="37" name="score 4"/>
          <p:cNvSpPr/>
          <p:nvPr/>
        </p:nvSpPr>
        <p:spPr>
          <a:xfrm>
            <a:off x="322783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8</a:t>
            </a:r>
            <a:endParaRPr lang="en-US" sz="2000" dirty="0"/>
          </a:p>
        </p:txBody>
      </p:sp>
      <p:sp>
        <p:nvSpPr>
          <p:cNvPr id="38" name="bar 4"/>
          <p:cNvSpPr/>
          <p:nvPr/>
        </p:nvSpPr>
        <p:spPr>
          <a:xfrm>
            <a:off x="10950754" y="4787798"/>
            <a:ext cx="381872" cy="241402"/>
          </a:xfrm>
          <a:prstGeom prst="rect">
            <a:avLst/>
          </a:prstGeom>
          <a:solidFill>
            <a:schemeClr val="accent1"/>
          </a:solidFill>
          <a:ln w="12700">
            <a:solidFill>
              <a:schemeClr val="accent1"/>
            </a:solidFill>
            <a:prstDash val="solid"/>
          </a:ln>
        </p:spPr>
      </p:sp>
      <p:sp>
        <p:nvSpPr>
          <p:cNvPr id="39" name="wrong label"/>
          <p:cNvSpPr/>
          <p:nvPr/>
        </p:nvSpPr>
        <p:spPr>
          <a:xfrm>
            <a:off x="548640" y="5989320"/>
            <a:ext cx="3108960" cy="548640"/>
          </a:xfrm>
          <a:prstGeom prst="roundRect">
            <a:avLst>
              <a:gd name="adj" fmla="val 41667"/>
            </a:avLst>
          </a:prstGeom>
          <a:solidFill>
            <a:schemeClr val="tx1"/>
          </a:solidFill>
          <a:ln w="25400">
            <a:solidFill>
              <a:schemeClr val="accent2"/>
            </a:solidFill>
          </a:ln>
        </p:spPr>
        <p:txBody>
          <a:bodyPr wrap="square" lIns="0" tIns="0" rIns="0" bIns="0" rtlCol="0" anchor="ctr"/>
          <a:lstStyle/>
          <a:p>
            <a:pPr algn="ctr" indent="0" marL="0">
              <a:buNone/>
            </a:pPr>
            <a:r>
              <a:rPr lang="en-US" sz="1600" b="1" dirty="0">
                <a:solidFill>
                  <a:schemeClr val="accent2"/>
                </a:solidFill>
              </a:rPr>
              <a:t>Not on the board? 100 points</a:t>
            </a:r>
            <a:endParaRPr lang="en-US" sz="1600" dirty="0"/>
          </a:p>
        </p:txBody>
      </p:sp>
      <p:sp>
        <p:nvSpPr>
          <p:cNvPr id="40" name="allbtn"/>
          <p:cNvSpPr/>
          <p:nvPr/>
        </p:nvSpPr>
        <p:spPr>
          <a:xfrm>
            <a:off x="3886200" y="5989320"/>
            <a:ext cx="2377440" cy="548640"/>
          </a:xfrm>
          <a:prstGeom prst="roundRect">
            <a:avLst>
              <a:gd name="adj" fmla="val 41667"/>
            </a:avLst>
          </a:prstGeom>
          <a:solidFill>
            <a:schemeClr val="accent4"/>
          </a:solidFill>
          <a:ln w="19050">
            <a:solidFill>
              <a:schemeClr val="accent1"/>
            </a:solidFill>
          </a:ln>
        </p:spPr>
        <p:txBody>
          <a:bodyPr wrap="square" lIns="0" tIns="0" rIns="0" bIns="0" rtlCol="0" anchor="ctr"/>
          <a:lstStyle/>
          <a:p>
            <a:pPr algn="ctr" indent="0" marL="0">
              <a:buNone/>
            </a:pPr>
            <a:r>
              <a:rPr lang="en-US" sz="1600" b="1" dirty="0">
                <a:solidFill>
                  <a:schemeClr val="bg1"/>
                </a:solidFill>
              </a:rPr>
              <a:t>Show all answers</a:t>
            </a:r>
            <a:endParaRPr lang="en-US" sz="1600" dirty="0"/>
          </a:p>
        </p:txBody>
      </p:sp>
      <p:sp>
        <p:nvSpPr>
          <p:cNvPr id="41" name="nextbtn">
            <a:hlinkClick r:id="rId1" tooltip="Next" action="ppaction://hlinksldjump"/>
          </p:cNvPr>
          <p:cNvSpPr/>
          <p:nvPr/>
        </p:nvSpPr>
        <p:spPr>
          <a:xfrm>
            <a:off x="9539935" y="5989320"/>
            <a:ext cx="2103120" cy="548640"/>
          </a:xfrm>
          <a:prstGeom prst="roundRect">
            <a:avLst>
              <a:gd name="adj" fmla="val 41667"/>
            </a:avLst>
          </a:prstGeom>
          <a:solidFill>
            <a:schemeClr val="accent1"/>
          </a:solidFill>
          <a:ln>
            <a:solidFill>
              <a:schemeClr val="accent1"/>
            </a:solidFill>
          </a:ln>
        </p:spPr>
        <p:txBody>
          <a:bodyPr wrap="square" lIns="0" tIns="0" rIns="0" bIns="0" rtlCol="0" anchor="ctr"/>
          <a:lstStyle/>
          <a:p>
            <a:pPr algn="ctr" indent="0" marL="0">
              <a:buNone/>
            </a:pPr>
            <a:r>
              <a:rPr lang="en-US" sz="1600" b="1" dirty="0">
                <a:solidFill>
                  <a:schemeClr val="tx1"/>
                </a:solidFill>
                <a:hlinkClick r:id="rId1" action="ppaction://hlinksldjump" tooltip="Next">
                  <a:extLst>
                    <a:ext uri="{A12FA001-AC4F-418D-AE19-62706E023703}">
                      <ahyp:hlinkClr xmlns:ahyp="http://schemas.microsoft.com/office/drawing/2018/hyperlinkcolor" val="tx"/>
                    </a:ext>
                  </a:extLst>
                </a:hlinkClick>
              </a:rPr>
              <a:t>Final scores</a:t>
            </a:r>
            <a:endParaRPr lang="en-US" sz="1600"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11" restart="whenNotActive" fill="hold" evtFilter="cancelBubble" nodeType="interactiveSeq">
                <p:stCondLst>
                  <p:cond evt="onClick" delay="0">
                    <p:tgtEl>
                      <p:spTgt spid="20"/>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20" restart="whenNotActive" fill="hold" evtFilter="cancelBubble" nodeType="interactiveSeq">
                <p:stCondLst>
                  <p:cond evt="onClick" delay="0">
                    <p:tgtEl>
                      <p:spTgt spid="21"/>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29" restart="whenNotActive" fill="hold" evtFilter="cancelBubble" nodeType="interactiveSeq">
                <p:stCondLst>
                  <p:cond evt="onClick" delay="0">
                    <p:tgtEl>
                      <p:spTgt spid="22"/>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3"/>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38" restart="whenNotActive" fill="hold" evtFilter="cancelBubble" nodeType="interactiveSeq">
                <p:stCondLst>
                  <p:cond evt="onClick" delay="0">
                    <p:tgtEl>
                      <p:spTgt spid="23"/>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47" restart="whenNotActive" fill="hold" evtFilter="cancelBubble" nodeType="interactiveSeq">
                <p:stCondLst>
                  <p:cond evt="onClick" delay="0">
                    <p:tgtEl>
                      <p:spTgt spid="40"/>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1" nodeType="clickEffect">
                                  <p:stCondLst>
                                    <p:cond delay="0"/>
                                  </p:stCondLst>
                                  <p:childTnLst>
                                    <p:set>
                                      <p:cBhvr>
                                        <p:cTn id="51" dur="1" fill="hold">
                                          <p:stCondLst>
                                            <p:cond delay="0"/>
                                          </p:stCondLst>
                                        </p:cTn>
                                        <p:tgtEl>
                                          <p:spTgt spid="24"/>
                                        </p:tgtEl>
                                        <p:attrNameLst>
                                          <p:attrName>style.visibility</p:attrName>
                                        </p:attrNameLst>
                                      </p:cBhvr>
                                      <p:to>
                                        <p:strVal val="visible"/>
                                      </p:to>
                                    </p:set>
                                  </p:childTnLst>
                                </p:cTn>
                              </p:par>
                              <p:par>
                                <p:cTn id="52" presetID="1" presetClass="entr" presetSubtype="0" fill="hold" grpId="1" nodeType="withEffect">
                                  <p:stCondLst>
                                    <p:cond delay="0"/>
                                  </p:stCondLst>
                                  <p:childTnLst>
                                    <p:set>
                                      <p:cBhvr>
                                        <p:cTn id="53" dur="1" fill="hold">
                                          <p:stCondLst>
                                            <p:cond delay="0"/>
                                          </p:stCondLst>
                                        </p:cTn>
                                        <p:tgtEl>
                                          <p:spTgt spid="25"/>
                                        </p:tgtEl>
                                        <p:attrNameLst>
                                          <p:attrName>style.visibility</p:attrName>
                                        </p:attrNameLst>
                                      </p:cBhvr>
                                      <p:to>
                                        <p:strVal val="visible"/>
                                      </p:to>
                                    </p:set>
                                  </p:childTnLst>
                                </p:cTn>
                              </p:par>
                              <p:par>
                                <p:cTn id="54" presetID="1" presetClass="entr" presetSubtype="0" fill="hold" grpId="1" nodeType="withEffect">
                                  <p:stCondLst>
                                    <p:cond delay="0"/>
                                  </p:stCondLst>
                                  <p:childTnLst>
                                    <p:set>
                                      <p:cBhvr>
                                        <p:cTn id="55" dur="1" fill="hold">
                                          <p:stCondLst>
                                            <p:cond delay="0"/>
                                          </p:stCondLst>
                                        </p:cTn>
                                        <p:tgtEl>
                                          <p:spTgt spid="26"/>
                                        </p:tgtEl>
                                        <p:attrNameLst>
                                          <p:attrName>style.visibility</p:attrName>
                                        </p:attrNameLst>
                                      </p:cBhvr>
                                      <p:to>
                                        <p:strVal val="visible"/>
                                      </p:to>
                                    </p:set>
                                  </p:childTnLst>
                                </p:cTn>
                              </p:par>
                              <p:par>
                                <p:cTn id="56" presetID="1" presetClass="entr" presetSubtype="0" fill="hold" grpId="1" nodeType="withEffect">
                                  <p:stCondLst>
                                    <p:cond delay="0"/>
                                  </p:stCondLst>
                                  <p:childTnLst>
                                    <p:set>
                                      <p:cBhvr>
                                        <p:cTn id="57" dur="1" fill="hold">
                                          <p:stCondLst>
                                            <p:cond delay="0"/>
                                          </p:stCondLst>
                                        </p:cTn>
                                        <p:tgtEl>
                                          <p:spTgt spid="27"/>
                                        </p:tgtEl>
                                        <p:attrNameLst>
                                          <p:attrName>style.visibility</p:attrName>
                                        </p:attrNameLst>
                                      </p:cBhvr>
                                      <p:to>
                                        <p:strVal val="visible"/>
                                      </p:to>
                                    </p:set>
                                  </p:childTnLst>
                                </p:cTn>
                              </p:par>
                              <p:par>
                                <p:cTn id="58" presetID="1" presetClass="entr" presetSubtype="0" fill="hold" grpId="1" nodeType="withEffect">
                                  <p:stCondLst>
                                    <p:cond delay="0"/>
                                  </p:stCondLst>
                                  <p:childTnLst>
                                    <p:set>
                                      <p:cBhvr>
                                        <p:cTn id="59" dur="1" fill="hold">
                                          <p:stCondLst>
                                            <p:cond delay="0"/>
                                          </p:stCondLst>
                                        </p:cTn>
                                        <p:tgtEl>
                                          <p:spTgt spid="28"/>
                                        </p:tgtEl>
                                        <p:attrNameLst>
                                          <p:attrName>style.visibility</p:attrName>
                                        </p:attrNameLst>
                                      </p:cBhvr>
                                      <p:to>
                                        <p:strVal val="visible"/>
                                      </p:to>
                                    </p:set>
                                  </p:childTnLst>
                                </p:cTn>
                              </p:par>
                              <p:par>
                                <p:cTn id="60" presetID="1" presetClass="entr" presetSubtype="0" fill="hold" grpId="1" nodeType="withEffect">
                                  <p:stCondLst>
                                    <p:cond delay="0"/>
                                  </p:stCondLst>
                                  <p:childTnLst>
                                    <p:set>
                                      <p:cBhvr>
                                        <p:cTn id="61" dur="1" fill="hold">
                                          <p:stCondLst>
                                            <p:cond delay="0"/>
                                          </p:stCondLst>
                                        </p:cTn>
                                        <p:tgtEl>
                                          <p:spTgt spid="29"/>
                                        </p:tgtEl>
                                        <p:attrNameLst>
                                          <p:attrName>style.visibility</p:attrName>
                                        </p:attrNameLst>
                                      </p:cBhvr>
                                      <p:to>
                                        <p:strVal val="visible"/>
                                      </p:to>
                                    </p:set>
                                  </p:childTnLst>
                                </p:cTn>
                              </p:par>
                              <p:par>
                                <p:cTn id="62" presetID="1" presetClass="entr" presetSubtype="0" fill="hold" grpId="1" nodeType="withEffect">
                                  <p:stCondLst>
                                    <p:cond delay="0"/>
                                  </p:stCondLst>
                                  <p:childTnLst>
                                    <p:set>
                                      <p:cBhvr>
                                        <p:cTn id="63" dur="1" fill="hold">
                                          <p:stCondLst>
                                            <p:cond delay="0"/>
                                          </p:stCondLst>
                                        </p:cTn>
                                        <p:tgtEl>
                                          <p:spTgt spid="30"/>
                                        </p:tgtEl>
                                        <p:attrNameLst>
                                          <p:attrName>style.visibility</p:attrName>
                                        </p:attrNameLst>
                                      </p:cBhvr>
                                      <p:to>
                                        <p:strVal val="visible"/>
                                      </p:to>
                                    </p:set>
                                  </p:childTnLst>
                                </p:cTn>
                              </p:par>
                              <p:par>
                                <p:cTn id="64" presetID="1" presetClass="entr" presetSubtype="0" fill="hold" grpId="1" nodeType="withEffect">
                                  <p:stCondLst>
                                    <p:cond delay="0"/>
                                  </p:stCondLst>
                                  <p:childTnLst>
                                    <p:set>
                                      <p:cBhvr>
                                        <p:cTn id="65" dur="1" fill="hold">
                                          <p:stCondLst>
                                            <p:cond delay="0"/>
                                          </p:stCondLst>
                                        </p:cTn>
                                        <p:tgtEl>
                                          <p:spTgt spid="31"/>
                                        </p:tgtEl>
                                        <p:attrNameLst>
                                          <p:attrName>style.visibility</p:attrName>
                                        </p:attrNameLst>
                                      </p:cBhvr>
                                      <p:to>
                                        <p:strVal val="visible"/>
                                      </p:to>
                                    </p:set>
                                  </p:childTnLst>
                                </p:cTn>
                              </p:par>
                              <p:par>
                                <p:cTn id="66" presetID="1" presetClass="entr" presetSubtype="0" fill="hold" grpId="1" nodeType="withEffect">
                                  <p:stCondLst>
                                    <p:cond delay="0"/>
                                  </p:stCondLst>
                                  <p:childTnLst>
                                    <p:set>
                                      <p:cBhvr>
                                        <p:cTn id="67" dur="1" fill="hold">
                                          <p:stCondLst>
                                            <p:cond delay="0"/>
                                          </p:stCondLst>
                                        </p:cTn>
                                        <p:tgtEl>
                                          <p:spTgt spid="32"/>
                                        </p:tgtEl>
                                        <p:attrNameLst>
                                          <p:attrName>style.visibility</p:attrName>
                                        </p:attrNameLst>
                                      </p:cBhvr>
                                      <p:to>
                                        <p:strVal val="visible"/>
                                      </p:to>
                                    </p:set>
                                  </p:childTnLst>
                                </p:cTn>
                              </p:par>
                              <p:par>
                                <p:cTn id="68" presetID="1" presetClass="entr" presetSubtype="0" fill="hold" grpId="1" nodeType="withEffect">
                                  <p:stCondLst>
                                    <p:cond delay="0"/>
                                  </p:stCondLst>
                                  <p:childTnLst>
                                    <p:set>
                                      <p:cBhvr>
                                        <p:cTn id="69" dur="1" fill="hold">
                                          <p:stCondLst>
                                            <p:cond delay="0"/>
                                          </p:stCondLst>
                                        </p:cTn>
                                        <p:tgtEl>
                                          <p:spTgt spid="33"/>
                                        </p:tgtEl>
                                        <p:attrNameLst>
                                          <p:attrName>style.visibility</p:attrName>
                                        </p:attrNameLst>
                                      </p:cBhvr>
                                      <p:to>
                                        <p:strVal val="visible"/>
                                      </p:to>
                                    </p:set>
                                  </p:childTnLst>
                                </p:cTn>
                              </p:par>
                              <p:par>
                                <p:cTn id="70" presetID="1" presetClass="entr" presetSubtype="0" fill="hold" grpId="1" nodeType="withEffect">
                                  <p:stCondLst>
                                    <p:cond delay="0"/>
                                  </p:stCondLst>
                                  <p:childTnLst>
                                    <p:set>
                                      <p:cBhvr>
                                        <p:cTn id="71" dur="1" fill="hold">
                                          <p:stCondLst>
                                            <p:cond delay="0"/>
                                          </p:stCondLst>
                                        </p:cTn>
                                        <p:tgtEl>
                                          <p:spTgt spid="34"/>
                                        </p:tgtEl>
                                        <p:attrNameLst>
                                          <p:attrName>style.visibility</p:attrName>
                                        </p:attrNameLst>
                                      </p:cBhvr>
                                      <p:to>
                                        <p:strVal val="visible"/>
                                      </p:to>
                                    </p:set>
                                  </p:childTnLst>
                                </p:cTn>
                              </p:par>
                              <p:par>
                                <p:cTn id="72" presetID="1" presetClass="entr" presetSubtype="0" fill="hold" grpId="1" nodeType="withEffect">
                                  <p:stCondLst>
                                    <p:cond delay="0"/>
                                  </p:stCondLst>
                                  <p:childTnLst>
                                    <p:set>
                                      <p:cBhvr>
                                        <p:cTn id="73" dur="1" fill="hold">
                                          <p:stCondLst>
                                            <p:cond delay="0"/>
                                          </p:stCondLst>
                                        </p:cTn>
                                        <p:tgtEl>
                                          <p:spTgt spid="35"/>
                                        </p:tgtEl>
                                        <p:attrNameLst>
                                          <p:attrName>style.visibility</p:attrName>
                                        </p:attrNameLst>
                                      </p:cBhvr>
                                      <p:to>
                                        <p:strVal val="visible"/>
                                      </p:to>
                                    </p:set>
                                  </p:childTnLst>
                                </p:cTn>
                              </p:par>
                              <p:par>
                                <p:cTn id="74" presetID="1" presetClass="entr" presetSubtype="0" fill="hold" grpId="1" nodeType="withEffect">
                                  <p:stCondLst>
                                    <p:cond delay="0"/>
                                  </p:stCondLst>
                                  <p:childTnLst>
                                    <p:set>
                                      <p:cBhvr>
                                        <p:cTn id="75" dur="1" fill="hold">
                                          <p:stCondLst>
                                            <p:cond delay="0"/>
                                          </p:stCondLst>
                                        </p:cTn>
                                        <p:tgtEl>
                                          <p:spTgt spid="36"/>
                                        </p:tgtEl>
                                        <p:attrNameLst>
                                          <p:attrName>style.visibility</p:attrName>
                                        </p:attrNameLst>
                                      </p:cBhvr>
                                      <p:to>
                                        <p:strVal val="visible"/>
                                      </p:to>
                                    </p:set>
                                  </p:childTnLst>
                                </p:cTn>
                              </p:par>
                              <p:par>
                                <p:cTn id="76" presetID="1" presetClass="entr" presetSubtype="0" fill="hold" grpId="1" nodeType="withEffect">
                                  <p:stCondLst>
                                    <p:cond delay="0"/>
                                  </p:stCondLst>
                                  <p:childTnLst>
                                    <p:set>
                                      <p:cBhvr>
                                        <p:cTn id="77" dur="1" fill="hold">
                                          <p:stCondLst>
                                            <p:cond delay="0"/>
                                          </p:stCondLst>
                                        </p:cTn>
                                        <p:tgtEl>
                                          <p:spTgt spid="37"/>
                                        </p:tgtEl>
                                        <p:attrNameLst>
                                          <p:attrName>style.visibility</p:attrName>
                                        </p:attrNameLst>
                                      </p:cBhvr>
                                      <p:to>
                                        <p:strVal val="visible"/>
                                      </p:to>
                                    </p:set>
                                  </p:childTnLst>
                                </p:cTn>
                              </p:par>
                              <p:par>
                                <p:cTn id="78" presetID="1" presetClass="entr" presetSubtype="0" fill="hold" grpId="1" nodeType="withEffect">
                                  <p:stCondLst>
                                    <p:cond delay="0"/>
                                  </p:stCondLst>
                                  <p:childTnLst>
                                    <p:set>
                                      <p:cBhvr>
                                        <p:cTn id="79"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24" grpId="1" animBg="1"/>
      <p:bldP spid="25" grpId="1" animBg="1"/>
      <p:bldP spid="26" grpId="1" animBg="1"/>
      <p:bldP spid="27" grpId="1" animBg="1"/>
      <p:bldP spid="28" grpId="1" animBg="1"/>
      <p:bldP spid="29" grpId="1" animBg="1"/>
      <p:bldP spid="30" grpId="1" animBg="1"/>
      <p:bldP spid="31" grpId="1" animBg="1"/>
      <p:bldP spid="32" grpId="1" animBg="1"/>
      <p:bldP spid="33" grpId="1" animBg="1"/>
      <p:bldP spid="34" grpId="1" animBg="1"/>
      <p:bldP spid="35" grpId="1" animBg="1"/>
      <p:bldP spid="36" grpId="1" animBg="1"/>
      <p:bldP spid="37" grpId="1" animBg="1"/>
      <p:bldP spid="38"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1463040"/>
            <a:ext cx="11094415" cy="914400"/>
          </a:xfrm>
          <a:prstGeom prst="rect">
            <a:avLst/>
          </a:prstGeom>
          <a:noFill/>
          <a:ln/>
        </p:spPr>
        <p:txBody>
          <a:bodyPr wrap="square" lIns="0" tIns="0" rIns="0" bIns="0" rtlCol="0" anchor="t"/>
          <a:lstStyle/>
          <a:p>
            <a:pPr algn="ctr" indent="0" marL="0">
              <a:buNone/>
            </a:pPr>
            <a:r>
              <a:rPr lang="en-US" sz="4800" b="1" dirty="0">
                <a:solidFill>
                  <a:schemeClr val="bg1"/>
                </a:solidFill>
              </a:rPr>
              <a:t>And the winner is…</a:t>
            </a:r>
            <a:endParaRPr lang="en-US" sz="4800" dirty="0"/>
          </a:p>
        </p:txBody>
      </p:sp>
      <p:sp>
        <p:nvSpPr>
          <p:cNvPr id="3" name="Text 1"/>
          <p:cNvSpPr txBox="1"/>
          <p:nvPr/>
        </p:nvSpPr>
        <p:spPr>
          <a:xfrm>
            <a:off x="548640" y="2468880"/>
            <a:ext cx="11094415" cy="640080"/>
          </a:xfrm>
          <a:prstGeom prst="rect">
            <a:avLst/>
          </a:prstGeom>
          <a:noFill/>
          <a:ln/>
        </p:spPr>
        <p:txBody>
          <a:bodyPr wrap="square" lIns="0" tIns="0" rIns="0" bIns="0" rtlCol="0" anchor="t"/>
          <a:lstStyle/>
          <a:p>
            <a:pPr algn="ctr" indent="0" marL="0">
              <a:buNone/>
            </a:pPr>
            <a:r>
              <a:rPr lang="en-US" sz="2800" b="1" dirty="0">
                <a:solidFill>
                  <a:schemeClr val="accent2"/>
                </a:solidFill>
              </a:rPr>
              <a:t>the team with the LOWEST total score!</a:t>
            </a:r>
            <a:endParaRPr lang="en-US" sz="2800" dirty="0"/>
          </a:p>
        </p:txBody>
      </p:sp>
      <p:sp>
        <p:nvSpPr>
          <p:cNvPr id="4" name="Text 2"/>
          <p:cNvSpPr txBox="1"/>
          <p:nvPr/>
        </p:nvSpPr>
        <p:spPr>
          <a:xfrm>
            <a:off x="2011680" y="3474720"/>
            <a:ext cx="8168335" cy="822960"/>
          </a:xfrm>
          <a:prstGeom prst="rect">
            <a:avLst/>
          </a:prstGeom>
          <a:noFill/>
          <a:ln/>
        </p:spPr>
        <p:txBody>
          <a:bodyPr wrap="square" lIns="0" tIns="0" rIns="0" bIns="0" rtlCol="0" anchor="t"/>
          <a:lstStyle/>
          <a:p>
            <a:pPr algn="ctr" indent="0" marL="0">
              <a:buNone/>
            </a:pPr>
            <a:r>
              <a:rPr lang="en-US" sz="2000" dirty="0">
                <a:solidFill>
                  <a:schemeClr val="bg2"/>
                </a:solidFill>
              </a:rPr>
              <a:t>Which pointless answers did your class find? Which answers did everyone think of?</a:t>
            </a:r>
            <a:endParaRPr lang="en-US" sz="2000" dirty="0"/>
          </a:p>
        </p:txBody>
      </p:sp>
      <p:sp>
        <p:nvSpPr>
          <p:cNvPr id="5" name="again">
            <a:hlinkClick r:id="rId1" tooltip="Round 1" action="ppaction://hlinksldjump"/>
          </p:cNvPr>
          <p:cNvSpPr/>
          <p:nvPr/>
        </p:nvSpPr>
        <p:spPr>
          <a:xfrm>
            <a:off x="4952848" y="4663440"/>
            <a:ext cx="2286000" cy="685800"/>
          </a:xfrm>
          <a:prstGeom prst="roundRect">
            <a:avLst>
              <a:gd name="adj" fmla="val 33333"/>
            </a:avLst>
          </a:prstGeom>
          <a:solidFill>
            <a:schemeClr val="accent1"/>
          </a:solidFill>
          <a:ln>
            <a:solidFill>
              <a:schemeClr val="accent1"/>
            </a:solidFill>
          </a:ln>
        </p:spPr>
        <p:txBody>
          <a:bodyPr wrap="square" lIns="0" tIns="0" rIns="0" bIns="0" rtlCol="0" anchor="ctr"/>
          <a:lstStyle/>
          <a:p>
            <a:pPr algn="ctr" indent="0" marL="0">
              <a:buNone/>
            </a:pPr>
            <a:r>
              <a:rPr lang="en-US" sz="1800" b="1" dirty="0">
                <a:solidFill>
                  <a:schemeClr val="tx1"/>
                </a:solidFill>
                <a:hlinkClick r:id="rId1" action="ppaction://hlinksldjump" tooltip="Round 1">
                  <a:extLst>
                    <a:ext uri="{A12FA001-AC4F-418D-AE19-62706E023703}">
                      <ahyp:hlinkClr xmlns:ahyp="http://schemas.microsoft.com/office/drawing/2018/hyperlinkcolor" val="tx"/>
                    </a:ext>
                  </a:extLst>
                </a:hlinkClick>
              </a:rPr>
              <a:t>Play again</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320040"/>
            <a:ext cx="7315200" cy="640080"/>
          </a:xfrm>
          <a:prstGeom prst="rect">
            <a:avLst/>
          </a:prstGeom>
          <a:noFill/>
          <a:ln/>
        </p:spPr>
        <p:txBody>
          <a:bodyPr wrap="square" lIns="0" tIns="0" rIns="0" bIns="0" rtlCol="0" anchor="t"/>
          <a:lstStyle/>
          <a:p>
            <a:pPr indent="0" marL="0">
              <a:buNone/>
            </a:pPr>
            <a:r>
              <a:rPr lang="en-US" sz="3000" b="1" dirty="0">
                <a:solidFill>
                  <a:schemeClr val="bg1"/>
                </a:solidFill>
              </a:rPr>
              <a:t>All answers</a:t>
            </a:r>
            <a:endParaRPr lang="en-US" sz="3000" dirty="0"/>
          </a:p>
        </p:txBody>
      </p:sp>
      <p:sp>
        <p:nvSpPr>
          <p:cNvPr id="3" name="ans card 0"/>
          <p:cNvSpPr/>
          <p:nvPr/>
        </p:nvSpPr>
        <p:spPr>
          <a:xfrm>
            <a:off x="548640" y="1097280"/>
            <a:ext cx="3545738" cy="2606040"/>
          </a:xfrm>
          <a:prstGeom prst="roundRect">
            <a:avLst>
              <a:gd name="adj" fmla="val 3509"/>
            </a:avLst>
          </a:prstGeom>
          <a:solidFill>
            <a:schemeClr val="accent4"/>
          </a:solidFill>
          <a:ln w="12700">
            <a:solidFill>
              <a:schemeClr val="accent5"/>
            </a:solidFill>
            <a:prstDash val="solid"/>
          </a:ln>
        </p:spPr>
      </p:sp>
      <p:sp>
        <p:nvSpPr>
          <p:cNvPr id="4" name="Text 2"/>
          <p:cNvSpPr txBox="1"/>
          <p:nvPr/>
        </p:nvSpPr>
        <p:spPr>
          <a:xfrm>
            <a:off x="777240" y="1280160"/>
            <a:ext cx="3088538" cy="502920"/>
          </a:xfrm>
          <a:prstGeom prst="rect">
            <a:avLst/>
          </a:prstGeom>
          <a:noFill/>
          <a:ln/>
        </p:spPr>
        <p:txBody>
          <a:bodyPr wrap="square" lIns="0" tIns="0" rIns="0" bIns="0" rtlCol="0" anchor="t"/>
          <a:lstStyle/>
          <a:p>
            <a:pPr indent="0" marL="0">
              <a:buNone/>
            </a:pPr>
            <a:r>
              <a:rPr lang="en-US" sz="1300" b="1" dirty="0">
                <a:solidFill>
                  <a:schemeClr val="accent1"/>
                </a:solidFill>
              </a:rPr>
              <a:t>1. Name an SI base unit</a:t>
            </a:r>
            <a:endParaRPr lang="en-US" sz="1300" dirty="0"/>
          </a:p>
        </p:txBody>
      </p:sp>
      <p:sp>
        <p:nvSpPr>
          <p:cNvPr id="5" name="Text 3"/>
          <p:cNvSpPr txBox="1"/>
          <p:nvPr/>
        </p:nvSpPr>
        <p:spPr>
          <a:xfrm>
            <a:off x="777240" y="1874520"/>
            <a:ext cx="3088538" cy="1691640"/>
          </a:xfrm>
          <a:prstGeom prst="rect">
            <a:avLst/>
          </a:prstGeom>
          <a:noFill/>
          <a:ln/>
        </p:spPr>
        <p:txBody>
          <a:bodyPr wrap="square" lIns="0" tIns="0" rIns="0" bIns="0" rtlCol="0" anchor="t"/>
          <a:lstStyle/>
          <a:p>
            <a:pPr indent="0" marL="0">
              <a:spcAft>
                <a:spcPts val="100"/>
              </a:spcAft>
              <a:buNone/>
            </a:pPr>
            <a:r>
              <a:rPr lang="en-US" sz="1250" dirty="0">
                <a:solidFill>
                  <a:schemeClr val="bg1"/>
                </a:solidFill>
              </a:rPr>
              <a:t>1  Ampere  –  21</a:t>
            </a:r>
            <a:endParaRPr lang="en-US" sz="1250" dirty="0"/>
          </a:p>
          <a:p>
            <a:pPr indent="0" marL="0">
              <a:spcAft>
                <a:spcPts val="100"/>
              </a:spcAft>
              <a:buNone/>
            </a:pPr>
            <a:r>
              <a:rPr lang="en-US" sz="1250" dirty="0">
                <a:solidFill>
                  <a:schemeClr val="accent3"/>
                </a:solidFill>
              </a:rPr>
              <a:t>2  Candela  –  0</a:t>
            </a:r>
            <a:endParaRPr lang="en-US" sz="1250" dirty="0"/>
          </a:p>
          <a:p>
            <a:pPr indent="0" marL="0">
              <a:spcAft>
                <a:spcPts val="100"/>
              </a:spcAft>
              <a:buNone/>
            </a:pPr>
            <a:r>
              <a:rPr lang="en-US" sz="1250" dirty="0">
                <a:solidFill>
                  <a:schemeClr val="bg1"/>
                </a:solidFill>
              </a:rPr>
              <a:t>3  Kelvin  –  6</a:t>
            </a:r>
            <a:endParaRPr lang="en-US" sz="1250" dirty="0"/>
          </a:p>
          <a:p>
            <a:pPr indent="0" marL="0">
              <a:spcAft>
                <a:spcPts val="100"/>
              </a:spcAft>
              <a:buNone/>
            </a:pPr>
            <a:r>
              <a:rPr lang="en-US" sz="1250" dirty="0">
                <a:solidFill>
                  <a:schemeClr val="bg1"/>
                </a:solidFill>
              </a:rPr>
              <a:t>4  Kilogram  –  58</a:t>
            </a:r>
            <a:endParaRPr lang="en-US" sz="1250" dirty="0"/>
          </a:p>
          <a:p>
            <a:pPr indent="0" marL="0">
              <a:spcAft>
                <a:spcPts val="100"/>
              </a:spcAft>
              <a:buNone/>
            </a:pPr>
            <a:r>
              <a:rPr lang="en-US" sz="1250" dirty="0">
                <a:solidFill>
                  <a:schemeClr val="bg1"/>
                </a:solidFill>
              </a:rPr>
              <a:t>5  Metre  –  62</a:t>
            </a:r>
            <a:endParaRPr lang="en-US" sz="1250" dirty="0"/>
          </a:p>
          <a:p>
            <a:pPr indent="0" marL="0">
              <a:spcAft>
                <a:spcPts val="100"/>
              </a:spcAft>
              <a:buNone/>
            </a:pPr>
            <a:r>
              <a:rPr lang="en-US" sz="1250" dirty="0">
                <a:solidFill>
                  <a:schemeClr val="bg1"/>
                </a:solidFill>
              </a:rPr>
              <a:t>6  Mole  –  3</a:t>
            </a:r>
            <a:endParaRPr lang="en-US" sz="1250" dirty="0"/>
          </a:p>
          <a:p>
            <a:pPr indent="0" marL="0">
              <a:spcAft>
                <a:spcPts val="100"/>
              </a:spcAft>
              <a:buNone/>
            </a:pPr>
            <a:r>
              <a:rPr lang="en-US" sz="1250" dirty="0">
                <a:solidFill>
                  <a:schemeClr val="bg1"/>
                </a:solidFill>
              </a:rPr>
              <a:t>7  Second  –  49</a:t>
            </a:r>
            <a:endParaRPr lang="en-US" sz="1250" dirty="0"/>
          </a:p>
        </p:txBody>
      </p:sp>
      <p:sp>
        <p:nvSpPr>
          <p:cNvPr id="6" name="ans card 1"/>
          <p:cNvSpPr/>
          <p:nvPr/>
        </p:nvSpPr>
        <p:spPr>
          <a:xfrm>
            <a:off x="4322978" y="1097280"/>
            <a:ext cx="3545738" cy="2606040"/>
          </a:xfrm>
          <a:prstGeom prst="roundRect">
            <a:avLst>
              <a:gd name="adj" fmla="val 3509"/>
            </a:avLst>
          </a:prstGeom>
          <a:solidFill>
            <a:schemeClr val="accent4"/>
          </a:solidFill>
          <a:ln w="12700">
            <a:solidFill>
              <a:schemeClr val="accent5"/>
            </a:solidFill>
            <a:prstDash val="solid"/>
          </a:ln>
        </p:spPr>
      </p:sp>
      <p:sp>
        <p:nvSpPr>
          <p:cNvPr id="7" name="Text 5"/>
          <p:cNvSpPr txBox="1"/>
          <p:nvPr/>
        </p:nvSpPr>
        <p:spPr>
          <a:xfrm>
            <a:off x="4551578" y="1280160"/>
            <a:ext cx="3088538" cy="502920"/>
          </a:xfrm>
          <a:prstGeom prst="rect">
            <a:avLst/>
          </a:prstGeom>
          <a:noFill/>
          <a:ln/>
        </p:spPr>
        <p:txBody>
          <a:bodyPr wrap="square" lIns="0" tIns="0" rIns="0" bIns="0" rtlCol="0" anchor="t"/>
          <a:lstStyle/>
          <a:p>
            <a:pPr indent="0" marL="0">
              <a:buNone/>
            </a:pPr>
            <a:r>
              <a:rPr lang="en-US" sz="1300" b="1" dirty="0">
                <a:solidFill>
                  <a:schemeClr val="accent1"/>
                </a:solidFill>
              </a:rPr>
              <a:t>2. Name a prefix used with units in GCSE Physics</a:t>
            </a:r>
            <a:endParaRPr lang="en-US" sz="1300" dirty="0"/>
          </a:p>
        </p:txBody>
      </p:sp>
      <p:sp>
        <p:nvSpPr>
          <p:cNvPr id="8" name="Text 6"/>
          <p:cNvSpPr txBox="1"/>
          <p:nvPr/>
        </p:nvSpPr>
        <p:spPr>
          <a:xfrm>
            <a:off x="4551578" y="1874520"/>
            <a:ext cx="3088538" cy="1691640"/>
          </a:xfrm>
          <a:prstGeom prst="rect">
            <a:avLst/>
          </a:prstGeom>
          <a:noFill/>
          <a:ln/>
        </p:spPr>
        <p:txBody>
          <a:bodyPr wrap="square" lIns="0" tIns="0" rIns="0" bIns="0" rtlCol="0" anchor="t"/>
          <a:lstStyle/>
          <a:p>
            <a:pPr indent="0" marL="0">
              <a:spcAft>
                <a:spcPts val="100"/>
              </a:spcAft>
              <a:buNone/>
            </a:pPr>
            <a:r>
              <a:rPr lang="en-US" sz="1250" dirty="0">
                <a:solidFill>
                  <a:schemeClr val="bg1"/>
                </a:solidFill>
              </a:rPr>
              <a:t>1  Centi (c)  –  24</a:t>
            </a:r>
            <a:endParaRPr lang="en-US" sz="1250" dirty="0"/>
          </a:p>
          <a:p>
            <a:pPr indent="0" marL="0">
              <a:spcAft>
                <a:spcPts val="100"/>
              </a:spcAft>
              <a:buNone/>
            </a:pPr>
            <a:r>
              <a:rPr lang="en-US" sz="1250" dirty="0">
                <a:solidFill>
                  <a:schemeClr val="bg1"/>
                </a:solidFill>
              </a:rPr>
              <a:t>2  Giga (G)  –  16</a:t>
            </a:r>
            <a:endParaRPr lang="en-US" sz="1250" dirty="0"/>
          </a:p>
          <a:p>
            <a:pPr indent="0" marL="0">
              <a:spcAft>
                <a:spcPts val="100"/>
              </a:spcAft>
              <a:buNone/>
            </a:pPr>
            <a:r>
              <a:rPr lang="en-US" sz="1250" dirty="0">
                <a:solidFill>
                  <a:schemeClr val="bg1"/>
                </a:solidFill>
              </a:rPr>
              <a:t>3  Kilo (k)  –  72</a:t>
            </a:r>
            <a:endParaRPr lang="en-US" sz="1250" dirty="0"/>
          </a:p>
          <a:p>
            <a:pPr indent="0" marL="0">
              <a:spcAft>
                <a:spcPts val="100"/>
              </a:spcAft>
              <a:buNone/>
            </a:pPr>
            <a:r>
              <a:rPr lang="en-US" sz="1250" dirty="0">
                <a:solidFill>
                  <a:schemeClr val="bg1"/>
                </a:solidFill>
              </a:rPr>
              <a:t>4  Mega (M)  –  35</a:t>
            </a:r>
            <a:endParaRPr lang="en-US" sz="1250" dirty="0"/>
          </a:p>
          <a:p>
            <a:pPr indent="0" marL="0">
              <a:spcAft>
                <a:spcPts val="100"/>
              </a:spcAft>
              <a:buNone/>
            </a:pPr>
            <a:r>
              <a:rPr lang="en-US" sz="1250" dirty="0">
                <a:solidFill>
                  <a:schemeClr val="bg1"/>
                </a:solidFill>
              </a:rPr>
              <a:t>5  Micro (µ)  –  13</a:t>
            </a:r>
            <a:endParaRPr lang="en-US" sz="1250" dirty="0"/>
          </a:p>
          <a:p>
            <a:pPr indent="0" marL="0">
              <a:spcAft>
                <a:spcPts val="100"/>
              </a:spcAft>
              <a:buNone/>
            </a:pPr>
            <a:r>
              <a:rPr lang="en-US" sz="1250" dirty="0">
                <a:solidFill>
                  <a:schemeClr val="bg1"/>
                </a:solidFill>
              </a:rPr>
              <a:t>6  Milli (m)  –  48</a:t>
            </a:r>
            <a:endParaRPr lang="en-US" sz="1250" dirty="0"/>
          </a:p>
          <a:p>
            <a:pPr indent="0" marL="0">
              <a:spcAft>
                <a:spcPts val="100"/>
              </a:spcAft>
              <a:buNone/>
            </a:pPr>
            <a:r>
              <a:rPr lang="en-US" sz="1250" dirty="0">
                <a:solidFill>
                  <a:schemeClr val="bg1"/>
                </a:solidFill>
              </a:rPr>
              <a:t>7  Nano (n)  –  8</a:t>
            </a:r>
            <a:endParaRPr lang="en-US" sz="1250" dirty="0"/>
          </a:p>
          <a:p>
            <a:pPr indent="0" marL="0">
              <a:spcAft>
                <a:spcPts val="100"/>
              </a:spcAft>
              <a:buNone/>
            </a:pPr>
            <a:r>
              <a:rPr lang="en-US" sz="1250" dirty="0">
                <a:solidFill>
                  <a:schemeClr val="accent3"/>
                </a:solidFill>
              </a:rPr>
              <a:t>8  Tera (T)  –  0</a:t>
            </a:r>
            <a:endParaRPr lang="en-US" sz="1250" dirty="0"/>
          </a:p>
        </p:txBody>
      </p:sp>
      <p:sp>
        <p:nvSpPr>
          <p:cNvPr id="9" name="ans card 2"/>
          <p:cNvSpPr/>
          <p:nvPr/>
        </p:nvSpPr>
        <p:spPr>
          <a:xfrm>
            <a:off x="8097317" y="1097280"/>
            <a:ext cx="3545738" cy="2606040"/>
          </a:xfrm>
          <a:prstGeom prst="roundRect">
            <a:avLst>
              <a:gd name="adj" fmla="val 3509"/>
            </a:avLst>
          </a:prstGeom>
          <a:solidFill>
            <a:schemeClr val="accent4"/>
          </a:solidFill>
          <a:ln w="12700">
            <a:solidFill>
              <a:schemeClr val="accent5"/>
            </a:solidFill>
            <a:prstDash val="solid"/>
          </a:ln>
        </p:spPr>
      </p:sp>
      <p:sp>
        <p:nvSpPr>
          <p:cNvPr id="10" name="Text 8"/>
          <p:cNvSpPr txBox="1"/>
          <p:nvPr/>
        </p:nvSpPr>
        <p:spPr>
          <a:xfrm>
            <a:off x="8325917" y="1280160"/>
            <a:ext cx="3088538" cy="502920"/>
          </a:xfrm>
          <a:prstGeom prst="rect">
            <a:avLst/>
          </a:prstGeom>
          <a:noFill/>
          <a:ln/>
        </p:spPr>
        <p:txBody>
          <a:bodyPr wrap="square" lIns="0" tIns="0" rIns="0" bIns="0" rtlCol="0" anchor="t"/>
          <a:lstStyle/>
          <a:p>
            <a:pPr indent="0" marL="0">
              <a:buNone/>
            </a:pPr>
            <a:r>
              <a:rPr lang="en-US" sz="1300" b="1" dirty="0">
                <a:solidFill>
                  <a:schemeClr val="accent1"/>
                </a:solidFill>
              </a:rPr>
              <a:t>3. Name a type of variable</a:t>
            </a:r>
            <a:endParaRPr lang="en-US" sz="1300" dirty="0"/>
          </a:p>
        </p:txBody>
      </p:sp>
      <p:sp>
        <p:nvSpPr>
          <p:cNvPr id="11" name="Text 9"/>
          <p:cNvSpPr txBox="1"/>
          <p:nvPr/>
        </p:nvSpPr>
        <p:spPr>
          <a:xfrm>
            <a:off x="8325917" y="1874520"/>
            <a:ext cx="3088538" cy="1691640"/>
          </a:xfrm>
          <a:prstGeom prst="rect">
            <a:avLst/>
          </a:prstGeom>
          <a:noFill/>
          <a:ln/>
        </p:spPr>
        <p:txBody>
          <a:bodyPr wrap="square" lIns="0" tIns="0" rIns="0" bIns="0" rtlCol="0" anchor="t"/>
          <a:lstStyle/>
          <a:p>
            <a:pPr indent="0" marL="0">
              <a:spcAft>
                <a:spcPts val="100"/>
              </a:spcAft>
              <a:buNone/>
            </a:pPr>
            <a:r>
              <a:rPr lang="en-US" sz="1250" dirty="0">
                <a:solidFill>
                  <a:schemeClr val="bg1"/>
                </a:solidFill>
              </a:rPr>
              <a:t>1  Categoric  –  5</a:t>
            </a:r>
            <a:endParaRPr lang="en-US" sz="1250" dirty="0"/>
          </a:p>
          <a:p>
            <a:pPr indent="0" marL="0">
              <a:spcAft>
                <a:spcPts val="100"/>
              </a:spcAft>
              <a:buNone/>
            </a:pPr>
            <a:r>
              <a:rPr lang="en-US" sz="1250" dirty="0">
                <a:solidFill>
                  <a:schemeClr val="bg1"/>
                </a:solidFill>
              </a:rPr>
              <a:t>2  Continuous  –  3</a:t>
            </a:r>
            <a:endParaRPr lang="en-US" sz="1250" dirty="0"/>
          </a:p>
          <a:p>
            <a:pPr indent="0" marL="0">
              <a:spcAft>
                <a:spcPts val="100"/>
              </a:spcAft>
              <a:buNone/>
            </a:pPr>
            <a:r>
              <a:rPr lang="en-US" sz="1250" dirty="0">
                <a:solidFill>
                  <a:schemeClr val="bg1"/>
                </a:solidFill>
              </a:rPr>
              <a:t>3  Control  –  46</a:t>
            </a:r>
            <a:endParaRPr lang="en-US" sz="1250" dirty="0"/>
          </a:p>
          <a:p>
            <a:pPr indent="0" marL="0">
              <a:spcAft>
                <a:spcPts val="100"/>
              </a:spcAft>
              <a:buNone/>
            </a:pPr>
            <a:r>
              <a:rPr lang="en-US" sz="1250" dirty="0">
                <a:solidFill>
                  <a:schemeClr val="bg1"/>
                </a:solidFill>
              </a:rPr>
              <a:t>4  Dependent  –  57</a:t>
            </a:r>
            <a:endParaRPr lang="en-US" sz="1250" dirty="0"/>
          </a:p>
          <a:p>
            <a:pPr indent="0" marL="0">
              <a:spcAft>
                <a:spcPts val="100"/>
              </a:spcAft>
              <a:buNone/>
            </a:pPr>
            <a:r>
              <a:rPr lang="en-US" sz="1250" dirty="0">
                <a:solidFill>
                  <a:schemeClr val="bg1"/>
                </a:solidFill>
              </a:rPr>
              <a:t>5  Independent  –  69</a:t>
            </a:r>
            <a:endParaRPr lang="en-US" sz="1250" dirty="0"/>
          </a:p>
        </p:txBody>
      </p:sp>
      <p:sp>
        <p:nvSpPr>
          <p:cNvPr id="12" name="ans card 3"/>
          <p:cNvSpPr/>
          <p:nvPr/>
        </p:nvSpPr>
        <p:spPr>
          <a:xfrm>
            <a:off x="548640" y="3886200"/>
            <a:ext cx="3545738" cy="2606040"/>
          </a:xfrm>
          <a:prstGeom prst="roundRect">
            <a:avLst>
              <a:gd name="adj" fmla="val 3509"/>
            </a:avLst>
          </a:prstGeom>
          <a:solidFill>
            <a:schemeClr val="accent4"/>
          </a:solidFill>
          <a:ln w="12700">
            <a:solidFill>
              <a:schemeClr val="accent5"/>
            </a:solidFill>
            <a:prstDash val="solid"/>
          </a:ln>
        </p:spPr>
      </p:sp>
      <p:sp>
        <p:nvSpPr>
          <p:cNvPr id="13" name="Text 11"/>
          <p:cNvSpPr txBox="1"/>
          <p:nvPr/>
        </p:nvSpPr>
        <p:spPr>
          <a:xfrm>
            <a:off x="777240" y="4069080"/>
            <a:ext cx="3088538" cy="502920"/>
          </a:xfrm>
          <a:prstGeom prst="rect">
            <a:avLst/>
          </a:prstGeom>
          <a:noFill/>
          <a:ln/>
        </p:spPr>
        <p:txBody>
          <a:bodyPr wrap="square" lIns="0" tIns="0" rIns="0" bIns="0" rtlCol="0" anchor="t"/>
          <a:lstStyle/>
          <a:p>
            <a:pPr indent="0" marL="0">
              <a:buNone/>
            </a:pPr>
            <a:r>
              <a:rPr lang="en-US" sz="1300" b="1" dirty="0">
                <a:solidFill>
                  <a:schemeClr val="accent1"/>
                </a:solidFill>
              </a:rPr>
              <a:t>4. Name a type of error in measurements</a:t>
            </a:r>
            <a:endParaRPr lang="en-US" sz="1300" dirty="0"/>
          </a:p>
        </p:txBody>
      </p:sp>
      <p:sp>
        <p:nvSpPr>
          <p:cNvPr id="14" name="Text 12"/>
          <p:cNvSpPr txBox="1"/>
          <p:nvPr/>
        </p:nvSpPr>
        <p:spPr>
          <a:xfrm>
            <a:off x="777240" y="4663440"/>
            <a:ext cx="3088538" cy="1691640"/>
          </a:xfrm>
          <a:prstGeom prst="rect">
            <a:avLst/>
          </a:prstGeom>
          <a:noFill/>
          <a:ln/>
        </p:spPr>
        <p:txBody>
          <a:bodyPr wrap="square" lIns="0" tIns="0" rIns="0" bIns="0" rtlCol="0" anchor="t"/>
          <a:lstStyle/>
          <a:p>
            <a:pPr indent="0" marL="0">
              <a:spcAft>
                <a:spcPts val="100"/>
              </a:spcAft>
              <a:buNone/>
            </a:pPr>
            <a:r>
              <a:rPr lang="en-US" sz="1250" dirty="0">
                <a:solidFill>
                  <a:schemeClr val="bg1"/>
                </a:solidFill>
              </a:rPr>
              <a:t>1  Parallax error  –  11</a:t>
            </a:r>
            <a:endParaRPr lang="en-US" sz="1250" dirty="0"/>
          </a:p>
          <a:p>
            <a:pPr indent="0" marL="0">
              <a:spcAft>
                <a:spcPts val="100"/>
              </a:spcAft>
              <a:buNone/>
            </a:pPr>
            <a:r>
              <a:rPr lang="en-US" sz="1250" dirty="0">
                <a:solidFill>
                  <a:schemeClr val="bg1"/>
                </a:solidFill>
              </a:rPr>
              <a:t>2  Random error  –  42</a:t>
            </a:r>
            <a:endParaRPr lang="en-US" sz="1250" dirty="0"/>
          </a:p>
          <a:p>
            <a:pPr indent="0" marL="0">
              <a:spcAft>
                <a:spcPts val="100"/>
              </a:spcAft>
              <a:buNone/>
            </a:pPr>
            <a:r>
              <a:rPr lang="en-US" sz="1250" dirty="0">
                <a:solidFill>
                  <a:schemeClr val="bg1"/>
                </a:solidFill>
              </a:rPr>
              <a:t>3  Systematic error  –  29</a:t>
            </a:r>
            <a:endParaRPr lang="en-US" sz="1250" dirty="0"/>
          </a:p>
          <a:p>
            <a:pPr indent="0" marL="0">
              <a:spcAft>
                <a:spcPts val="100"/>
              </a:spcAft>
              <a:buNone/>
            </a:pPr>
            <a:r>
              <a:rPr lang="en-US" sz="1250" dirty="0">
                <a:solidFill>
                  <a:schemeClr val="bg1"/>
                </a:solidFill>
              </a:rPr>
              <a:t>4  Zero error  –  18</a:t>
            </a:r>
            <a:endParaRPr lang="en-US" sz="1250" dirty="0"/>
          </a:p>
        </p:txBody>
      </p:sp>
      <p:sp>
        <p:nvSpPr>
          <p:cNvPr id="15" name="ans card 4"/>
          <p:cNvSpPr/>
          <p:nvPr/>
        </p:nvSpPr>
        <p:spPr>
          <a:xfrm>
            <a:off x="4322978" y="3886200"/>
            <a:ext cx="3545738" cy="2606040"/>
          </a:xfrm>
          <a:prstGeom prst="roundRect">
            <a:avLst>
              <a:gd name="adj" fmla="val 3509"/>
            </a:avLst>
          </a:prstGeom>
          <a:solidFill>
            <a:schemeClr val="accent4"/>
          </a:solidFill>
          <a:ln w="12700">
            <a:solidFill>
              <a:schemeClr val="accent5"/>
            </a:solidFill>
            <a:prstDash val="solid"/>
          </a:ln>
        </p:spPr>
      </p:sp>
      <p:sp>
        <p:nvSpPr>
          <p:cNvPr id="16" name="Text 14"/>
          <p:cNvSpPr txBox="1"/>
          <p:nvPr/>
        </p:nvSpPr>
        <p:spPr>
          <a:xfrm>
            <a:off x="4551578" y="4069080"/>
            <a:ext cx="3088538" cy="502920"/>
          </a:xfrm>
          <a:prstGeom prst="rect">
            <a:avLst/>
          </a:prstGeom>
          <a:noFill/>
          <a:ln/>
        </p:spPr>
        <p:txBody>
          <a:bodyPr wrap="square" lIns="0" tIns="0" rIns="0" bIns="0" rtlCol="0" anchor="t"/>
          <a:lstStyle/>
          <a:p>
            <a:pPr indent="0" marL="0">
              <a:buNone/>
            </a:pPr>
            <a:r>
              <a:rPr lang="en-US" sz="1300" b="1" dirty="0">
                <a:solidFill>
                  <a:schemeClr val="accent1"/>
                </a:solidFill>
              </a:rPr>
              <a:t>5. Name a type of chart or graph used to present data</a:t>
            </a:r>
            <a:endParaRPr lang="en-US" sz="1300" dirty="0"/>
          </a:p>
        </p:txBody>
      </p:sp>
      <p:sp>
        <p:nvSpPr>
          <p:cNvPr id="17" name="Text 15"/>
          <p:cNvSpPr txBox="1"/>
          <p:nvPr/>
        </p:nvSpPr>
        <p:spPr>
          <a:xfrm>
            <a:off x="4551578" y="4663440"/>
            <a:ext cx="3088538" cy="1691640"/>
          </a:xfrm>
          <a:prstGeom prst="rect">
            <a:avLst/>
          </a:prstGeom>
          <a:noFill/>
          <a:ln/>
        </p:spPr>
        <p:txBody>
          <a:bodyPr wrap="square" lIns="0" tIns="0" rIns="0" bIns="0" rtlCol="0" anchor="t"/>
          <a:lstStyle/>
          <a:p>
            <a:pPr indent="0" marL="0">
              <a:spcAft>
                <a:spcPts val="100"/>
              </a:spcAft>
              <a:buNone/>
            </a:pPr>
            <a:r>
              <a:rPr lang="en-US" sz="1250" dirty="0">
                <a:solidFill>
                  <a:schemeClr val="bg1"/>
                </a:solidFill>
              </a:rPr>
              <a:t>1  Bar chart  –  54</a:t>
            </a:r>
            <a:endParaRPr lang="en-US" sz="1250" dirty="0"/>
          </a:p>
          <a:p>
            <a:pPr indent="0" marL="0">
              <a:spcAft>
                <a:spcPts val="100"/>
              </a:spcAft>
              <a:buNone/>
            </a:pPr>
            <a:r>
              <a:rPr lang="en-US" sz="1250" dirty="0">
                <a:solidFill>
                  <a:schemeClr val="bg1"/>
                </a:solidFill>
              </a:rPr>
              <a:t>2  Histogram  –  6</a:t>
            </a:r>
            <a:endParaRPr lang="en-US" sz="1250" dirty="0"/>
          </a:p>
          <a:p>
            <a:pPr indent="0" marL="0">
              <a:spcAft>
                <a:spcPts val="100"/>
              </a:spcAft>
              <a:buNone/>
            </a:pPr>
            <a:r>
              <a:rPr lang="en-US" sz="1250" dirty="0">
                <a:solidFill>
                  <a:schemeClr val="bg1"/>
                </a:solidFill>
              </a:rPr>
              <a:t>3  Line graph  –  61</a:t>
            </a:r>
            <a:endParaRPr lang="en-US" sz="1250" dirty="0"/>
          </a:p>
          <a:p>
            <a:pPr indent="0" marL="0">
              <a:spcAft>
                <a:spcPts val="100"/>
              </a:spcAft>
              <a:buNone/>
            </a:pPr>
            <a:r>
              <a:rPr lang="en-US" sz="1250" dirty="0">
                <a:solidFill>
                  <a:schemeClr val="bg1"/>
                </a:solidFill>
              </a:rPr>
              <a:t>4  Pie chart  –  27</a:t>
            </a:r>
            <a:endParaRPr lang="en-US" sz="1250" dirty="0"/>
          </a:p>
          <a:p>
            <a:pPr indent="0" marL="0">
              <a:spcAft>
                <a:spcPts val="100"/>
              </a:spcAft>
              <a:buNone/>
            </a:pPr>
            <a:r>
              <a:rPr lang="en-US" sz="1250" dirty="0">
                <a:solidFill>
                  <a:schemeClr val="bg1"/>
                </a:solidFill>
              </a:rPr>
              <a:t>5  Scatter graph  –  19</a:t>
            </a:r>
            <a:endParaRPr lang="en-US" sz="1250" dirty="0"/>
          </a:p>
        </p:txBody>
      </p:sp>
      <p:sp>
        <p:nvSpPr>
          <p:cNvPr id="18" name="ans card 5"/>
          <p:cNvSpPr/>
          <p:nvPr/>
        </p:nvSpPr>
        <p:spPr>
          <a:xfrm>
            <a:off x="8097317" y="3886200"/>
            <a:ext cx="3545738" cy="2606040"/>
          </a:xfrm>
          <a:prstGeom prst="roundRect">
            <a:avLst>
              <a:gd name="adj" fmla="val 3509"/>
            </a:avLst>
          </a:prstGeom>
          <a:solidFill>
            <a:schemeClr val="accent4"/>
          </a:solidFill>
          <a:ln w="12700">
            <a:solidFill>
              <a:schemeClr val="accent5"/>
            </a:solidFill>
            <a:prstDash val="solid"/>
          </a:ln>
        </p:spPr>
      </p:sp>
      <p:sp>
        <p:nvSpPr>
          <p:cNvPr id="19" name="Text 17"/>
          <p:cNvSpPr txBox="1"/>
          <p:nvPr/>
        </p:nvSpPr>
        <p:spPr>
          <a:xfrm>
            <a:off x="8325917" y="4069080"/>
            <a:ext cx="3088538" cy="502920"/>
          </a:xfrm>
          <a:prstGeom prst="rect">
            <a:avLst/>
          </a:prstGeom>
          <a:noFill/>
          <a:ln/>
        </p:spPr>
        <p:txBody>
          <a:bodyPr wrap="square" lIns="0" tIns="0" rIns="0" bIns="0" rtlCol="0" anchor="t"/>
          <a:lstStyle/>
          <a:p>
            <a:pPr indent="0" marL="0">
              <a:buNone/>
            </a:pPr>
            <a:r>
              <a:rPr lang="en-US" sz="1300" b="1" dirty="0">
                <a:solidFill>
                  <a:schemeClr val="accent1"/>
                </a:solidFill>
              </a:rPr>
              <a:t>6. Name an AQA word describing how good results are</a:t>
            </a:r>
            <a:endParaRPr lang="en-US" sz="1300" dirty="0"/>
          </a:p>
        </p:txBody>
      </p:sp>
      <p:sp>
        <p:nvSpPr>
          <p:cNvPr id="20" name="Text 18"/>
          <p:cNvSpPr txBox="1"/>
          <p:nvPr/>
        </p:nvSpPr>
        <p:spPr>
          <a:xfrm>
            <a:off x="8325917" y="4663440"/>
            <a:ext cx="3088538" cy="1691640"/>
          </a:xfrm>
          <a:prstGeom prst="rect">
            <a:avLst/>
          </a:prstGeom>
          <a:noFill/>
          <a:ln/>
        </p:spPr>
        <p:txBody>
          <a:bodyPr wrap="square" lIns="0" tIns="0" rIns="0" bIns="0" rtlCol="0" anchor="t"/>
          <a:lstStyle/>
          <a:p>
            <a:pPr indent="0" marL="0">
              <a:spcAft>
                <a:spcPts val="100"/>
              </a:spcAft>
              <a:buNone/>
            </a:pPr>
            <a:r>
              <a:rPr lang="en-US" sz="1250" dirty="0">
                <a:solidFill>
                  <a:schemeClr val="bg1"/>
                </a:solidFill>
              </a:rPr>
              <a:t>1  Accurate  –  62</a:t>
            </a:r>
            <a:endParaRPr lang="en-US" sz="1250" dirty="0"/>
          </a:p>
          <a:p>
            <a:pPr indent="0" marL="0">
              <a:spcAft>
                <a:spcPts val="100"/>
              </a:spcAft>
              <a:buNone/>
            </a:pPr>
            <a:r>
              <a:rPr lang="en-US" sz="1250" dirty="0">
                <a:solidFill>
                  <a:schemeClr val="bg1"/>
                </a:solidFill>
              </a:rPr>
              <a:t>2  Precise  –  45</a:t>
            </a:r>
            <a:endParaRPr lang="en-US" sz="1250" dirty="0"/>
          </a:p>
          <a:p>
            <a:pPr indent="0" marL="0">
              <a:spcAft>
                <a:spcPts val="100"/>
              </a:spcAft>
              <a:buNone/>
            </a:pPr>
            <a:r>
              <a:rPr lang="en-US" sz="1250" dirty="0">
                <a:solidFill>
                  <a:schemeClr val="bg1"/>
                </a:solidFill>
              </a:rPr>
              <a:t>3  Repeatable  –  25</a:t>
            </a:r>
            <a:endParaRPr lang="en-US" sz="1250" dirty="0"/>
          </a:p>
          <a:p>
            <a:pPr indent="0" marL="0">
              <a:spcAft>
                <a:spcPts val="100"/>
              </a:spcAft>
              <a:buNone/>
            </a:pPr>
            <a:r>
              <a:rPr lang="en-US" sz="1250" dirty="0">
                <a:solidFill>
                  <a:schemeClr val="bg1"/>
                </a:solidFill>
              </a:rPr>
              <a:t>4  Reproducible  –  13</a:t>
            </a:r>
            <a:endParaRPr lang="en-US" sz="1250" dirty="0"/>
          </a:p>
          <a:p>
            <a:pPr indent="0" marL="0">
              <a:spcAft>
                <a:spcPts val="100"/>
              </a:spcAft>
              <a:buNone/>
            </a:pPr>
            <a:r>
              <a:rPr lang="en-US" sz="1250" dirty="0">
                <a:solidFill>
                  <a:schemeClr val="bg1"/>
                </a:solidFill>
              </a:rPr>
              <a:t>5  Valid  –  8</a:t>
            </a:r>
            <a:endParaRPr lang="en-US" sz="1250" dirty="0"/>
          </a:p>
        </p:txBody>
      </p:sp>
    </p:spTree>
  </p:cSld>
  <p:clrMapOvr>
    <a:masterClrMapping/>
  </p:clrMapOvr>
</p:sld>
</file>

<file path=ppt/theme/theme1.xml><?xml version="1.0" encoding="utf-8"?>
<a:theme xmlns:a="http://schemas.openxmlformats.org/drawingml/2006/main" name="Working Scientifically Pointless">
  <a:themeElements>
    <a:clrScheme name="Working Scientifically Pointless">
      <a:dk1>
        <a:srgbClr val="1E0F2E"/>
      </a:dk1>
      <a:lt1>
        <a:srgbClr val="FFFFFF"/>
      </a:lt1>
      <a:dk2>
        <a:srgbClr val="5B4A70"/>
      </a:dk2>
      <a:lt2>
        <a:srgbClr val="F4EEFA"/>
      </a:lt2>
      <a:accent1>
        <a:srgbClr val="3DDBB4"/>
      </a:accent1>
      <a:accent2>
        <a:srgbClr val="FF4F8B"/>
      </a:accent2>
      <a:accent3>
        <a:srgbClr val="FFD23F"/>
      </a:accent3>
      <a:accent4>
        <a:srgbClr val="2E1A45"/>
      </a:accent4>
      <a:accent5>
        <a:srgbClr val="3C2559"/>
      </a:accent5>
      <a:accent6>
        <a:srgbClr val="B9A8D0"/>
      </a:accent6>
      <a:hlink>
        <a:srgbClr val="3DDBB4"/>
      </a:hlink>
      <a:folHlink>
        <a:srgbClr val="B9A8D0"/>
      </a:folHlink>
    </a:clrScheme>
    <a:fontScheme name="Working Scientifically Pointles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Scientifically Pointless — AQA GCSE Physics</dc:title>
  <dc:subject>PptxGenJS Presentation</dc:subject>
  <dc:creator>PptxGenJS</dc:creator>
  <cp:lastModifiedBy>PptxGenJS</cp:lastModifiedBy>
  <cp:revision>1</cp:revision>
  <dcterms:created xsi:type="dcterms:W3CDTF">2026-10-07T07:06:49Z</dcterms:created>
  <dcterms:modified xsi:type="dcterms:W3CDTF">2026-10-07T07:06:49Z</dcterms:modified>
</cp:coreProperties>
</file>